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6682230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0106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6212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0260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9884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0113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03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840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82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701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577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002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662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690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583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ctiveState/code/tree/master/recipes/Pyth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github.com/ActiveState/code/commits/master/recipes/Python/579123_Infix_Expression_Evaluation" TargetMode="External"/><Relationship Id="rId4" Type="http://schemas.openxmlformats.org/officeDocument/2006/relationships/hyperlink" Target="http://code.activestate.com/recipes/579123-infix-expression-evaluati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geeksforgeeks.org/expression-evalu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www.geeksforgeeks.org/stack-set-4-evaluation-postfix-expression/" TargetMode="External"/><Relationship Id="rId4" Type="http://schemas.openxmlformats.org/officeDocument/2006/relationships/hyperlink" Target="http://www.geeksforgeeks.org/stack-set-2-infix-to-postfi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openbookproject.net/thinkcs/python/english3e/dictionaries.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Evaluating Multiple Expressions</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a:t>like a mini programming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Example:</a:t>
            </a:r>
          </a:p>
        </p:txBody>
      </p:sp>
      <p:sp>
        <p:nvSpPr>
          <p:cNvPr id="112" name="Shape 112"/>
          <p:cNvSpPr txBox="1">
            <a:spLocks noGrp="1"/>
          </p:cNvSpPr>
          <p:nvPr>
            <p:ph type="body" idx="1"/>
          </p:nvPr>
        </p:nvSpPr>
        <p:spPr>
          <a:xfrm>
            <a:off x="311700" y="1152475"/>
            <a:ext cx="3324000" cy="1968000"/>
          </a:xfrm>
          <a:prstGeom prst="rect">
            <a:avLst/>
          </a:prstGeom>
          <a:solidFill>
            <a:srgbClr val="FFF2CC"/>
          </a:solidFill>
        </p:spPr>
        <p:txBody>
          <a:bodyPr wrap="square" lIns="91425" tIns="91425" rIns="91425" bIns="91425" anchor="t" anchorCtr="0">
            <a:noAutofit/>
          </a:bodyPr>
          <a:lstStyle/>
          <a:p>
            <a:pPr lvl="0" rtl="0">
              <a:spcBef>
                <a:spcPts val="0"/>
              </a:spcBef>
              <a:buNone/>
            </a:pPr>
            <a:r>
              <a:rPr lang="en" b="1">
                <a:latin typeface="Courier New"/>
                <a:ea typeface="Courier New"/>
                <a:cs typeface="Courier New"/>
                <a:sym typeface="Courier New"/>
              </a:rPr>
              <a:t>val1 = 100 + 2</a:t>
            </a:r>
            <a:br>
              <a:rPr lang="en" b="1">
                <a:latin typeface="Courier New"/>
                <a:ea typeface="Courier New"/>
                <a:cs typeface="Courier New"/>
                <a:sym typeface="Courier New"/>
              </a:rPr>
            </a:br>
            <a:r>
              <a:rPr lang="en" b="1">
                <a:latin typeface="Courier New"/>
                <a:ea typeface="Courier New"/>
                <a:cs typeface="Courier New"/>
                <a:sym typeface="Courier New"/>
              </a:rPr>
              <a:t>val2 = 300 - 2</a:t>
            </a:r>
            <a:br>
              <a:rPr lang="en" b="1">
                <a:latin typeface="Courier New"/>
                <a:ea typeface="Courier New"/>
                <a:cs typeface="Courier New"/>
                <a:sym typeface="Courier New"/>
              </a:rPr>
            </a:br>
            <a:r>
              <a:rPr lang="en" b="1">
                <a:latin typeface="Courier New"/>
                <a:ea typeface="Courier New"/>
                <a:cs typeface="Courier New"/>
                <a:sym typeface="Courier New"/>
              </a:rPr>
              <a:t>val3 = val1 + val2</a:t>
            </a:r>
            <a:br>
              <a:rPr lang="en" b="1">
                <a:latin typeface="Courier New"/>
                <a:ea typeface="Courier New"/>
                <a:cs typeface="Courier New"/>
                <a:sym typeface="Courier New"/>
              </a:rPr>
            </a:br>
            <a:r>
              <a:rPr lang="en" b="1">
                <a:latin typeface="Courier New"/>
                <a:ea typeface="Courier New"/>
                <a:cs typeface="Courier New"/>
                <a:sym typeface="Courier New"/>
              </a:rPr>
              <a:t>DUMP</a:t>
            </a:r>
          </a:p>
        </p:txBody>
      </p:sp>
      <p:sp>
        <p:nvSpPr>
          <p:cNvPr id="113" name="Shape 113"/>
          <p:cNvSpPr txBox="1">
            <a:spLocks noGrp="1"/>
          </p:cNvSpPr>
          <p:nvPr>
            <p:ph type="body" idx="1"/>
          </p:nvPr>
        </p:nvSpPr>
        <p:spPr>
          <a:xfrm>
            <a:off x="5035050" y="2545425"/>
            <a:ext cx="3324000" cy="1968000"/>
          </a:xfrm>
          <a:prstGeom prst="rect">
            <a:avLst/>
          </a:prstGeom>
          <a:solidFill>
            <a:srgbClr val="D9EAD3"/>
          </a:solidFill>
        </p:spPr>
        <p:txBody>
          <a:bodyPr wrap="square" lIns="91425" tIns="91425" rIns="91425" bIns="91425" anchor="t" anchorCtr="0">
            <a:noAutofit/>
          </a:bodyPr>
          <a:lstStyle/>
          <a:p>
            <a:pPr lvl="0" rtl="0">
              <a:spcBef>
                <a:spcPts val="0"/>
              </a:spcBef>
              <a:buNone/>
            </a:pPr>
            <a:r>
              <a:rPr lang="en"/>
              <a:t>Printing all variables:</a:t>
            </a:r>
            <a:br>
              <a:rPr lang="en"/>
            </a:br>
            <a:r>
              <a:rPr lang="en"/>
              <a:t>val1 102</a:t>
            </a:r>
            <a:br>
              <a:rPr lang="en"/>
            </a:br>
            <a:r>
              <a:rPr lang="en"/>
              <a:t>val2 298</a:t>
            </a:r>
            <a:br>
              <a:rPr lang="en"/>
            </a:br>
            <a:r>
              <a:rPr lang="en"/>
              <a:t>val3 400</a:t>
            </a:r>
            <a:br>
              <a:rPr lang="en"/>
            </a:br>
            <a:r>
              <a:rPr lang="en"/>
              <a:t/>
            </a:r>
            <a:br>
              <a:rPr lang="en"/>
            </a:br>
            <a:endParaRPr lang="en"/>
          </a:p>
        </p:txBody>
      </p:sp>
      <p:sp>
        <p:nvSpPr>
          <p:cNvPr id="114" name="Shape 114"/>
          <p:cNvSpPr/>
          <p:nvPr/>
        </p:nvSpPr>
        <p:spPr>
          <a:xfrm>
            <a:off x="897000" y="3473525"/>
            <a:ext cx="2319000" cy="973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input</a:t>
            </a:r>
          </a:p>
        </p:txBody>
      </p:sp>
      <p:sp>
        <p:nvSpPr>
          <p:cNvPr id="115" name="Shape 115"/>
          <p:cNvSpPr/>
          <p:nvPr/>
        </p:nvSpPr>
        <p:spPr>
          <a:xfrm>
            <a:off x="5172125" y="763425"/>
            <a:ext cx="2986800" cy="1183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Example:</a:t>
            </a:r>
          </a:p>
        </p:txBody>
      </p:sp>
      <p:sp>
        <p:nvSpPr>
          <p:cNvPr id="121" name="Shape 121"/>
          <p:cNvSpPr txBox="1">
            <a:spLocks noGrp="1"/>
          </p:cNvSpPr>
          <p:nvPr>
            <p:ph type="body" idx="1"/>
          </p:nvPr>
        </p:nvSpPr>
        <p:spPr>
          <a:xfrm>
            <a:off x="311700" y="1152475"/>
            <a:ext cx="3324000" cy="1968000"/>
          </a:xfrm>
          <a:prstGeom prst="rect">
            <a:avLst/>
          </a:prstGeom>
          <a:solidFill>
            <a:srgbClr val="FFF2CC"/>
          </a:solidFill>
        </p:spPr>
        <p:txBody>
          <a:bodyPr wrap="square" lIns="91425" tIns="91425" rIns="91425" bIns="91425" anchor="t" anchorCtr="0">
            <a:noAutofit/>
          </a:bodyPr>
          <a:lstStyle/>
          <a:p>
            <a:pPr lvl="0" rtl="0">
              <a:spcBef>
                <a:spcPts val="0"/>
              </a:spcBef>
              <a:buNone/>
            </a:pPr>
            <a:r>
              <a:rPr lang="en" b="1">
                <a:latin typeface="Courier New"/>
                <a:ea typeface="Courier New"/>
                <a:cs typeface="Courier New"/>
                <a:sym typeface="Courier New"/>
              </a:rPr>
              <a:t>val1 = 3 + 4 * 3 </a:t>
            </a:r>
            <a:br>
              <a:rPr lang="en" b="1">
                <a:latin typeface="Courier New"/>
                <a:ea typeface="Courier New"/>
                <a:cs typeface="Courier New"/>
                <a:sym typeface="Courier New"/>
              </a:rPr>
            </a:br>
            <a:r>
              <a:rPr lang="en" b="1">
                <a:latin typeface="Courier New"/>
                <a:ea typeface="Courier New"/>
                <a:cs typeface="Courier New"/>
                <a:sym typeface="Courier New"/>
              </a:rPr>
              <a:t>val2 = 3 / 2</a:t>
            </a:r>
            <a:br>
              <a:rPr lang="en" b="1">
                <a:latin typeface="Courier New"/>
                <a:ea typeface="Courier New"/>
                <a:cs typeface="Courier New"/>
                <a:sym typeface="Courier New"/>
              </a:rPr>
            </a:br>
            <a:r>
              <a:rPr lang="en" b="1">
                <a:latin typeface="Courier New"/>
                <a:ea typeface="Courier New"/>
                <a:cs typeface="Courier New"/>
                <a:sym typeface="Courier New"/>
              </a:rPr>
              <a:t>val3 = 3 + 2 ^ 3</a:t>
            </a:r>
            <a:br>
              <a:rPr lang="en" b="1">
                <a:latin typeface="Courier New"/>
                <a:ea typeface="Courier New"/>
                <a:cs typeface="Courier New"/>
                <a:sym typeface="Courier New"/>
              </a:rPr>
            </a:br>
            <a:r>
              <a:rPr lang="en" b="1">
                <a:latin typeface="Courier New"/>
                <a:ea typeface="Courier New"/>
                <a:cs typeface="Courier New"/>
                <a:sym typeface="Courier New"/>
              </a:rPr>
              <a:t>val4 = ( 3 + 4 ) * 3</a:t>
            </a:r>
            <a:br>
              <a:rPr lang="en" b="1">
                <a:latin typeface="Courier New"/>
                <a:ea typeface="Courier New"/>
                <a:cs typeface="Courier New"/>
                <a:sym typeface="Courier New"/>
              </a:rPr>
            </a:br>
            <a:r>
              <a:rPr lang="en" b="1">
                <a:latin typeface="Courier New"/>
                <a:ea typeface="Courier New"/>
                <a:cs typeface="Courier New"/>
                <a:sym typeface="Courier New"/>
              </a:rPr>
              <a:t>DUMP</a:t>
            </a:r>
          </a:p>
        </p:txBody>
      </p:sp>
      <p:sp>
        <p:nvSpPr>
          <p:cNvPr id="122" name="Shape 122"/>
          <p:cNvSpPr txBox="1">
            <a:spLocks noGrp="1"/>
          </p:cNvSpPr>
          <p:nvPr>
            <p:ph type="body" idx="1"/>
          </p:nvPr>
        </p:nvSpPr>
        <p:spPr>
          <a:xfrm>
            <a:off x="5035050" y="2545425"/>
            <a:ext cx="3324000" cy="1968000"/>
          </a:xfrm>
          <a:prstGeom prst="rect">
            <a:avLst/>
          </a:prstGeom>
          <a:solidFill>
            <a:srgbClr val="D9EAD3"/>
          </a:solidFill>
        </p:spPr>
        <p:txBody>
          <a:bodyPr wrap="square" lIns="91425" tIns="91425" rIns="91425" bIns="91425" anchor="t" anchorCtr="0">
            <a:noAutofit/>
          </a:bodyPr>
          <a:lstStyle/>
          <a:p>
            <a:pPr lvl="0" rtl="0">
              <a:spcBef>
                <a:spcPts val="0"/>
              </a:spcBef>
              <a:buNone/>
            </a:pPr>
            <a:r>
              <a:rPr lang="en"/>
              <a:t>Printing all variables:</a:t>
            </a:r>
            <a:br>
              <a:rPr lang="en"/>
            </a:br>
            <a:r>
              <a:rPr lang="en"/>
              <a:t>val1 15</a:t>
            </a:r>
            <a:br>
              <a:rPr lang="en"/>
            </a:br>
            <a:r>
              <a:rPr lang="en"/>
              <a:t>val2 1.5</a:t>
            </a:r>
            <a:br>
              <a:rPr lang="en"/>
            </a:br>
            <a:r>
              <a:rPr lang="en"/>
              <a:t>val3 11</a:t>
            </a:r>
            <a:br>
              <a:rPr lang="en"/>
            </a:br>
            <a:r>
              <a:rPr lang="en"/>
              <a:t>val4 21</a:t>
            </a:r>
            <a:br>
              <a:rPr lang="en"/>
            </a:br>
            <a:r>
              <a:rPr lang="en"/>
              <a:t/>
            </a:r>
            <a:br>
              <a:rPr lang="en"/>
            </a:br>
            <a:endParaRPr lang="en"/>
          </a:p>
        </p:txBody>
      </p:sp>
      <p:sp>
        <p:nvSpPr>
          <p:cNvPr id="123" name="Shape 123"/>
          <p:cNvSpPr/>
          <p:nvPr/>
        </p:nvSpPr>
        <p:spPr>
          <a:xfrm>
            <a:off x="897000" y="3473525"/>
            <a:ext cx="2319000" cy="973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input</a:t>
            </a:r>
          </a:p>
        </p:txBody>
      </p:sp>
      <p:sp>
        <p:nvSpPr>
          <p:cNvPr id="124" name="Shape 124"/>
          <p:cNvSpPr/>
          <p:nvPr/>
        </p:nvSpPr>
        <p:spPr>
          <a:xfrm>
            <a:off x="5172125" y="763425"/>
            <a:ext cx="2986800" cy="1183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Example:</a:t>
            </a:r>
          </a:p>
        </p:txBody>
      </p:sp>
      <p:sp>
        <p:nvSpPr>
          <p:cNvPr id="130" name="Shape 130"/>
          <p:cNvSpPr txBox="1">
            <a:spLocks noGrp="1"/>
          </p:cNvSpPr>
          <p:nvPr>
            <p:ph type="body" idx="1"/>
          </p:nvPr>
        </p:nvSpPr>
        <p:spPr>
          <a:xfrm>
            <a:off x="311700" y="1152475"/>
            <a:ext cx="3324000" cy="1968000"/>
          </a:xfrm>
          <a:prstGeom prst="rect">
            <a:avLst/>
          </a:prstGeom>
          <a:solidFill>
            <a:srgbClr val="FFF2CC"/>
          </a:solidFill>
        </p:spPr>
        <p:txBody>
          <a:bodyPr wrap="square" lIns="91425" tIns="91425" rIns="91425" bIns="91425" anchor="t" anchorCtr="0">
            <a:noAutofit/>
          </a:bodyPr>
          <a:lstStyle/>
          <a:p>
            <a:pPr lvl="0" rtl="0">
              <a:spcBef>
                <a:spcPts val="0"/>
              </a:spcBef>
              <a:buNone/>
            </a:pPr>
            <a:r>
              <a:rPr lang="en" b="1">
                <a:latin typeface="Courier New"/>
                <a:ea typeface="Courier New"/>
                <a:cs typeface="Courier New"/>
                <a:sym typeface="Courier New"/>
              </a:rPr>
              <a:t>val1 = 3 + 4 * 3 + + +</a:t>
            </a:r>
            <a:br>
              <a:rPr lang="en" b="1">
                <a:latin typeface="Courier New"/>
                <a:ea typeface="Courier New"/>
                <a:cs typeface="Courier New"/>
                <a:sym typeface="Courier New"/>
              </a:rPr>
            </a:br>
            <a:endParaRPr lang="en" b="1">
              <a:latin typeface="Courier New"/>
              <a:ea typeface="Courier New"/>
              <a:cs typeface="Courier New"/>
              <a:sym typeface="Courier New"/>
            </a:endParaRPr>
          </a:p>
        </p:txBody>
      </p:sp>
      <p:sp>
        <p:nvSpPr>
          <p:cNvPr id="131" name="Shape 131"/>
          <p:cNvSpPr txBox="1">
            <a:spLocks noGrp="1"/>
          </p:cNvSpPr>
          <p:nvPr>
            <p:ph type="body" idx="1"/>
          </p:nvPr>
        </p:nvSpPr>
        <p:spPr>
          <a:xfrm>
            <a:off x="5035050" y="2545425"/>
            <a:ext cx="3324000" cy="1968000"/>
          </a:xfrm>
          <a:prstGeom prst="rect">
            <a:avLst/>
          </a:prstGeom>
          <a:solidFill>
            <a:srgbClr val="D9EAD3"/>
          </a:solidFill>
        </p:spPr>
        <p:txBody>
          <a:bodyPr wrap="square" lIns="91425" tIns="91425" rIns="91425" bIns="91425" anchor="t" anchorCtr="0">
            <a:noAutofit/>
          </a:bodyPr>
          <a:lstStyle/>
          <a:p>
            <a:pPr lvl="0" rtl="0">
              <a:spcBef>
                <a:spcPts val="0"/>
              </a:spcBef>
              <a:buNone/>
            </a:pPr>
            <a:r>
              <a:rPr lang="en"/>
              <a:t>Error: Trying to pop and empty stack. </a:t>
            </a:r>
            <a:br>
              <a:rPr lang="en"/>
            </a:br>
            <a:endParaRPr lang="en"/>
          </a:p>
        </p:txBody>
      </p:sp>
      <p:sp>
        <p:nvSpPr>
          <p:cNvPr id="132" name="Shape 132"/>
          <p:cNvSpPr/>
          <p:nvPr/>
        </p:nvSpPr>
        <p:spPr>
          <a:xfrm>
            <a:off x="897000" y="3473525"/>
            <a:ext cx="2319000" cy="973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input</a:t>
            </a:r>
          </a:p>
        </p:txBody>
      </p:sp>
      <p:sp>
        <p:nvSpPr>
          <p:cNvPr id="133" name="Shape 133"/>
          <p:cNvSpPr/>
          <p:nvPr/>
        </p:nvSpPr>
        <p:spPr>
          <a:xfrm>
            <a:off x="5172125" y="763425"/>
            <a:ext cx="2986800" cy="1183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Example:</a:t>
            </a:r>
          </a:p>
        </p:txBody>
      </p:sp>
      <p:sp>
        <p:nvSpPr>
          <p:cNvPr id="139" name="Shape 139"/>
          <p:cNvSpPr txBox="1">
            <a:spLocks noGrp="1"/>
          </p:cNvSpPr>
          <p:nvPr>
            <p:ph type="body" idx="1"/>
          </p:nvPr>
        </p:nvSpPr>
        <p:spPr>
          <a:xfrm>
            <a:off x="311700" y="1152475"/>
            <a:ext cx="3324000" cy="1968000"/>
          </a:xfrm>
          <a:prstGeom prst="rect">
            <a:avLst/>
          </a:prstGeom>
          <a:solidFill>
            <a:srgbClr val="FFF2CC"/>
          </a:solidFill>
        </p:spPr>
        <p:txBody>
          <a:bodyPr wrap="square" lIns="91425" tIns="91425" rIns="91425" bIns="91425" anchor="t" anchorCtr="0">
            <a:noAutofit/>
          </a:bodyPr>
          <a:lstStyle/>
          <a:p>
            <a:pPr lvl="0" rtl="0">
              <a:spcBef>
                <a:spcPts val="0"/>
              </a:spcBef>
              <a:buNone/>
            </a:pPr>
            <a:r>
              <a:rPr lang="en" b="1">
                <a:latin typeface="Courier New"/>
                <a:ea typeface="Courier New"/>
                <a:cs typeface="Courier New"/>
                <a:sym typeface="Courier New"/>
              </a:rPr>
              <a:t>val1 = val2</a:t>
            </a:r>
            <a:br>
              <a:rPr lang="en" b="1">
                <a:latin typeface="Courier New"/>
                <a:ea typeface="Courier New"/>
                <a:cs typeface="Courier New"/>
                <a:sym typeface="Courier New"/>
              </a:rPr>
            </a:br>
            <a:endParaRPr lang="en" b="1">
              <a:latin typeface="Courier New"/>
              <a:ea typeface="Courier New"/>
              <a:cs typeface="Courier New"/>
              <a:sym typeface="Courier New"/>
            </a:endParaRPr>
          </a:p>
        </p:txBody>
      </p:sp>
      <p:sp>
        <p:nvSpPr>
          <p:cNvPr id="140" name="Shape 140"/>
          <p:cNvSpPr txBox="1">
            <a:spLocks noGrp="1"/>
          </p:cNvSpPr>
          <p:nvPr>
            <p:ph type="body" idx="1"/>
          </p:nvPr>
        </p:nvSpPr>
        <p:spPr>
          <a:xfrm>
            <a:off x="5035050" y="2545425"/>
            <a:ext cx="3324000" cy="1968000"/>
          </a:xfrm>
          <a:prstGeom prst="rect">
            <a:avLst/>
          </a:prstGeom>
          <a:solidFill>
            <a:srgbClr val="D9EAD3"/>
          </a:solidFill>
        </p:spPr>
        <p:txBody>
          <a:bodyPr wrap="square" lIns="91425" tIns="91425" rIns="91425" bIns="91425" anchor="t" anchorCtr="0">
            <a:noAutofit/>
          </a:bodyPr>
          <a:lstStyle/>
          <a:p>
            <a:pPr lvl="0" rtl="0">
              <a:spcBef>
                <a:spcPts val="0"/>
              </a:spcBef>
              <a:buNone/>
            </a:pPr>
            <a:r>
              <a:rPr lang="en"/>
              <a:t>Error: variable 'val2' not found</a:t>
            </a:r>
          </a:p>
        </p:txBody>
      </p:sp>
      <p:sp>
        <p:nvSpPr>
          <p:cNvPr id="141" name="Shape 141"/>
          <p:cNvSpPr/>
          <p:nvPr/>
        </p:nvSpPr>
        <p:spPr>
          <a:xfrm>
            <a:off x="897000" y="3473525"/>
            <a:ext cx="2319000" cy="973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input</a:t>
            </a:r>
          </a:p>
        </p:txBody>
      </p:sp>
      <p:sp>
        <p:nvSpPr>
          <p:cNvPr id="142" name="Shape 142"/>
          <p:cNvSpPr/>
          <p:nvPr/>
        </p:nvSpPr>
        <p:spPr>
          <a:xfrm>
            <a:off x="5172125" y="763425"/>
            <a:ext cx="2986800" cy="1183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My thoughts on how to proceed</a:t>
            </a:r>
          </a:p>
        </p:txBody>
      </p:sp>
      <p:sp>
        <p:nvSpPr>
          <p:cNvPr id="148" name="Shape 14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buAutoNum type="arabicPeriod"/>
            </a:pPr>
            <a:r>
              <a:rPr lang="en"/>
              <a:t>As always, set up the .html file and the python CGI-Script to connect</a:t>
            </a:r>
          </a:p>
          <a:p>
            <a:pPr marL="457200" lvl="0" indent="-228600" rtl="0">
              <a:spcBef>
                <a:spcPts val="0"/>
              </a:spcBef>
              <a:buAutoNum type="arabicPeriod"/>
            </a:pPr>
            <a:r>
              <a:rPr lang="en"/>
              <a:t>Make the python code print the input from the .html form</a:t>
            </a:r>
          </a:p>
          <a:p>
            <a:pPr marL="457200" lvl="0" indent="-228600" rtl="0">
              <a:spcBef>
                <a:spcPts val="0"/>
              </a:spcBef>
              <a:buAutoNum type="arabicPeriod"/>
            </a:pPr>
            <a:r>
              <a:rPr lang="en"/>
              <a:t>Make the python code print the input from the .html form line by line</a:t>
            </a:r>
          </a:p>
          <a:p>
            <a:pPr marL="457200" lvl="0" indent="-228600" rtl="0">
              <a:spcBef>
                <a:spcPts val="0"/>
              </a:spcBef>
              <a:buAutoNum type="arabicPeriod"/>
            </a:pPr>
            <a:r>
              <a:rPr lang="en"/>
              <a:t>Have the python code identify </a:t>
            </a:r>
            <a:r>
              <a:rPr lang="en" b="1">
                <a:latin typeface="Courier New"/>
                <a:ea typeface="Courier New"/>
                <a:cs typeface="Courier New"/>
                <a:sym typeface="Courier New"/>
              </a:rPr>
              <a:t>DUMP</a:t>
            </a:r>
            <a:r>
              <a:rPr lang="en"/>
              <a:t>, </a:t>
            </a:r>
            <a:r>
              <a:rPr lang="en" b="1">
                <a:latin typeface="Courier New"/>
                <a:ea typeface="Courier New"/>
                <a:cs typeface="Courier New"/>
                <a:sym typeface="Courier New"/>
              </a:rPr>
              <a:t>var =,</a:t>
            </a:r>
            <a:r>
              <a:rPr lang="en"/>
              <a:t> and plain expressions. Break up each line into its pieces.</a:t>
            </a:r>
          </a:p>
          <a:p>
            <a:pPr marL="457200" lvl="0" indent="-228600" rtl="0">
              <a:spcBef>
                <a:spcPts val="0"/>
              </a:spcBef>
              <a:buAutoNum type="arabicPeriod"/>
            </a:pPr>
            <a:r>
              <a:rPr lang="en"/>
              <a:t>get simple lines like </a:t>
            </a:r>
            <a:r>
              <a:rPr lang="en" b="1">
                <a:latin typeface="Courier New"/>
                <a:ea typeface="Courier New"/>
                <a:cs typeface="Courier New"/>
                <a:sym typeface="Courier New"/>
              </a:rPr>
              <a:t>var = 56.3</a:t>
            </a:r>
            <a:r>
              <a:rPr lang="en"/>
              <a:t> and </a:t>
            </a:r>
            <a:r>
              <a:rPr lang="en" b="1">
                <a:latin typeface="Courier New"/>
                <a:ea typeface="Courier New"/>
                <a:cs typeface="Courier New"/>
                <a:sym typeface="Courier New"/>
              </a:rPr>
              <a:t>DUMP</a:t>
            </a:r>
            <a:r>
              <a:rPr lang="en"/>
              <a:t> to work together using a dictionary</a:t>
            </a:r>
          </a:p>
          <a:p>
            <a:pPr marL="457200" lvl="0" indent="-228600" rtl="0">
              <a:spcBef>
                <a:spcPts val="0"/>
              </a:spcBef>
              <a:buAutoNum type="arabicPeriod"/>
            </a:pPr>
            <a:r>
              <a:rPr lang="en"/>
              <a:t>get plain expressions to work (debugging info sent to the output)</a:t>
            </a:r>
          </a:p>
          <a:p>
            <a:pPr marL="914400" lvl="1" indent="-228600" rtl="0">
              <a:spcBef>
                <a:spcPts val="0"/>
              </a:spcBef>
              <a:buAutoNum type="alphaLcPeriod"/>
            </a:pPr>
            <a:r>
              <a:rPr lang="en"/>
              <a:t>Make sure both stacks or tree that your implementation uses is working with your parsing.</a:t>
            </a:r>
          </a:p>
          <a:p>
            <a:pPr marL="914400" lvl="1" indent="-228600" rtl="0">
              <a:spcBef>
                <a:spcPts val="0"/>
              </a:spcBef>
              <a:buAutoNum type="alphaLcPeriod"/>
            </a:pPr>
            <a:r>
              <a:rPr lang="en"/>
              <a:t>Write a precedence function</a:t>
            </a:r>
          </a:p>
          <a:p>
            <a:pPr marL="457200" lvl="0" indent="-228600" rtl="0">
              <a:spcBef>
                <a:spcPts val="0"/>
              </a:spcBef>
              <a:buAutoNum type="arabicPeriod"/>
            </a:pPr>
            <a:r>
              <a:rPr lang="en"/>
              <a:t>Put it all together. (expressions and assignment)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Overview</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Write a webpage and CGI-Script(s) that work together to parse and correctly evaluate a series of expressions.</a:t>
            </a:r>
          </a:p>
          <a:p>
            <a:pPr marL="457200" lvl="0" indent="-228600" rtl="0">
              <a:spcBef>
                <a:spcPts val="0"/>
              </a:spcBef>
            </a:pPr>
            <a:r>
              <a:rPr lang="en"/>
              <a:t>Turn in the python code you've written, as multiple files, making sure to put the Parkland Pledge at the top with your name and any sites you've taken code from.  Since there are so many sites that do similar things, your code MUST implement the solution as I have given it. </a:t>
            </a:r>
          </a:p>
          <a:p>
            <a:pPr marL="457200" lvl="0" indent="-228600">
              <a:spcBef>
                <a:spcPts val="0"/>
              </a:spcBef>
            </a:pPr>
            <a:r>
              <a:rPr lang="en"/>
              <a:t>Put a link to your working .html file in the message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Expression Evaluation Code Links </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u="sng">
                <a:solidFill>
                  <a:schemeClr val="hlink"/>
                </a:solidFill>
                <a:hlinkClick r:id="rId3"/>
              </a:rPr>
              <a:t>https://github.com/ActiveState/code/tree/master/recipes/Python</a:t>
            </a:r>
          </a:p>
          <a:p>
            <a:pPr lvl="0">
              <a:spcBef>
                <a:spcPts val="0"/>
              </a:spcBef>
              <a:buNone/>
            </a:pPr>
            <a:r>
              <a:rPr lang="en" u="sng">
                <a:solidFill>
                  <a:schemeClr val="hlink"/>
                </a:solidFill>
                <a:hlinkClick r:id="rId4"/>
              </a:rPr>
              <a:t>http://code.activestate.com/recipes/579123-infix-expression-evaluation/</a:t>
            </a:r>
          </a:p>
          <a:p>
            <a:pPr lvl="0">
              <a:spcBef>
                <a:spcPts val="0"/>
              </a:spcBef>
              <a:buNone/>
            </a:pPr>
            <a:r>
              <a:rPr lang="en" u="sng">
                <a:solidFill>
                  <a:schemeClr val="hlink"/>
                </a:solidFill>
                <a:hlinkClick r:id="rId5"/>
              </a:rPr>
              <a:t>https://github.com/ActiveState/code/commits/master/recipes/Python/579123_Infix_Expression_Evaluation</a:t>
            </a:r>
          </a:p>
          <a:p>
            <a:pPr lvl="0">
              <a:spcBef>
                <a:spcPts val="0"/>
              </a:spcBef>
              <a:buNone/>
            </a:pPr>
            <a:r>
              <a:rPr lang="en"/>
              <a:t>There are lots of places to get the algorithm and code for evaluating expressions.  I want you to put it all together in as a working system.  It's up to you to either start from nothing or by using other's code.  </a:t>
            </a:r>
          </a:p>
          <a:p>
            <a:pPr lvl="0">
              <a:spcBef>
                <a:spcPts val="0"/>
              </a:spcBef>
              <a:buNone/>
            </a:pPr>
            <a:endParaRPr/>
          </a:p>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Possible ways to evaluate expressions:</a:t>
            </a:r>
          </a:p>
        </p:txBody>
      </p:sp>
      <p:sp>
        <p:nvSpPr>
          <p:cNvPr id="73" name="Shape 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a:spcBef>
                <a:spcPts val="0"/>
              </a:spcBef>
            </a:pPr>
            <a:r>
              <a:rPr lang="en" u="sng">
                <a:solidFill>
                  <a:schemeClr val="hlink"/>
                </a:solidFill>
                <a:hlinkClick r:id="rId3"/>
              </a:rPr>
              <a:t>http://www.geeksforgeeks.org/expression-evaluation/</a:t>
            </a:r>
            <a:r>
              <a:rPr lang="en"/>
              <a:t>  (where terms are defined and the '1-pass' algorithm is given</a:t>
            </a:r>
          </a:p>
          <a:p>
            <a:pPr marL="457200" lvl="0" indent="-228600">
              <a:spcBef>
                <a:spcPts val="0"/>
              </a:spcBef>
            </a:pPr>
            <a:r>
              <a:rPr lang="en" u="sng">
                <a:solidFill>
                  <a:schemeClr val="hlink"/>
                </a:solidFill>
                <a:hlinkClick r:id="rId4"/>
              </a:rPr>
              <a:t>http://www.geeksforgeeks.org/stack-set-2-infix-to-postfix/</a:t>
            </a:r>
            <a:r>
              <a:rPr lang="en"/>
              <a:t> and </a:t>
            </a:r>
            <a:r>
              <a:rPr lang="en" u="sng">
                <a:solidFill>
                  <a:schemeClr val="hlink"/>
                </a:solidFill>
                <a:hlinkClick r:id="rId5"/>
              </a:rPr>
              <a:t>http://www.geeksforgeeks.org/stack-set-4-evaluation-postfix-expression/</a:t>
            </a:r>
            <a:r>
              <a:rPr lang="en"/>
              <a:t> each of which describe parts of the '2-pass' algorithm</a:t>
            </a:r>
          </a:p>
          <a:p>
            <a:pPr marL="457200" lvl="0" indent="-228600" rtl="0">
              <a:spcBef>
                <a:spcPts val="0"/>
              </a:spcBef>
            </a:pPr>
            <a:r>
              <a:rPr lang="en"/>
              <a:t>Section 8.5 of the text describes a recursive 'binary tree' algorithm.</a:t>
            </a:r>
          </a:p>
          <a:p>
            <a:pPr marL="457200" lvl="0" indent="-228600">
              <a:spcBef>
                <a:spcPts val="0"/>
              </a:spcBef>
            </a:pPr>
            <a:r>
              <a:rPr lang="en"/>
              <a:t>(There are others, just pick one)</a:t>
            </a:r>
          </a:p>
          <a:p>
            <a:pPr lvl="0">
              <a:spcBef>
                <a:spcPts val="0"/>
              </a:spcBef>
              <a:buNone/>
            </a:pPr>
            <a:endParaRP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39542"/>
            <a:ext cx="8520600" cy="572700"/>
          </a:xfrm>
          <a:prstGeom prst="rect">
            <a:avLst/>
          </a:prstGeom>
        </p:spPr>
        <p:txBody>
          <a:bodyPr wrap="square" lIns="91425" tIns="91425" rIns="91425" bIns="91425" anchor="t" anchorCtr="0">
            <a:noAutofit/>
          </a:bodyPr>
          <a:lstStyle/>
          <a:p>
            <a:pPr lvl="0">
              <a:spcBef>
                <a:spcPts val="0"/>
              </a:spcBef>
              <a:buNone/>
            </a:pPr>
            <a:r>
              <a:rPr lang="en" dirty="0"/>
              <a:t>What operators you need to implement:</a:t>
            </a:r>
          </a:p>
        </p:txBody>
      </p:sp>
      <p:sp>
        <p:nvSpPr>
          <p:cNvPr id="79" name="Shape 79"/>
          <p:cNvSpPr txBox="1">
            <a:spLocks noGrp="1"/>
          </p:cNvSpPr>
          <p:nvPr>
            <p:ph type="body" idx="1"/>
          </p:nvPr>
        </p:nvSpPr>
        <p:spPr>
          <a:xfrm>
            <a:off x="311700" y="895621"/>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sz="1600" dirty="0"/>
              <a:t>Assume everything is a floating point number (no integers or bool or strings)</a:t>
            </a:r>
          </a:p>
          <a:p>
            <a:pPr marL="457200" lvl="0" indent="-228600" rtl="0">
              <a:spcBef>
                <a:spcPts val="0"/>
              </a:spcBef>
            </a:pPr>
            <a:r>
              <a:rPr lang="en" sz="1600" dirty="0"/>
              <a:t>Math operators:</a:t>
            </a:r>
          </a:p>
          <a:p>
            <a:pPr marL="914400" lvl="1" indent="-228600" rtl="0">
              <a:spcBef>
                <a:spcPts val="0"/>
              </a:spcBef>
            </a:pPr>
            <a:r>
              <a:rPr lang="en" sz="1200" dirty="0"/>
              <a:t>+ → Addition</a:t>
            </a:r>
          </a:p>
          <a:p>
            <a:pPr marL="914400" lvl="1" indent="-228600" rtl="0">
              <a:spcBef>
                <a:spcPts val="0"/>
              </a:spcBef>
            </a:pPr>
            <a:r>
              <a:rPr lang="en" sz="1200" dirty="0"/>
              <a:t>- → Subtraction</a:t>
            </a:r>
          </a:p>
          <a:p>
            <a:pPr marL="914400" lvl="1" indent="-228600" rtl="0">
              <a:spcBef>
                <a:spcPts val="0"/>
              </a:spcBef>
            </a:pPr>
            <a:r>
              <a:rPr lang="en" sz="1200" dirty="0"/>
              <a:t>/ → Division</a:t>
            </a:r>
          </a:p>
          <a:p>
            <a:pPr marL="914400" lvl="1" indent="-228600" rtl="0">
              <a:spcBef>
                <a:spcPts val="0"/>
              </a:spcBef>
            </a:pPr>
            <a:r>
              <a:rPr lang="en" sz="1200" dirty="0"/>
              <a:t>* → Multiplication</a:t>
            </a:r>
          </a:p>
          <a:p>
            <a:pPr marL="914400" lvl="1" indent="-228600" rtl="0">
              <a:spcBef>
                <a:spcPts val="0"/>
              </a:spcBef>
            </a:pPr>
            <a:r>
              <a:rPr lang="en" sz="1200" dirty="0"/>
              <a:t>^ → Exponentiation:  2 ^ 3 is 2</a:t>
            </a:r>
            <a:r>
              <a:rPr lang="en" sz="1200" baseline="30000" dirty="0"/>
              <a:t>3 </a:t>
            </a:r>
            <a:r>
              <a:rPr lang="en" sz="1200" dirty="0"/>
              <a:t>= 8</a:t>
            </a:r>
          </a:p>
          <a:p>
            <a:pPr marL="914400" lvl="1" indent="-228600" rtl="0">
              <a:spcBef>
                <a:spcPts val="0"/>
              </a:spcBef>
            </a:pPr>
            <a:r>
              <a:rPr lang="en" sz="1200" dirty="0"/>
              <a:t>= → Assignment:  number = 7 will store the value of 7 into the variable 'number'.  Assignment will always be the first operator and there will never be more that one.</a:t>
            </a:r>
          </a:p>
          <a:p>
            <a:pPr marL="914400" lvl="1" indent="-228600" rtl="0">
              <a:spcBef>
                <a:spcPts val="0"/>
              </a:spcBef>
            </a:pPr>
            <a:r>
              <a:rPr lang="en" sz="1200" dirty="0"/>
              <a:t>( and ) → which change the precedence  </a:t>
            </a:r>
          </a:p>
          <a:p>
            <a:pPr marL="457200" lvl="0" indent="0" rtl="0">
              <a:spcBef>
                <a:spcPts val="0"/>
              </a:spcBef>
              <a:buNone/>
            </a:pPr>
            <a:r>
              <a:rPr lang="en"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How to handle variables</a:t>
            </a:r>
          </a:p>
        </p:txBody>
      </p:sp>
      <p:sp>
        <p:nvSpPr>
          <p:cNvPr id="85" name="Shape 8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Variable ALWAYS begin with a lowercase letter.  If the first letter if the part you're dealing with is lowercase, that's what you have.</a:t>
            </a:r>
          </a:p>
          <a:p>
            <a:pPr marL="457200" lvl="0" indent="-228600" rtl="0">
              <a:spcBef>
                <a:spcPts val="0"/>
              </a:spcBef>
            </a:pPr>
            <a:r>
              <a:rPr lang="en"/>
              <a:t>You'll maintain a table of variables and their values. (Python calls this a dctionary) </a:t>
            </a:r>
            <a:r>
              <a:rPr lang="en" u="sng">
                <a:solidFill>
                  <a:schemeClr val="hlink"/>
                </a:solidFill>
                <a:hlinkClick r:id="rId3"/>
              </a:rPr>
              <a:t>http://openbookproject.net/thinkcs/python/english3e/dictionaries.html</a:t>
            </a:r>
            <a:r>
              <a:rPr lang="en"/>
              <a:t> </a:t>
            </a:r>
          </a:p>
          <a:p>
            <a:pPr marL="457200" lvl="0" indent="-228600" rtl="0">
              <a:spcBef>
                <a:spcPts val="0"/>
              </a:spcBef>
            </a:pPr>
            <a:r>
              <a:rPr lang="en"/>
              <a:t>When you encounter and assignment (=), the left hand side should be a variable (or throw an error).  Add the right hand side value of the operator to the table as a new entry (or overwrite if it already exists)</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Input</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You need to implement the single line "</a:t>
            </a:r>
            <a:r>
              <a:rPr lang="en" b="1">
                <a:latin typeface="Courier New"/>
                <a:ea typeface="Courier New"/>
                <a:cs typeface="Courier New"/>
                <a:sym typeface="Courier New"/>
              </a:rPr>
              <a:t>DUMP</a:t>
            </a:r>
            <a:r>
              <a:rPr lang="en"/>
              <a:t>" (all caps, no quotes) which will just print the variables that are stored in memory.</a:t>
            </a:r>
          </a:p>
          <a:p>
            <a:pPr marL="457200" lvl="0" indent="-228600" rtl="0">
              <a:spcBef>
                <a:spcPts val="0"/>
              </a:spcBef>
            </a:pPr>
            <a:r>
              <a:rPr lang="en"/>
              <a:t>Everything else will be an expression to be evaluated, containing the operators, values and variables.</a:t>
            </a:r>
          </a:p>
          <a:p>
            <a:pPr marL="457200" lvl="0" indent="-228600" rtl="0">
              <a:spcBef>
                <a:spcPts val="0"/>
              </a:spcBef>
            </a:pPr>
            <a:r>
              <a:rPr lang="en"/>
              <a:t>Everything will have a space between it.  </a:t>
            </a:r>
            <a:r>
              <a:rPr lang="en">
                <a:latin typeface="Courier New"/>
                <a:ea typeface="Courier New"/>
                <a:cs typeface="Courier New"/>
                <a:sym typeface="Courier New"/>
              </a:rPr>
              <a:t>"3.6 + ( 4.6 / 2.0 )"</a:t>
            </a:r>
            <a:r>
              <a:rPr lang="en"/>
              <a:t>, not </a:t>
            </a:r>
            <a:r>
              <a:rPr lang="en">
                <a:latin typeface="Courier New"/>
                <a:ea typeface="Courier New"/>
                <a:cs typeface="Courier New"/>
                <a:sym typeface="Courier New"/>
              </a:rPr>
              <a:t>"3.6+(4.6/2.0)"</a:t>
            </a:r>
            <a:r>
              <a:rPr lang="en"/>
              <a:t> </a:t>
            </a:r>
          </a:p>
          <a:p>
            <a:pPr marL="457200" lvl="0" indent="-228600" rtl="0">
              <a:spcBef>
                <a:spcPts val="0"/>
              </a:spcBef>
            </a:pPr>
            <a:r>
              <a:rPr lang="en"/>
              <a:t>Assignment will always (and only be) the first operator.</a:t>
            </a:r>
          </a:p>
          <a:p>
            <a:pPr lvl="0">
              <a:spcBef>
                <a:spcPts val="0"/>
              </a:spcBef>
              <a:buNone/>
            </a:pPr>
            <a:r>
              <a:rPr lang="en"/>
              <a:t>Break the input into lines first, then break each line into a series of operators, values and variables. There may not be an assignment in each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Output</a:t>
            </a:r>
          </a:p>
        </p:txBody>
      </p:sp>
      <p:sp>
        <p:nvSpPr>
          <p:cNvPr id="97" name="Shape 9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"DUMP" is the only thing that has to print anything.  It'll look better in a table.</a:t>
            </a:r>
          </a:p>
          <a:p>
            <a:pPr marL="457200" lvl="0" indent="-228600" rtl="0">
              <a:spcBef>
                <a:spcPts val="0"/>
              </a:spcBef>
            </a:pPr>
            <a:r>
              <a:rPr lang="en"/>
              <a:t>If you want to print debugging, that's fine, as long as "DUMP" works.</a:t>
            </a:r>
          </a:p>
          <a:p>
            <a:pPr marL="457200" lvl="0" indent="-228600" rtl="0">
              <a:spcBef>
                <a:spcPts val="0"/>
              </a:spcBef>
            </a:pPr>
            <a:r>
              <a:rPr lang="en"/>
              <a:t>You are to throw an error when something 'bad' happens, like trying to pop an empty stack. (Your errors don't have to match my suggestions)</a:t>
            </a: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Example:</a:t>
            </a:r>
          </a:p>
        </p:txBody>
      </p:sp>
      <p:sp>
        <p:nvSpPr>
          <p:cNvPr id="103" name="Shape 103"/>
          <p:cNvSpPr txBox="1">
            <a:spLocks noGrp="1"/>
          </p:cNvSpPr>
          <p:nvPr>
            <p:ph type="body" idx="1"/>
          </p:nvPr>
        </p:nvSpPr>
        <p:spPr>
          <a:xfrm>
            <a:off x="311700" y="1152475"/>
            <a:ext cx="3324000" cy="1968000"/>
          </a:xfrm>
          <a:prstGeom prst="rect">
            <a:avLst/>
          </a:prstGeom>
          <a:solidFill>
            <a:srgbClr val="FFF2CC"/>
          </a:solidFill>
        </p:spPr>
        <p:txBody>
          <a:bodyPr wrap="square" lIns="91425" tIns="91425" rIns="91425" bIns="91425" anchor="t" anchorCtr="0">
            <a:noAutofit/>
          </a:bodyPr>
          <a:lstStyle/>
          <a:p>
            <a:pPr lvl="0">
              <a:spcBef>
                <a:spcPts val="0"/>
              </a:spcBef>
              <a:buNone/>
            </a:pPr>
            <a:r>
              <a:rPr lang="en" b="1">
                <a:latin typeface="Courier New"/>
                <a:ea typeface="Courier New"/>
                <a:cs typeface="Courier New"/>
                <a:sym typeface="Courier New"/>
              </a:rPr>
              <a:t>val1 = 100</a:t>
            </a:r>
            <a:br>
              <a:rPr lang="en" b="1">
                <a:latin typeface="Courier New"/>
                <a:ea typeface="Courier New"/>
                <a:cs typeface="Courier New"/>
                <a:sym typeface="Courier New"/>
              </a:rPr>
            </a:br>
            <a:r>
              <a:rPr lang="en" b="1">
                <a:latin typeface="Courier New"/>
                <a:ea typeface="Courier New"/>
                <a:cs typeface="Courier New"/>
                <a:sym typeface="Courier New"/>
              </a:rPr>
              <a:t>val2 = 300</a:t>
            </a:r>
            <a:br>
              <a:rPr lang="en" b="1">
                <a:latin typeface="Courier New"/>
                <a:ea typeface="Courier New"/>
                <a:cs typeface="Courier New"/>
                <a:sym typeface="Courier New"/>
              </a:rPr>
            </a:br>
            <a:r>
              <a:rPr lang="en" b="1">
                <a:latin typeface="Courier New"/>
                <a:ea typeface="Courier New"/>
                <a:cs typeface="Courier New"/>
                <a:sym typeface="Courier New"/>
              </a:rPr>
              <a:t>DUMP</a:t>
            </a:r>
            <a:br>
              <a:rPr lang="en" b="1">
                <a:latin typeface="Courier New"/>
                <a:ea typeface="Courier New"/>
                <a:cs typeface="Courier New"/>
                <a:sym typeface="Courier New"/>
              </a:rPr>
            </a:br>
            <a:r>
              <a:rPr lang="en" b="1">
                <a:latin typeface="Courier New"/>
                <a:ea typeface="Courier New"/>
                <a:cs typeface="Courier New"/>
                <a:sym typeface="Courier New"/>
              </a:rPr>
              <a:t>val2 = 200</a:t>
            </a:r>
            <a:br>
              <a:rPr lang="en" b="1">
                <a:latin typeface="Courier New"/>
                <a:ea typeface="Courier New"/>
                <a:cs typeface="Courier New"/>
                <a:sym typeface="Courier New"/>
              </a:rPr>
            </a:br>
            <a:r>
              <a:rPr lang="en" b="1">
                <a:latin typeface="Courier New"/>
                <a:ea typeface="Courier New"/>
                <a:cs typeface="Courier New"/>
                <a:sym typeface="Courier New"/>
              </a:rPr>
              <a:t>DUMP</a:t>
            </a:r>
          </a:p>
        </p:txBody>
      </p:sp>
      <p:sp>
        <p:nvSpPr>
          <p:cNvPr id="104" name="Shape 104"/>
          <p:cNvSpPr txBox="1">
            <a:spLocks noGrp="1"/>
          </p:cNvSpPr>
          <p:nvPr>
            <p:ph type="body" idx="1"/>
          </p:nvPr>
        </p:nvSpPr>
        <p:spPr>
          <a:xfrm>
            <a:off x="5035050" y="2545425"/>
            <a:ext cx="3324000" cy="1968000"/>
          </a:xfrm>
          <a:prstGeom prst="rect">
            <a:avLst/>
          </a:prstGeom>
          <a:solidFill>
            <a:srgbClr val="D9EAD3"/>
          </a:solidFill>
        </p:spPr>
        <p:txBody>
          <a:bodyPr wrap="square" lIns="91425" tIns="91425" rIns="91425" bIns="91425" anchor="t" anchorCtr="0">
            <a:noAutofit/>
          </a:bodyPr>
          <a:lstStyle/>
          <a:p>
            <a:pPr lvl="0">
              <a:spcBef>
                <a:spcPts val="0"/>
              </a:spcBef>
              <a:buNone/>
            </a:pPr>
            <a:r>
              <a:rPr lang="en"/>
              <a:t>Printing all variables:</a:t>
            </a:r>
            <a:br>
              <a:rPr lang="en"/>
            </a:br>
            <a:r>
              <a:rPr lang="en"/>
              <a:t>val1 100</a:t>
            </a:r>
            <a:br>
              <a:rPr lang="en"/>
            </a:br>
            <a:r>
              <a:rPr lang="en"/>
              <a:t>val2 300</a:t>
            </a:r>
            <a:br>
              <a:rPr lang="en"/>
            </a:br>
            <a:r>
              <a:rPr lang="en"/>
              <a:t>Printing all variables:</a:t>
            </a:r>
            <a:br>
              <a:rPr lang="en"/>
            </a:br>
            <a:r>
              <a:rPr lang="en"/>
              <a:t>val1 100</a:t>
            </a:r>
            <a:br>
              <a:rPr lang="en"/>
            </a:br>
            <a:r>
              <a:rPr lang="en"/>
              <a:t>val2 200</a:t>
            </a:r>
          </a:p>
          <a:p>
            <a:pPr lvl="0" rtl="0">
              <a:spcBef>
                <a:spcPts val="0"/>
              </a:spcBef>
              <a:buNone/>
            </a:pPr>
            <a:endParaRPr/>
          </a:p>
        </p:txBody>
      </p:sp>
      <p:sp>
        <p:nvSpPr>
          <p:cNvPr id="105" name="Shape 105"/>
          <p:cNvSpPr/>
          <p:nvPr/>
        </p:nvSpPr>
        <p:spPr>
          <a:xfrm>
            <a:off x="897000" y="3473525"/>
            <a:ext cx="2319000" cy="973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t>input</a:t>
            </a:r>
          </a:p>
        </p:txBody>
      </p:sp>
      <p:sp>
        <p:nvSpPr>
          <p:cNvPr id="106" name="Shape 106"/>
          <p:cNvSpPr/>
          <p:nvPr/>
        </p:nvSpPr>
        <p:spPr>
          <a:xfrm>
            <a:off x="5172125" y="763425"/>
            <a:ext cx="2986800" cy="1183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t>output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Simple Light</vt:lpstr>
      <vt:lpstr>Evaluating Multiple Expressions</vt:lpstr>
      <vt:lpstr>Overview</vt:lpstr>
      <vt:lpstr>Expression Evaluation Code Links </vt:lpstr>
      <vt:lpstr>Possible ways to evaluate expressions:</vt:lpstr>
      <vt:lpstr>What operators you need to implement:</vt:lpstr>
      <vt:lpstr>How to handle variables</vt:lpstr>
      <vt:lpstr>Input</vt:lpstr>
      <vt:lpstr>Output</vt:lpstr>
      <vt:lpstr>Example:</vt:lpstr>
      <vt:lpstr>Example:</vt:lpstr>
      <vt:lpstr>Example:</vt:lpstr>
      <vt:lpstr>Example:</vt:lpstr>
      <vt:lpstr>Example:</vt:lpstr>
      <vt:lpstr>My thoughts on how to proceed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Multiple Expressions</dc:title>
  <cp:lastModifiedBy>Yongtao Li</cp:lastModifiedBy>
  <cp:revision>1</cp:revision>
  <dcterms:modified xsi:type="dcterms:W3CDTF">2017-10-17T15:57:50Z</dcterms:modified>
</cp:coreProperties>
</file>