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FCB19AF-7A40-4CB8-8442-F90006EA162F}">
  <a:tblStyle styleId="{EFCB19AF-7A40-4CB8-8442-F90006EA16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3600"/>
              <a:buNone/>
              <a:defRPr/>
            </a:lvl1pPr>
            <a:lvl2pPr lvl="1" rtl="0">
              <a:spcBef>
                <a:spcPts val="0"/>
              </a:spcBef>
              <a:buSzPts val="3600"/>
              <a:buNone/>
              <a:defRPr/>
            </a:lvl2pPr>
            <a:lvl3pPr lvl="2" rtl="0">
              <a:spcBef>
                <a:spcPts val="0"/>
              </a:spcBef>
              <a:buSzPts val="3600"/>
              <a:buNone/>
              <a:defRPr/>
            </a:lvl3pPr>
            <a:lvl4pPr lvl="3" rtl="0">
              <a:spcBef>
                <a:spcPts val="0"/>
              </a:spcBef>
              <a:buSzPts val="3600"/>
              <a:buNone/>
              <a:defRPr/>
            </a:lvl4pPr>
            <a:lvl5pPr lvl="4" rtl="0">
              <a:spcBef>
                <a:spcPts val="0"/>
              </a:spcBef>
              <a:buSzPts val="3600"/>
              <a:buNone/>
              <a:defRPr/>
            </a:lvl5pPr>
            <a:lvl6pPr lvl="5" rtl="0">
              <a:spcBef>
                <a:spcPts val="0"/>
              </a:spcBef>
              <a:buSzPts val="3600"/>
              <a:buNone/>
              <a:defRPr/>
            </a:lvl6pPr>
            <a:lvl7pPr lvl="6" rtl="0">
              <a:spcBef>
                <a:spcPts val="0"/>
              </a:spcBef>
              <a:buSzPts val="3600"/>
              <a:buNone/>
              <a:defRPr/>
            </a:lvl7pPr>
            <a:lvl8pPr lvl="7" rtl="0">
              <a:spcBef>
                <a:spcPts val="0"/>
              </a:spcBef>
              <a:buSzPts val="3600"/>
              <a:buNone/>
              <a:defRPr/>
            </a:lvl8pPr>
            <a:lvl9pPr lvl="8" rtl="0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3000"/>
              <a:buChar char="●"/>
              <a:defRPr/>
            </a:lvl1pPr>
            <a:lvl2pPr lvl="1" rtl="0">
              <a:spcBef>
                <a:spcPts val="0"/>
              </a:spcBef>
              <a:buSzPts val="2400"/>
              <a:buChar char="○"/>
              <a:defRPr/>
            </a:lvl2pPr>
            <a:lvl3pPr lvl="2" rtl="0">
              <a:spcBef>
                <a:spcPts val="0"/>
              </a:spcBef>
              <a:buSzPts val="2400"/>
              <a:buChar char="■"/>
              <a:defRPr/>
            </a:lvl3pPr>
            <a:lvl4pPr lvl="3" rtl="0">
              <a:spcBef>
                <a:spcPts val="0"/>
              </a:spcBef>
              <a:buSzPts val="1800"/>
              <a:buChar char="●"/>
              <a:defRPr/>
            </a:lvl4pPr>
            <a:lvl5pPr lvl="4" rtl="0">
              <a:spcBef>
                <a:spcPts val="0"/>
              </a:spcBef>
              <a:buSzPts val="1800"/>
              <a:buChar char="○"/>
              <a:defRPr/>
            </a:lvl5pPr>
            <a:lvl6pPr lvl="5" rtl="0">
              <a:spcBef>
                <a:spcPts val="0"/>
              </a:spcBef>
              <a:buSzPts val="1800"/>
              <a:buChar char="■"/>
              <a:defRPr/>
            </a:lvl6pPr>
            <a:lvl7pPr lvl="6" rtl="0">
              <a:spcBef>
                <a:spcPts val="0"/>
              </a:spcBef>
              <a:buSzPts val="1800"/>
              <a:buChar char="●"/>
              <a:defRPr/>
            </a:lvl7pPr>
            <a:lvl8pPr lvl="7" rtl="0">
              <a:spcBef>
                <a:spcPts val="0"/>
              </a:spcBef>
              <a:buSzPts val="1800"/>
              <a:buChar char="○"/>
              <a:defRPr/>
            </a:lvl8pPr>
            <a:lvl9pPr lvl="8" rtl="0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3600"/>
              <a:buNone/>
              <a:defRPr/>
            </a:lvl1pPr>
            <a:lvl2pPr lvl="1" rtl="0">
              <a:spcBef>
                <a:spcPts val="0"/>
              </a:spcBef>
              <a:buSzPts val="3600"/>
              <a:buNone/>
              <a:defRPr/>
            </a:lvl2pPr>
            <a:lvl3pPr lvl="2" rtl="0">
              <a:spcBef>
                <a:spcPts val="0"/>
              </a:spcBef>
              <a:buSzPts val="3600"/>
              <a:buNone/>
              <a:defRPr/>
            </a:lvl3pPr>
            <a:lvl4pPr lvl="3" rtl="0">
              <a:spcBef>
                <a:spcPts val="0"/>
              </a:spcBef>
              <a:buSzPts val="3600"/>
              <a:buNone/>
              <a:defRPr/>
            </a:lvl4pPr>
            <a:lvl5pPr lvl="4" rtl="0">
              <a:spcBef>
                <a:spcPts val="0"/>
              </a:spcBef>
              <a:buSzPts val="3600"/>
              <a:buNone/>
              <a:defRPr/>
            </a:lvl5pPr>
            <a:lvl6pPr lvl="5" rtl="0">
              <a:spcBef>
                <a:spcPts val="0"/>
              </a:spcBef>
              <a:buSzPts val="3600"/>
              <a:buNone/>
              <a:defRPr/>
            </a:lvl6pPr>
            <a:lvl7pPr lvl="6" rtl="0">
              <a:spcBef>
                <a:spcPts val="0"/>
              </a:spcBef>
              <a:buSzPts val="3600"/>
              <a:buNone/>
              <a:defRPr/>
            </a:lvl7pPr>
            <a:lvl8pPr lvl="7" rtl="0">
              <a:spcBef>
                <a:spcPts val="0"/>
              </a:spcBef>
              <a:buSzPts val="3600"/>
              <a:buNone/>
              <a:defRPr/>
            </a:lvl8pPr>
            <a:lvl9pPr lvl="8" rtl="0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3000"/>
              <a:buChar char="●"/>
              <a:defRPr/>
            </a:lvl1pPr>
            <a:lvl2pPr lvl="1" rtl="0">
              <a:spcBef>
                <a:spcPts val="0"/>
              </a:spcBef>
              <a:buSzPts val="2400"/>
              <a:buChar char="○"/>
              <a:defRPr/>
            </a:lvl2pPr>
            <a:lvl3pPr lvl="2" rtl="0">
              <a:spcBef>
                <a:spcPts val="0"/>
              </a:spcBef>
              <a:buSzPts val="2400"/>
              <a:buChar char="■"/>
              <a:defRPr/>
            </a:lvl3pPr>
            <a:lvl4pPr lvl="3" rtl="0">
              <a:spcBef>
                <a:spcPts val="0"/>
              </a:spcBef>
              <a:buSzPts val="1800"/>
              <a:buChar char="●"/>
              <a:defRPr/>
            </a:lvl4pPr>
            <a:lvl5pPr lvl="4" rtl="0">
              <a:spcBef>
                <a:spcPts val="0"/>
              </a:spcBef>
              <a:buSzPts val="1800"/>
              <a:buChar char="○"/>
              <a:defRPr/>
            </a:lvl5pPr>
            <a:lvl6pPr lvl="5" rtl="0">
              <a:spcBef>
                <a:spcPts val="0"/>
              </a:spcBef>
              <a:buSzPts val="1800"/>
              <a:buChar char="■"/>
              <a:defRPr/>
            </a:lvl6pPr>
            <a:lvl7pPr lvl="6" rtl="0">
              <a:spcBef>
                <a:spcPts val="0"/>
              </a:spcBef>
              <a:buSzPts val="1800"/>
              <a:buChar char="●"/>
              <a:defRPr/>
            </a:lvl7pPr>
            <a:lvl8pPr lvl="7" rtl="0">
              <a:spcBef>
                <a:spcPts val="0"/>
              </a:spcBef>
              <a:buSzPts val="1800"/>
              <a:buChar char="○"/>
              <a:defRPr/>
            </a:lvl8pPr>
            <a:lvl9pPr lvl="8" rtl="0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3000"/>
              <a:buChar char="●"/>
              <a:defRPr/>
            </a:lvl1pPr>
            <a:lvl2pPr lvl="1" rtl="0">
              <a:spcBef>
                <a:spcPts val="0"/>
              </a:spcBef>
              <a:buSzPts val="2400"/>
              <a:buChar char="○"/>
              <a:defRPr/>
            </a:lvl2pPr>
            <a:lvl3pPr lvl="2" rtl="0">
              <a:spcBef>
                <a:spcPts val="0"/>
              </a:spcBef>
              <a:buSzPts val="2400"/>
              <a:buChar char="■"/>
              <a:defRPr/>
            </a:lvl3pPr>
            <a:lvl4pPr lvl="3" rtl="0">
              <a:spcBef>
                <a:spcPts val="0"/>
              </a:spcBef>
              <a:buSzPts val="1800"/>
              <a:buChar char="●"/>
              <a:defRPr/>
            </a:lvl4pPr>
            <a:lvl5pPr lvl="4" rtl="0">
              <a:spcBef>
                <a:spcPts val="0"/>
              </a:spcBef>
              <a:buSzPts val="1800"/>
              <a:buChar char="○"/>
              <a:defRPr/>
            </a:lvl5pPr>
            <a:lvl6pPr lvl="5" rtl="0">
              <a:spcBef>
                <a:spcPts val="0"/>
              </a:spcBef>
              <a:buSzPts val="1800"/>
              <a:buChar char="■"/>
              <a:defRPr/>
            </a:lvl6pPr>
            <a:lvl7pPr lvl="6" rtl="0">
              <a:spcBef>
                <a:spcPts val="0"/>
              </a:spcBef>
              <a:buSzPts val="1800"/>
              <a:buChar char="●"/>
              <a:defRPr/>
            </a:lvl7pPr>
            <a:lvl8pPr lvl="7" rtl="0">
              <a:spcBef>
                <a:spcPts val="0"/>
              </a:spcBef>
              <a:buSzPts val="1800"/>
              <a:buChar char="○"/>
              <a:defRPr/>
            </a:lvl8pPr>
            <a:lvl9pPr lvl="8" rtl="0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3600"/>
              <a:buNone/>
              <a:defRPr/>
            </a:lvl1pPr>
            <a:lvl2pPr lvl="1" rtl="0">
              <a:spcBef>
                <a:spcPts val="0"/>
              </a:spcBef>
              <a:buSzPts val="3600"/>
              <a:buNone/>
              <a:defRPr/>
            </a:lvl2pPr>
            <a:lvl3pPr lvl="2" rtl="0">
              <a:spcBef>
                <a:spcPts val="0"/>
              </a:spcBef>
              <a:buSzPts val="3600"/>
              <a:buNone/>
              <a:defRPr/>
            </a:lvl3pPr>
            <a:lvl4pPr lvl="3" rtl="0">
              <a:spcBef>
                <a:spcPts val="0"/>
              </a:spcBef>
              <a:buSzPts val="3600"/>
              <a:buNone/>
              <a:defRPr/>
            </a:lvl4pPr>
            <a:lvl5pPr lvl="4" rtl="0">
              <a:spcBef>
                <a:spcPts val="0"/>
              </a:spcBef>
              <a:buSzPts val="3600"/>
              <a:buNone/>
              <a:defRPr/>
            </a:lvl5pPr>
            <a:lvl6pPr lvl="5" rtl="0">
              <a:spcBef>
                <a:spcPts val="0"/>
              </a:spcBef>
              <a:buSzPts val="3600"/>
              <a:buNone/>
              <a:defRPr/>
            </a:lvl6pPr>
            <a:lvl7pPr lvl="6" rtl="0">
              <a:spcBef>
                <a:spcPts val="0"/>
              </a:spcBef>
              <a:buSzPts val="3600"/>
              <a:buNone/>
              <a:defRPr/>
            </a:lvl7pPr>
            <a:lvl8pPr lvl="7" rtl="0">
              <a:spcBef>
                <a:spcPts val="0"/>
              </a:spcBef>
              <a:buSzPts val="3600"/>
              <a:buNone/>
              <a:defRPr/>
            </a:lvl8pPr>
            <a:lvl9pPr lvl="8" rtl="0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360"/>
              </a:spcBef>
              <a:buSzPts val="1800"/>
              <a:buNone/>
              <a:defRPr sz="1800"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600"/>
              </a:spcBef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480"/>
              </a:spcBef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480"/>
              </a:spcBef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360"/>
              </a:spcBef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360"/>
              </a:spcBef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360"/>
              </a:spcBef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360"/>
              </a:spcBef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360"/>
              </a:spcBef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360"/>
              </a:spcBef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log.hackerrank.com/the-unhealthy-obsession-with-tree-questions/" TargetMode="External"/><Relationship Id="rId4" Type="http://schemas.openxmlformats.org/officeDocument/2006/relationships/hyperlink" Target="http://www.developer.com/mgmt/three-types-of-interview-questions-software-developers-should-expect.html" TargetMode="External"/><Relationship Id="rId5" Type="http://schemas.openxmlformats.org/officeDocument/2006/relationships/hyperlink" Target="http://citeseerx.ist.psu.edu/viewdoc/download?doi=10.1.1.471.4772&amp;rep=rep1&amp;type=pdf" TargetMode="External"/><Relationship Id="rId6" Type="http://schemas.openxmlformats.org/officeDocument/2006/relationships/hyperlink" Target="http://javarevisited.blogspot.com/2012/01/google-interview-questions-answers-top.html" TargetMode="External"/><Relationship Id="rId7" Type="http://schemas.openxmlformats.org/officeDocument/2006/relationships/hyperlink" Target="https://www.careercup.com/page?sort=vot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Trees</a:t>
            </a:r>
          </a:p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Chapters 8 (&amp;, perhaps 9)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Printing trees (traversal)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 traversal visits every node in the tree.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 order traversal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 the node, then the left, then the right subtrees (recursively)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traversal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 all the values in the tree 'In order" or sorted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 order traversal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 the left, then the right subtrees, then the node (recursively)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"Breadth First" traversal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inorder traversal</a:t>
            </a:r>
          </a:p>
        </p:txBody>
      </p:sp>
      <p:sp>
        <p:nvSpPr>
          <p:cNvPr id="176" name="Shape 176"/>
          <p:cNvSpPr/>
          <p:nvPr/>
        </p:nvSpPr>
        <p:spPr>
          <a:xfrm>
            <a:off x="3479475" y="1813625"/>
            <a:ext cx="1560000" cy="94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BSTNode</a:t>
            </a:r>
          </a:p>
        </p:txBody>
      </p:sp>
      <p:cxnSp>
        <p:nvCxnSpPr>
          <p:cNvPr id="177" name="Shape 177"/>
          <p:cNvCxnSpPr>
            <a:stCxn id="176" idx="4"/>
            <a:endCxn id="178" idx="0"/>
          </p:cNvCxnSpPr>
          <p:nvPr/>
        </p:nvCxnSpPr>
        <p:spPr>
          <a:xfrm flipH="1">
            <a:off x="3224175" y="2759225"/>
            <a:ext cx="103530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9" name="Shape 179"/>
          <p:cNvCxnSpPr>
            <a:stCxn id="176" idx="4"/>
            <a:endCxn id="180" idx="0"/>
          </p:cNvCxnSpPr>
          <p:nvPr/>
        </p:nvCxnSpPr>
        <p:spPr>
          <a:xfrm>
            <a:off x="4259475" y="2759225"/>
            <a:ext cx="104580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8" name="Shape 178"/>
          <p:cNvSpPr/>
          <p:nvPr/>
        </p:nvSpPr>
        <p:spPr>
          <a:xfrm>
            <a:off x="2373225" y="3555125"/>
            <a:ext cx="1701900" cy="1266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Left subtree</a:t>
            </a:r>
          </a:p>
        </p:txBody>
      </p:sp>
      <p:sp>
        <p:nvSpPr>
          <p:cNvPr id="180" name="Shape 180"/>
          <p:cNvSpPr/>
          <p:nvPr/>
        </p:nvSpPr>
        <p:spPr>
          <a:xfrm>
            <a:off x="4454450" y="3555125"/>
            <a:ext cx="1701900" cy="1266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Right subtree</a:t>
            </a:r>
          </a:p>
        </p:txBody>
      </p:sp>
      <p:sp>
        <p:nvSpPr>
          <p:cNvPr id="181" name="Shape 181"/>
          <p:cNvSpPr/>
          <p:nvPr/>
        </p:nvSpPr>
        <p:spPr>
          <a:xfrm>
            <a:off x="5852675" y="520125"/>
            <a:ext cx="2505600" cy="9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/>
              <a:t>BASE CASE: If there's no tree, print nothing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501175" y="3536275"/>
            <a:ext cx="2118000" cy="88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Least, print first</a:t>
            </a:r>
          </a:p>
        </p:txBody>
      </p:sp>
      <p:sp>
        <p:nvSpPr>
          <p:cNvPr id="183" name="Shape 183"/>
          <p:cNvSpPr/>
          <p:nvPr/>
        </p:nvSpPr>
        <p:spPr>
          <a:xfrm>
            <a:off x="1258700" y="1813625"/>
            <a:ext cx="2118000" cy="88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Print after the left subtree</a:t>
            </a:r>
          </a:p>
        </p:txBody>
      </p:sp>
      <p:sp>
        <p:nvSpPr>
          <p:cNvPr id="184" name="Shape 184"/>
          <p:cNvSpPr/>
          <p:nvPr/>
        </p:nvSpPr>
        <p:spPr>
          <a:xfrm>
            <a:off x="6268700" y="3640275"/>
            <a:ext cx="2118000" cy="1106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Print after the node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Inorder traversal</a:t>
            </a:r>
          </a:p>
        </p:txBody>
      </p:sp>
      <p:sp>
        <p:nvSpPr>
          <p:cNvPr id="190" name="Shape 190"/>
          <p:cNvSpPr/>
          <p:nvPr/>
        </p:nvSpPr>
        <p:spPr>
          <a:xfrm>
            <a:off x="3706400" y="1295425"/>
            <a:ext cx="614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50</a:t>
            </a:r>
          </a:p>
        </p:txBody>
      </p:sp>
      <p:sp>
        <p:nvSpPr>
          <p:cNvPr id="191" name="Shape 191"/>
          <p:cNvSpPr/>
          <p:nvPr/>
        </p:nvSpPr>
        <p:spPr>
          <a:xfrm>
            <a:off x="3140225" y="1996200"/>
            <a:ext cx="614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25</a:t>
            </a:r>
          </a:p>
        </p:txBody>
      </p:sp>
      <p:sp>
        <p:nvSpPr>
          <p:cNvPr id="192" name="Shape 192"/>
          <p:cNvSpPr/>
          <p:nvPr/>
        </p:nvSpPr>
        <p:spPr>
          <a:xfrm>
            <a:off x="4264650" y="1996200"/>
            <a:ext cx="614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60</a:t>
            </a:r>
          </a:p>
        </p:txBody>
      </p:sp>
      <p:sp>
        <p:nvSpPr>
          <p:cNvPr id="193" name="Shape 193"/>
          <p:cNvSpPr/>
          <p:nvPr/>
        </p:nvSpPr>
        <p:spPr>
          <a:xfrm>
            <a:off x="4116325" y="2783225"/>
            <a:ext cx="614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55</a:t>
            </a:r>
          </a:p>
        </p:txBody>
      </p:sp>
      <p:sp>
        <p:nvSpPr>
          <p:cNvPr id="194" name="Shape 194"/>
          <p:cNvSpPr/>
          <p:nvPr/>
        </p:nvSpPr>
        <p:spPr>
          <a:xfrm>
            <a:off x="4968375" y="2783225"/>
            <a:ext cx="614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70</a:t>
            </a:r>
          </a:p>
        </p:txBody>
      </p:sp>
      <p:sp>
        <p:nvSpPr>
          <p:cNvPr id="195" name="Shape 195"/>
          <p:cNvSpPr/>
          <p:nvPr/>
        </p:nvSpPr>
        <p:spPr>
          <a:xfrm>
            <a:off x="3264275" y="2783225"/>
            <a:ext cx="614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45</a:t>
            </a:r>
          </a:p>
        </p:txBody>
      </p:sp>
      <p:sp>
        <p:nvSpPr>
          <p:cNvPr id="196" name="Shape 196"/>
          <p:cNvSpPr/>
          <p:nvPr/>
        </p:nvSpPr>
        <p:spPr>
          <a:xfrm>
            <a:off x="2881100" y="3570250"/>
            <a:ext cx="614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30</a:t>
            </a:r>
          </a:p>
        </p:txBody>
      </p:sp>
      <p:sp>
        <p:nvSpPr>
          <p:cNvPr id="197" name="Shape 197"/>
          <p:cNvSpPr/>
          <p:nvPr/>
        </p:nvSpPr>
        <p:spPr>
          <a:xfrm>
            <a:off x="3649950" y="3570250"/>
            <a:ext cx="614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48</a:t>
            </a:r>
          </a:p>
        </p:txBody>
      </p:sp>
      <p:sp>
        <p:nvSpPr>
          <p:cNvPr id="198" name="Shape 198"/>
          <p:cNvSpPr/>
          <p:nvPr/>
        </p:nvSpPr>
        <p:spPr>
          <a:xfrm>
            <a:off x="4812125" y="3547375"/>
            <a:ext cx="614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66</a:t>
            </a:r>
          </a:p>
        </p:txBody>
      </p:sp>
      <p:sp>
        <p:nvSpPr>
          <p:cNvPr id="199" name="Shape 199"/>
          <p:cNvSpPr/>
          <p:nvPr/>
        </p:nvSpPr>
        <p:spPr>
          <a:xfrm>
            <a:off x="5583075" y="3570250"/>
            <a:ext cx="614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86</a:t>
            </a:r>
          </a:p>
        </p:txBody>
      </p:sp>
      <p:sp>
        <p:nvSpPr>
          <p:cNvPr id="200" name="Shape 200"/>
          <p:cNvSpPr/>
          <p:nvPr/>
        </p:nvSpPr>
        <p:spPr>
          <a:xfrm>
            <a:off x="4968375" y="4311525"/>
            <a:ext cx="614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68</a:t>
            </a:r>
          </a:p>
        </p:txBody>
      </p:sp>
      <p:cxnSp>
        <p:nvCxnSpPr>
          <p:cNvPr id="201" name="Shape 201"/>
          <p:cNvCxnSpPr>
            <a:stCxn id="190" idx="3"/>
            <a:endCxn id="191" idx="7"/>
          </p:cNvCxnSpPr>
          <p:nvPr/>
        </p:nvCxnSpPr>
        <p:spPr>
          <a:xfrm flipH="1">
            <a:off x="3665021" y="1784255"/>
            <a:ext cx="131400" cy="2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2" name="Shape 202"/>
          <p:cNvCxnSpPr>
            <a:stCxn id="190" idx="5"/>
            <a:endCxn id="192" idx="1"/>
          </p:cNvCxnSpPr>
          <p:nvPr/>
        </p:nvCxnSpPr>
        <p:spPr>
          <a:xfrm>
            <a:off x="4231079" y="1784255"/>
            <a:ext cx="123600" cy="2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3" name="Shape 203"/>
          <p:cNvCxnSpPr>
            <a:stCxn id="191" idx="4"/>
            <a:endCxn id="195" idx="0"/>
          </p:cNvCxnSpPr>
          <p:nvPr/>
        </p:nvCxnSpPr>
        <p:spPr>
          <a:xfrm>
            <a:off x="3447575" y="2568900"/>
            <a:ext cx="1242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4" name="Shape 204"/>
          <p:cNvCxnSpPr>
            <a:stCxn id="192" idx="4"/>
            <a:endCxn id="193" idx="0"/>
          </p:cNvCxnSpPr>
          <p:nvPr/>
        </p:nvCxnSpPr>
        <p:spPr>
          <a:xfrm flipH="1">
            <a:off x="4423800" y="2568900"/>
            <a:ext cx="1482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5" name="Shape 205"/>
          <p:cNvCxnSpPr>
            <a:stCxn id="192" idx="5"/>
            <a:endCxn id="194" idx="0"/>
          </p:cNvCxnSpPr>
          <p:nvPr/>
        </p:nvCxnSpPr>
        <p:spPr>
          <a:xfrm>
            <a:off x="4789329" y="2485030"/>
            <a:ext cx="486300" cy="2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6" name="Shape 206"/>
          <p:cNvCxnSpPr>
            <a:stCxn id="195" idx="4"/>
            <a:endCxn id="196" idx="7"/>
          </p:cNvCxnSpPr>
          <p:nvPr/>
        </p:nvCxnSpPr>
        <p:spPr>
          <a:xfrm flipH="1">
            <a:off x="3405725" y="3355925"/>
            <a:ext cx="165900" cy="2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7" name="Shape 207"/>
          <p:cNvCxnSpPr>
            <a:stCxn id="195" idx="5"/>
            <a:endCxn id="197" idx="0"/>
          </p:cNvCxnSpPr>
          <p:nvPr/>
        </p:nvCxnSpPr>
        <p:spPr>
          <a:xfrm>
            <a:off x="3788954" y="3272055"/>
            <a:ext cx="168300" cy="2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8" name="Shape 208"/>
          <p:cNvCxnSpPr>
            <a:stCxn id="194" idx="4"/>
            <a:endCxn id="198" idx="0"/>
          </p:cNvCxnSpPr>
          <p:nvPr/>
        </p:nvCxnSpPr>
        <p:spPr>
          <a:xfrm flipH="1">
            <a:off x="5119425" y="3355925"/>
            <a:ext cx="156300" cy="1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9" name="Shape 209"/>
          <p:cNvCxnSpPr>
            <a:stCxn id="194" idx="5"/>
            <a:endCxn id="199" idx="1"/>
          </p:cNvCxnSpPr>
          <p:nvPr/>
        </p:nvCxnSpPr>
        <p:spPr>
          <a:xfrm>
            <a:off x="5493054" y="3272055"/>
            <a:ext cx="180000" cy="3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0" name="Shape 210"/>
          <p:cNvCxnSpPr>
            <a:stCxn id="198" idx="4"/>
            <a:endCxn id="200" idx="0"/>
          </p:cNvCxnSpPr>
          <p:nvPr/>
        </p:nvCxnSpPr>
        <p:spPr>
          <a:xfrm>
            <a:off x="5119475" y="4120075"/>
            <a:ext cx="156300" cy="1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1" name="Shape 211"/>
          <p:cNvSpPr/>
          <p:nvPr/>
        </p:nvSpPr>
        <p:spPr>
          <a:xfrm>
            <a:off x="6401075" y="368850"/>
            <a:ext cx="2382600" cy="4008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inorder(50)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inorder(25) , print 50, inorder(60)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inorder(null), print 25, inorder(45)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25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inorder(30), print 45, inorder(48)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inorder(null), print 30, inorder(null)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30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45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inorder(null), print 48, inorder(null)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48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(and so on)</a:t>
            </a:r>
          </a:p>
        </p:txBody>
      </p:sp>
      <p:sp>
        <p:nvSpPr>
          <p:cNvPr id="212" name="Shape 212"/>
          <p:cNvSpPr/>
          <p:nvPr/>
        </p:nvSpPr>
        <p:spPr>
          <a:xfrm>
            <a:off x="463350" y="1342700"/>
            <a:ext cx="2263626" cy="2486700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The print is 'in' between the left and right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Generators in python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11700" y="1152475"/>
            <a:ext cx="38142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114300" marR="114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" sz="900">
                <a:solidFill>
                  <a:srgbClr val="99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b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print </a:t>
            </a:r>
            <a:r>
              <a:rPr b="1" lang="en" sz="900">
                <a:solidFill>
                  <a:srgbClr val="DD11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"begin"</a:t>
            </a:r>
            <a:b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for </a:t>
            </a:r>
            <a:r>
              <a:rPr b="1"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b="1" lang="en" sz="900">
                <a:solidFill>
                  <a:srgbClr val="0086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00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print </a:t>
            </a:r>
            <a:r>
              <a:rPr b="1" lang="en" sz="900">
                <a:solidFill>
                  <a:srgbClr val="DD11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"before yield"</a:t>
            </a:r>
            <a: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b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yield </a:t>
            </a:r>
            <a:r>
              <a:rPr b="1"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b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print </a:t>
            </a:r>
            <a:r>
              <a:rPr b="1" lang="en" sz="900">
                <a:solidFill>
                  <a:srgbClr val="DD11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"after yield"</a:t>
            </a:r>
            <a: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b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5555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print </a:t>
            </a:r>
            <a:r>
              <a:rPr b="1" lang="en" sz="900">
                <a:solidFill>
                  <a:srgbClr val="DD11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"end"</a:t>
            </a:r>
          </a:p>
          <a:p>
            <a:pPr indent="0" lvl="0" marL="114300" marR="114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DD11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DD11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 = foo()</a:t>
            </a:r>
            <a:br>
              <a:rPr b="1" lang="en" sz="900">
                <a:solidFill>
                  <a:srgbClr val="DD11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DD11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f.next()</a:t>
            </a:r>
            <a:br>
              <a:rPr b="1" lang="en" sz="900">
                <a:solidFill>
                  <a:srgbClr val="DD11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DD11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f.next()</a:t>
            </a:r>
            <a:br>
              <a:rPr b="1" lang="en" sz="900">
                <a:solidFill>
                  <a:srgbClr val="DD11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DD11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f.next()</a:t>
            </a:r>
          </a:p>
          <a:p>
            <a:pPr indent="0" lvl="0" marL="114300" marR="114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DD11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69850" lvl="0" marL="114300" marR="114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DD11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i in foo():</a:t>
            </a:r>
            <a:br>
              <a:rPr b="1" lang="en" sz="900">
                <a:solidFill>
                  <a:srgbClr val="DD11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rgbClr val="DD11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 (i)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4423275" y="1030225"/>
            <a:ext cx="3687300" cy="3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function runs, like any other function, until "yield" in encountered.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Then it returns the yielded value but KEEPS ITS STATE, </a:t>
            </a:r>
          </a:p>
          <a:p>
            <a:pPr indent="-317500" lvl="0" marL="457200">
              <a:spcBef>
                <a:spcPts val="0"/>
              </a:spcBef>
              <a:buSzPts val="1400"/>
              <a:buChar char="●"/>
            </a:pPr>
            <a:r>
              <a:rPr lang="en"/>
              <a:t>The next time it's run, it starts from where it left off.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priority queue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triage at an emergency room. </a:t>
            </a: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Usually two pieces, the priority and the data.</a:t>
            </a:r>
          </a:p>
          <a:p>
            <a:pPr indent="-419100" lvl="0" marL="457200" rtl="0">
              <a:spcBef>
                <a:spcPts val="0"/>
              </a:spcBef>
              <a:buSzPts val="3000"/>
              <a:buChar char="●"/>
            </a:pPr>
            <a:r>
              <a:rPr lang="en"/>
              <a:t>Same operations a queue, different results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priority queue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457200" y="1200150"/>
            <a:ext cx="8229600" cy="1736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Implemented with a 'heap' which requires either a vector or a deque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A heap is a 'full' binary tree built into an array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232" name="Shape 232"/>
          <p:cNvGraphicFramePr/>
          <p:nvPr/>
        </p:nvGraphicFramePr>
        <p:xfrm>
          <a:off x="876875" y="353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{EFCB19AF-7A40-4CB8-8442-F90006EA162F}</a:tableStyleId>
              </a:tblPr>
              <a:tblGrid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root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3" name="Shape 233"/>
          <p:cNvSpPr/>
          <p:nvPr/>
        </p:nvSpPr>
        <p:spPr>
          <a:xfrm>
            <a:off x="1099175" y="3926850"/>
            <a:ext cx="461500" cy="313625"/>
          </a:xfrm>
          <a:custGeom>
            <a:pathLst>
              <a:path extrusionOk="0" h="12545" w="18460">
                <a:moveTo>
                  <a:pt x="0" y="0"/>
                </a:moveTo>
                <a:cubicBezTo>
                  <a:pt x="0" y="5191"/>
                  <a:pt x="4307" y="13435"/>
                  <a:pt x="9398" y="12418"/>
                </a:cubicBezTo>
                <a:cubicBezTo>
                  <a:pt x="12424" y="11812"/>
                  <a:pt x="15361" y="9035"/>
                  <a:pt x="16110" y="6041"/>
                </a:cubicBezTo>
                <a:cubicBezTo>
                  <a:pt x="16489" y="4521"/>
                  <a:pt x="14886" y="2320"/>
                  <a:pt x="16110" y="1342"/>
                </a:cubicBezTo>
                <a:cubicBezTo>
                  <a:pt x="16975" y="650"/>
                  <a:pt x="18242" y="2605"/>
                  <a:pt x="18460" y="369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34" name="Shape 234"/>
          <p:cNvSpPr/>
          <p:nvPr/>
        </p:nvSpPr>
        <p:spPr>
          <a:xfrm>
            <a:off x="1124350" y="3952025"/>
            <a:ext cx="939775" cy="605125"/>
          </a:xfrm>
          <a:custGeom>
            <a:pathLst>
              <a:path extrusionOk="0" h="24205" w="37591">
                <a:moveTo>
                  <a:pt x="0" y="0"/>
                </a:moveTo>
                <a:cubicBezTo>
                  <a:pt x="3244" y="9730"/>
                  <a:pt x="9579" y="26556"/>
                  <a:pt x="19467" y="23829"/>
                </a:cubicBezTo>
                <a:cubicBezTo>
                  <a:pt x="25660" y="22120"/>
                  <a:pt x="29147" y="14326"/>
                  <a:pt x="30542" y="8055"/>
                </a:cubicBezTo>
                <a:cubicBezTo>
                  <a:pt x="30764" y="7054"/>
                  <a:pt x="33274" y="2396"/>
                  <a:pt x="32892" y="2014"/>
                </a:cubicBezTo>
                <a:cubicBezTo>
                  <a:pt x="31222" y="346"/>
                  <a:pt x="25058" y="7241"/>
                  <a:pt x="26850" y="5705"/>
                </a:cubicBezTo>
                <a:cubicBezTo>
                  <a:pt x="28973" y="3884"/>
                  <a:pt x="30794" y="276"/>
                  <a:pt x="33563" y="671"/>
                </a:cubicBezTo>
                <a:cubicBezTo>
                  <a:pt x="35605" y="962"/>
                  <a:pt x="36269" y="3785"/>
                  <a:pt x="37591" y="537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35" name="Shape 235"/>
          <p:cNvSpPr/>
          <p:nvPr/>
        </p:nvSpPr>
        <p:spPr>
          <a:xfrm>
            <a:off x="1611025" y="3120882"/>
            <a:ext cx="897800" cy="369650"/>
          </a:xfrm>
          <a:custGeom>
            <a:pathLst>
              <a:path extrusionOk="0" h="14786" w="35912">
                <a:moveTo>
                  <a:pt x="0" y="14786"/>
                </a:moveTo>
                <a:cubicBezTo>
                  <a:pt x="4844" y="6478"/>
                  <a:pt x="16095" y="-2486"/>
                  <a:pt x="25172" y="690"/>
                </a:cubicBezTo>
                <a:cubicBezTo>
                  <a:pt x="28759" y="1945"/>
                  <a:pt x="32638" y="5288"/>
                  <a:pt x="32891" y="9081"/>
                </a:cubicBezTo>
                <a:cubicBezTo>
                  <a:pt x="33011" y="10898"/>
                  <a:pt x="35719" y="14451"/>
                  <a:pt x="33898" y="14451"/>
                </a:cubicBezTo>
                <a:cubicBezTo>
                  <a:pt x="32307" y="14451"/>
                  <a:pt x="30058" y="9395"/>
                  <a:pt x="30877" y="10759"/>
                </a:cubicBezTo>
                <a:cubicBezTo>
                  <a:pt x="31740" y="12198"/>
                  <a:pt x="34622" y="11833"/>
                  <a:pt x="35912" y="107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36" name="Shape 236"/>
          <p:cNvSpPr/>
          <p:nvPr/>
        </p:nvSpPr>
        <p:spPr>
          <a:xfrm>
            <a:off x="1619400" y="3004994"/>
            <a:ext cx="1342525" cy="502325"/>
          </a:xfrm>
          <a:custGeom>
            <a:pathLst>
              <a:path extrusionOk="0" h="20093" w="53701">
                <a:moveTo>
                  <a:pt x="0" y="20093"/>
                </a:moveTo>
                <a:cubicBezTo>
                  <a:pt x="8046" y="10512"/>
                  <a:pt x="19543" y="-1767"/>
                  <a:pt x="31885" y="290"/>
                </a:cubicBezTo>
                <a:cubicBezTo>
                  <a:pt x="37072" y="1154"/>
                  <a:pt x="42342" y="3222"/>
                  <a:pt x="46317" y="6667"/>
                </a:cubicBezTo>
                <a:cubicBezTo>
                  <a:pt x="49394" y="9334"/>
                  <a:pt x="54069" y="20337"/>
                  <a:pt x="50680" y="18079"/>
                </a:cubicBezTo>
                <a:cubicBezTo>
                  <a:pt x="49427" y="17244"/>
                  <a:pt x="53224" y="16149"/>
                  <a:pt x="53701" y="1472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37" name="Shape 237"/>
          <p:cNvSpPr/>
          <p:nvPr/>
        </p:nvSpPr>
        <p:spPr>
          <a:xfrm>
            <a:off x="2164800" y="4103050"/>
            <a:ext cx="3079500" cy="9480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children of node n are a 2n+1 and 2n+2</a:t>
            </a:r>
          </a:p>
        </p:txBody>
      </p:sp>
      <p:sp>
        <p:nvSpPr>
          <p:cNvPr id="238" name="Shape 238"/>
          <p:cNvSpPr/>
          <p:nvPr/>
        </p:nvSpPr>
        <p:spPr>
          <a:xfrm>
            <a:off x="6477625" y="3188475"/>
            <a:ext cx="2450100" cy="15774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The 'heap property' says the parent is greater than both children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Heaps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Interview questions about trees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3"/>
              </a:rPr>
              <a:t>http://blog.hackerrank.com/the-unhealthy-obsession-with-tree-questions/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4"/>
              </a:rPr>
              <a:t>http://www.developer.com/mgmt/three-types-of-interview-questions-software-developers-should-expect.html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5"/>
              </a:rPr>
              <a:t>http://citeseerx.ist.psu.edu/viewdoc/download?doi=10.1.1.471.4772&amp;rep=rep1&amp;type=pdf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6"/>
              </a:rPr>
              <a:t>http://javarevisited.blogspot.com/2012/01/google-interview-questions-answers-top.html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7"/>
              </a:rPr>
              <a:t>https://www.careercup.com/page?sort=votes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Definitions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node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parent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child/children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root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sibling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external node / leaf / leaves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internal node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ancestor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descendant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subtree</a:t>
            </a:r>
          </a:p>
          <a:p>
            <a:pPr indent="-317500" lvl="0" marL="457200">
              <a:spcBef>
                <a:spcPts val="0"/>
              </a:spcBef>
              <a:buSzPts val="1400"/>
              <a:buChar char="●"/>
            </a:pPr>
            <a:r>
              <a:rPr lang="en"/>
              <a:t>path (from root to leaf)</a:t>
            </a:r>
          </a:p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height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/>
              <a:t>depth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General Tree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/>
              <a:t>Usually an array or list of children in each node.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Tree height</a:t>
            </a:r>
          </a:p>
        </p:txBody>
      </p:sp>
      <p:sp>
        <p:nvSpPr>
          <p:cNvPr id="106" name="Shape 106"/>
          <p:cNvSpPr/>
          <p:nvPr/>
        </p:nvSpPr>
        <p:spPr>
          <a:xfrm>
            <a:off x="3456100" y="1813625"/>
            <a:ext cx="1560000" cy="94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Node</a:t>
            </a:r>
          </a:p>
        </p:txBody>
      </p:sp>
      <p:cxnSp>
        <p:nvCxnSpPr>
          <p:cNvPr id="107" name="Shape 107"/>
          <p:cNvCxnSpPr>
            <a:stCxn id="106" idx="4"/>
            <a:endCxn id="108" idx="0"/>
          </p:cNvCxnSpPr>
          <p:nvPr/>
        </p:nvCxnSpPr>
        <p:spPr>
          <a:xfrm flipH="1">
            <a:off x="3224200" y="2759225"/>
            <a:ext cx="101190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9" name="Shape 109"/>
          <p:cNvCxnSpPr>
            <a:stCxn id="106" idx="4"/>
            <a:endCxn id="110" idx="0"/>
          </p:cNvCxnSpPr>
          <p:nvPr/>
        </p:nvCxnSpPr>
        <p:spPr>
          <a:xfrm>
            <a:off x="4236100" y="2759225"/>
            <a:ext cx="106920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8" name="Shape 108"/>
          <p:cNvSpPr/>
          <p:nvPr/>
        </p:nvSpPr>
        <p:spPr>
          <a:xfrm>
            <a:off x="2373225" y="3555125"/>
            <a:ext cx="1701900" cy="1266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Left subtree</a:t>
            </a:r>
          </a:p>
        </p:txBody>
      </p:sp>
      <p:sp>
        <p:nvSpPr>
          <p:cNvPr id="110" name="Shape 110"/>
          <p:cNvSpPr/>
          <p:nvPr/>
        </p:nvSpPr>
        <p:spPr>
          <a:xfrm>
            <a:off x="4454450" y="3555125"/>
            <a:ext cx="1701900" cy="1266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Right subtree</a:t>
            </a:r>
          </a:p>
        </p:txBody>
      </p:sp>
      <p:sp>
        <p:nvSpPr>
          <p:cNvPr id="111" name="Shape 111"/>
          <p:cNvSpPr/>
          <p:nvPr/>
        </p:nvSpPr>
        <p:spPr>
          <a:xfrm>
            <a:off x="5852675" y="520125"/>
            <a:ext cx="2505600" cy="9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/>
              <a:t>BASE CASE: If there's no tree, return 0.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384275" y="3684350"/>
            <a:ext cx="2118000" cy="88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height1</a:t>
            </a:r>
          </a:p>
        </p:txBody>
      </p:sp>
      <p:sp>
        <p:nvSpPr>
          <p:cNvPr id="113" name="Shape 113"/>
          <p:cNvSpPr/>
          <p:nvPr/>
        </p:nvSpPr>
        <p:spPr>
          <a:xfrm>
            <a:off x="1258700" y="1813625"/>
            <a:ext cx="2118000" cy="88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MAX(height1, height2) + 1</a:t>
            </a:r>
          </a:p>
        </p:txBody>
      </p:sp>
      <p:sp>
        <p:nvSpPr>
          <p:cNvPr id="114" name="Shape 114"/>
          <p:cNvSpPr/>
          <p:nvPr/>
        </p:nvSpPr>
        <p:spPr>
          <a:xfrm>
            <a:off x="6190750" y="3635525"/>
            <a:ext cx="2118000" cy="1106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height2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Node count</a:t>
            </a:r>
          </a:p>
        </p:txBody>
      </p:sp>
      <p:sp>
        <p:nvSpPr>
          <p:cNvPr id="120" name="Shape 120"/>
          <p:cNvSpPr/>
          <p:nvPr/>
        </p:nvSpPr>
        <p:spPr>
          <a:xfrm>
            <a:off x="3479475" y="1813625"/>
            <a:ext cx="1560000" cy="94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BSTNode</a:t>
            </a:r>
          </a:p>
        </p:txBody>
      </p:sp>
      <p:cxnSp>
        <p:nvCxnSpPr>
          <p:cNvPr id="121" name="Shape 121"/>
          <p:cNvCxnSpPr>
            <a:stCxn id="120" idx="4"/>
            <a:endCxn id="122" idx="0"/>
          </p:cNvCxnSpPr>
          <p:nvPr/>
        </p:nvCxnSpPr>
        <p:spPr>
          <a:xfrm flipH="1">
            <a:off x="3224175" y="2759225"/>
            <a:ext cx="103530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3" name="Shape 123"/>
          <p:cNvCxnSpPr>
            <a:stCxn id="120" idx="4"/>
            <a:endCxn id="124" idx="0"/>
          </p:cNvCxnSpPr>
          <p:nvPr/>
        </p:nvCxnSpPr>
        <p:spPr>
          <a:xfrm>
            <a:off x="4259475" y="2759225"/>
            <a:ext cx="104580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2" name="Shape 122"/>
          <p:cNvSpPr/>
          <p:nvPr/>
        </p:nvSpPr>
        <p:spPr>
          <a:xfrm>
            <a:off x="2373225" y="3555125"/>
            <a:ext cx="1701900" cy="1266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Left subtree</a:t>
            </a:r>
          </a:p>
        </p:txBody>
      </p:sp>
      <p:sp>
        <p:nvSpPr>
          <p:cNvPr id="124" name="Shape 124"/>
          <p:cNvSpPr/>
          <p:nvPr/>
        </p:nvSpPr>
        <p:spPr>
          <a:xfrm>
            <a:off x="4454450" y="3555125"/>
            <a:ext cx="1701900" cy="1266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Right subtree</a:t>
            </a:r>
          </a:p>
        </p:txBody>
      </p:sp>
      <p:sp>
        <p:nvSpPr>
          <p:cNvPr id="125" name="Shape 125"/>
          <p:cNvSpPr/>
          <p:nvPr/>
        </p:nvSpPr>
        <p:spPr>
          <a:xfrm>
            <a:off x="5881100" y="1065500"/>
            <a:ext cx="2505600" cy="9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/>
              <a:t>BASE CASE: If there's no tree, return 0.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501175" y="3536275"/>
            <a:ext cx="2118000" cy="88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lCount</a:t>
            </a:r>
          </a:p>
        </p:txBody>
      </p:sp>
      <p:sp>
        <p:nvSpPr>
          <p:cNvPr id="127" name="Shape 127"/>
          <p:cNvSpPr/>
          <p:nvPr/>
        </p:nvSpPr>
        <p:spPr>
          <a:xfrm>
            <a:off x="1258700" y="1813625"/>
            <a:ext cx="2118000" cy="88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lCount+rCount+1</a:t>
            </a:r>
          </a:p>
        </p:txBody>
      </p:sp>
      <p:sp>
        <p:nvSpPr>
          <p:cNvPr id="128" name="Shape 128"/>
          <p:cNvSpPr/>
          <p:nvPr/>
        </p:nvSpPr>
        <p:spPr>
          <a:xfrm>
            <a:off x="6268700" y="3640275"/>
            <a:ext cx="2118000" cy="1106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rCount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Binary Tree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275" y="1486325"/>
            <a:ext cx="7653576" cy="329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/>
          <p:nvPr/>
        </p:nvSpPr>
        <p:spPr>
          <a:xfrm>
            <a:off x="4774800" y="728150"/>
            <a:ext cx="652500" cy="472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root</a:t>
            </a:r>
          </a:p>
        </p:txBody>
      </p:sp>
      <p:cxnSp>
        <p:nvCxnSpPr>
          <p:cNvPr id="136" name="Shape 136"/>
          <p:cNvCxnSpPr>
            <a:stCxn id="135" idx="2"/>
          </p:cNvCxnSpPr>
          <p:nvPr/>
        </p:nvCxnSpPr>
        <p:spPr>
          <a:xfrm flipH="1">
            <a:off x="4973250" y="1200950"/>
            <a:ext cx="127800" cy="4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7" name="Shape 137"/>
          <p:cNvSpPr/>
          <p:nvPr/>
        </p:nvSpPr>
        <p:spPr>
          <a:xfrm>
            <a:off x="7602950" y="4653200"/>
            <a:ext cx="1008000" cy="4254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leaves</a:t>
            </a:r>
          </a:p>
        </p:txBody>
      </p:sp>
      <p:cxnSp>
        <p:nvCxnSpPr>
          <p:cNvPr id="138" name="Shape 138"/>
          <p:cNvCxnSpPr>
            <a:stCxn id="137" idx="0"/>
          </p:cNvCxnSpPr>
          <p:nvPr/>
        </p:nvCxnSpPr>
        <p:spPr>
          <a:xfrm rot="10800000">
            <a:off x="7516850" y="4491200"/>
            <a:ext cx="590100" cy="1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9" name="Shape 139"/>
          <p:cNvCxnSpPr>
            <a:stCxn id="137" idx="0"/>
          </p:cNvCxnSpPr>
          <p:nvPr/>
        </p:nvCxnSpPr>
        <p:spPr>
          <a:xfrm rot="10800000">
            <a:off x="6864350" y="4519700"/>
            <a:ext cx="1242600" cy="13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0" name="Shape 140"/>
          <p:cNvSpPr/>
          <p:nvPr/>
        </p:nvSpPr>
        <p:spPr>
          <a:xfrm>
            <a:off x="7348800" y="1704250"/>
            <a:ext cx="962100" cy="472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nodes</a:t>
            </a:r>
          </a:p>
        </p:txBody>
      </p:sp>
      <p:cxnSp>
        <p:nvCxnSpPr>
          <p:cNvPr id="141" name="Shape 141"/>
          <p:cNvCxnSpPr>
            <a:stCxn id="140" idx="1"/>
          </p:cNvCxnSpPr>
          <p:nvPr/>
        </p:nvCxnSpPr>
        <p:spPr>
          <a:xfrm flipH="1">
            <a:off x="6363300" y="1940650"/>
            <a:ext cx="985500" cy="6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2" name="Shape 142"/>
          <p:cNvCxnSpPr>
            <a:stCxn id="140" idx="1"/>
          </p:cNvCxnSpPr>
          <p:nvPr/>
        </p:nvCxnSpPr>
        <p:spPr>
          <a:xfrm flipH="1">
            <a:off x="7157400" y="1940650"/>
            <a:ext cx="191400" cy="157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3" name="Shape 143"/>
          <p:cNvSpPr/>
          <p:nvPr/>
        </p:nvSpPr>
        <p:spPr>
          <a:xfrm>
            <a:off x="312075" y="1106350"/>
            <a:ext cx="1692300" cy="255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Each node has at most two children, a left child and a right child.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Each node (except the root, perhaps) has a parent.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Often the parent of the root will be itself or null</a:t>
            </a:r>
          </a:p>
        </p:txBody>
      </p:sp>
      <p:sp>
        <p:nvSpPr>
          <p:cNvPr id="144" name="Shape 144"/>
          <p:cNvSpPr/>
          <p:nvPr/>
        </p:nvSpPr>
        <p:spPr>
          <a:xfrm>
            <a:off x="8122200" y="1434800"/>
            <a:ext cx="830675" cy="9750"/>
          </a:xfrm>
          <a:custGeom>
            <a:pathLst>
              <a:path extrusionOk="0" h="390" w="33227">
                <a:moveTo>
                  <a:pt x="0" y="0"/>
                </a:moveTo>
                <a:cubicBezTo>
                  <a:pt x="11062" y="553"/>
                  <a:pt x="22150" y="336"/>
                  <a:pt x="33227" y="33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45" name="Shape 145"/>
          <p:cNvSpPr/>
          <p:nvPr/>
        </p:nvSpPr>
        <p:spPr>
          <a:xfrm>
            <a:off x="8239675" y="4472250"/>
            <a:ext cx="788725" cy="8375"/>
          </a:xfrm>
          <a:custGeom>
            <a:pathLst>
              <a:path extrusionOk="0" h="335" w="31549">
                <a:moveTo>
                  <a:pt x="0" y="335"/>
                </a:moveTo>
                <a:cubicBezTo>
                  <a:pt x="10516" y="335"/>
                  <a:pt x="21032" y="0"/>
                  <a:pt x="3154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46" name="Shape 146"/>
          <p:cNvSpPr txBox="1"/>
          <p:nvPr/>
        </p:nvSpPr>
        <p:spPr>
          <a:xfrm>
            <a:off x="8180888" y="2863575"/>
            <a:ext cx="9063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height</a:t>
            </a:r>
          </a:p>
        </p:txBody>
      </p:sp>
      <p:cxnSp>
        <p:nvCxnSpPr>
          <p:cNvPr id="147" name="Shape 147"/>
          <p:cNvCxnSpPr>
            <a:stCxn id="146" idx="0"/>
          </p:cNvCxnSpPr>
          <p:nvPr/>
        </p:nvCxnSpPr>
        <p:spPr>
          <a:xfrm rot="10800000">
            <a:off x="8617238" y="1468275"/>
            <a:ext cx="16800" cy="13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8" name="Shape 148"/>
          <p:cNvCxnSpPr/>
          <p:nvPr/>
        </p:nvCxnSpPr>
        <p:spPr>
          <a:xfrm>
            <a:off x="8659200" y="3331100"/>
            <a:ext cx="0" cy="11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 tree (recursively)</a:t>
            </a:r>
          </a:p>
        </p:txBody>
      </p:sp>
      <p:sp>
        <p:nvSpPr>
          <p:cNvPr id="154" name="Shape 154"/>
          <p:cNvSpPr/>
          <p:nvPr/>
        </p:nvSpPr>
        <p:spPr>
          <a:xfrm>
            <a:off x="3441650" y="1588550"/>
            <a:ext cx="1560000" cy="94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BSTNode</a:t>
            </a:r>
          </a:p>
        </p:txBody>
      </p:sp>
      <p:cxnSp>
        <p:nvCxnSpPr>
          <p:cNvPr id="155" name="Shape 155"/>
          <p:cNvCxnSpPr>
            <a:stCxn id="154" idx="4"/>
          </p:cNvCxnSpPr>
          <p:nvPr/>
        </p:nvCxnSpPr>
        <p:spPr>
          <a:xfrm flipH="1">
            <a:off x="3177050" y="2534150"/>
            <a:ext cx="1044600" cy="11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6" name="Shape 156"/>
          <p:cNvCxnSpPr>
            <a:stCxn id="154" idx="4"/>
          </p:cNvCxnSpPr>
          <p:nvPr/>
        </p:nvCxnSpPr>
        <p:spPr>
          <a:xfrm>
            <a:off x="4221650" y="2534150"/>
            <a:ext cx="1054200" cy="10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7" name="Shape 157"/>
          <p:cNvSpPr/>
          <p:nvPr/>
        </p:nvSpPr>
        <p:spPr>
          <a:xfrm>
            <a:off x="2297600" y="3696950"/>
            <a:ext cx="1701900" cy="1266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Left subtree</a:t>
            </a:r>
          </a:p>
        </p:txBody>
      </p:sp>
      <p:sp>
        <p:nvSpPr>
          <p:cNvPr id="158" name="Shape 158"/>
          <p:cNvSpPr/>
          <p:nvPr/>
        </p:nvSpPr>
        <p:spPr>
          <a:xfrm>
            <a:off x="4445000" y="3621350"/>
            <a:ext cx="1701900" cy="1266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Right subtree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Examples of trees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0960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