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27AD95-2386-47AF-81FC-56C51FE986FF}">
  <a:tblStyle styleId="{FD27AD95-2386-47AF-81FC-56C51FE98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●"/>
              <a:defRPr/>
            </a:lvl1pPr>
            <a:lvl2pPr lvl="1" rtl="0">
              <a:spcBef>
                <a:spcPts val="0"/>
              </a:spcBef>
              <a:buSzPts val="2400"/>
              <a:buChar char="○"/>
              <a:defRPr/>
            </a:lvl2pPr>
            <a:lvl3pPr lvl="2" rtl="0">
              <a:spcBef>
                <a:spcPts val="0"/>
              </a:spcBef>
              <a:buSzPts val="24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Priority Queues &amp; Heaps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read Chapter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1836350" y="2414475"/>
            <a:ext cx="45993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1895875" y="3281650"/>
            <a:ext cx="44889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5972835" y="1929875"/>
            <a:ext cx="1389600" cy="1109875"/>
          </a:xfrm>
          <a:custGeom>
            <a:pathLst>
              <a:path extrusionOk="0" h="44395" w="55584">
                <a:moveTo>
                  <a:pt x="55584" y="0"/>
                </a:moveTo>
                <a:cubicBezTo>
                  <a:pt x="53868" y="10486"/>
                  <a:pt x="54453" y="21904"/>
                  <a:pt x="49463" y="31286"/>
                </a:cubicBezTo>
                <a:cubicBezTo>
                  <a:pt x="46477" y="36899"/>
                  <a:pt x="37105" y="34640"/>
                  <a:pt x="30759" y="35027"/>
                </a:cubicBezTo>
                <a:cubicBezTo>
                  <a:pt x="23430" y="35473"/>
                  <a:pt x="23460" y="35854"/>
                  <a:pt x="16137" y="36387"/>
                </a:cubicBezTo>
                <a:cubicBezTo>
                  <a:pt x="12971" y="36617"/>
                  <a:pt x="9789" y="36387"/>
                  <a:pt x="6615" y="36387"/>
                </a:cubicBezTo>
                <a:cubicBezTo>
                  <a:pt x="5023" y="36387"/>
                  <a:pt x="559" y="37651"/>
                  <a:pt x="1854" y="36727"/>
                </a:cubicBezTo>
                <a:cubicBezTo>
                  <a:pt x="4084" y="35133"/>
                  <a:pt x="9445" y="29941"/>
                  <a:pt x="8995" y="32646"/>
                </a:cubicBezTo>
                <a:cubicBezTo>
                  <a:pt x="8476" y="35758"/>
                  <a:pt x="1562" y="38277"/>
                  <a:pt x="153" y="42508"/>
                </a:cubicBezTo>
                <a:cubicBezTo>
                  <a:pt x="-1067" y="46170"/>
                  <a:pt x="7855" y="43188"/>
                  <a:pt x="11716" y="4318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433575" y="2862230"/>
            <a:ext cx="2354975" cy="274875"/>
          </a:xfrm>
          <a:custGeom>
            <a:pathLst>
              <a:path extrusionOk="0" h="10995" w="94199">
                <a:moveTo>
                  <a:pt x="94199" y="5894"/>
                </a:moveTo>
                <a:cubicBezTo>
                  <a:pt x="76630" y="5623"/>
                  <a:pt x="59058" y="6234"/>
                  <a:pt x="41488" y="6234"/>
                </a:cubicBezTo>
                <a:cubicBezTo>
                  <a:pt x="30946" y="6234"/>
                  <a:pt x="20404" y="6234"/>
                  <a:pt x="9862" y="6234"/>
                </a:cubicBezTo>
                <a:cubicBezTo>
                  <a:pt x="7368" y="6234"/>
                  <a:pt x="3233" y="8577"/>
                  <a:pt x="2381" y="6234"/>
                </a:cubicBezTo>
                <a:cubicBezTo>
                  <a:pt x="1448" y="3668"/>
                  <a:pt x="5092" y="113"/>
                  <a:pt x="7822" y="113"/>
                </a:cubicBezTo>
                <a:cubicBezTo>
                  <a:pt x="8955" y="113"/>
                  <a:pt x="12351" y="0"/>
                  <a:pt x="11223" y="113"/>
                </a:cubicBezTo>
                <a:cubicBezTo>
                  <a:pt x="7299" y="505"/>
                  <a:pt x="0" y="-89"/>
                  <a:pt x="0" y="3854"/>
                </a:cubicBezTo>
                <a:cubicBezTo>
                  <a:pt x="0" y="8004"/>
                  <a:pt x="6174" y="9988"/>
                  <a:pt x="10202" y="1099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" name="Shape 90"/>
          <p:cNvSpPr txBox="1"/>
          <p:nvPr/>
        </p:nvSpPr>
        <p:spPr>
          <a:xfrm>
            <a:off x="2584500" y="1623825"/>
            <a:ext cx="261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waiting area / buffer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priority_queue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836350" y="2414475"/>
            <a:ext cx="45993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1895875" y="3281650"/>
            <a:ext cx="44889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5972835" y="1929875"/>
            <a:ext cx="1389600" cy="1109875"/>
          </a:xfrm>
          <a:custGeom>
            <a:pathLst>
              <a:path extrusionOk="0" h="44395" w="55584">
                <a:moveTo>
                  <a:pt x="55584" y="0"/>
                </a:moveTo>
                <a:cubicBezTo>
                  <a:pt x="53868" y="10486"/>
                  <a:pt x="54453" y="21904"/>
                  <a:pt x="49463" y="31286"/>
                </a:cubicBezTo>
                <a:cubicBezTo>
                  <a:pt x="46477" y="36899"/>
                  <a:pt x="37105" y="34640"/>
                  <a:pt x="30759" y="35027"/>
                </a:cubicBezTo>
                <a:cubicBezTo>
                  <a:pt x="23430" y="35473"/>
                  <a:pt x="23460" y="35854"/>
                  <a:pt x="16137" y="36387"/>
                </a:cubicBezTo>
                <a:cubicBezTo>
                  <a:pt x="12971" y="36617"/>
                  <a:pt x="9789" y="36387"/>
                  <a:pt x="6615" y="36387"/>
                </a:cubicBezTo>
                <a:cubicBezTo>
                  <a:pt x="5023" y="36387"/>
                  <a:pt x="559" y="37651"/>
                  <a:pt x="1854" y="36727"/>
                </a:cubicBezTo>
                <a:cubicBezTo>
                  <a:pt x="4084" y="35133"/>
                  <a:pt x="9445" y="29941"/>
                  <a:pt x="8995" y="32646"/>
                </a:cubicBezTo>
                <a:cubicBezTo>
                  <a:pt x="8476" y="35758"/>
                  <a:pt x="1562" y="38277"/>
                  <a:pt x="153" y="42508"/>
                </a:cubicBezTo>
                <a:cubicBezTo>
                  <a:pt x="-1067" y="46170"/>
                  <a:pt x="7855" y="43188"/>
                  <a:pt x="11716" y="4318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" name="Shape 99"/>
          <p:cNvSpPr/>
          <p:nvPr/>
        </p:nvSpPr>
        <p:spPr>
          <a:xfrm>
            <a:off x="433575" y="2862230"/>
            <a:ext cx="2354975" cy="274875"/>
          </a:xfrm>
          <a:custGeom>
            <a:pathLst>
              <a:path extrusionOk="0" h="10995" w="94199">
                <a:moveTo>
                  <a:pt x="94199" y="5894"/>
                </a:moveTo>
                <a:cubicBezTo>
                  <a:pt x="76630" y="5623"/>
                  <a:pt x="59058" y="6234"/>
                  <a:pt x="41488" y="6234"/>
                </a:cubicBezTo>
                <a:cubicBezTo>
                  <a:pt x="30946" y="6234"/>
                  <a:pt x="20404" y="6234"/>
                  <a:pt x="9862" y="6234"/>
                </a:cubicBezTo>
                <a:cubicBezTo>
                  <a:pt x="7368" y="6234"/>
                  <a:pt x="3233" y="8577"/>
                  <a:pt x="2381" y="6234"/>
                </a:cubicBezTo>
                <a:cubicBezTo>
                  <a:pt x="1448" y="3668"/>
                  <a:pt x="5092" y="113"/>
                  <a:pt x="7822" y="113"/>
                </a:cubicBezTo>
                <a:cubicBezTo>
                  <a:pt x="8955" y="113"/>
                  <a:pt x="12351" y="0"/>
                  <a:pt x="11223" y="113"/>
                </a:cubicBezTo>
                <a:cubicBezTo>
                  <a:pt x="7299" y="505"/>
                  <a:pt x="0" y="-89"/>
                  <a:pt x="0" y="3854"/>
                </a:cubicBezTo>
                <a:cubicBezTo>
                  <a:pt x="0" y="8004"/>
                  <a:pt x="6174" y="9988"/>
                  <a:pt x="10202" y="1099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" name="Shape 100"/>
          <p:cNvSpPr txBox="1"/>
          <p:nvPr/>
        </p:nvSpPr>
        <p:spPr>
          <a:xfrm>
            <a:off x="2584500" y="1623825"/>
            <a:ext cx="261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waiting area / buffer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969200" y="2559000"/>
            <a:ext cx="1190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Highest Priority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priority queue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triage at an emergency room. 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Usually two pieces, the priority and the data. (key, value)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/>
              <a:t>Same operations a queue, different results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 unordered array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insert O(1)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view front 0(n)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remove front 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implementation ordered array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insert O(n)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view front O(1)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remove front O(n) … store in reverse order, reversed O(1)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priority queue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173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Implemented with a 'heap' which is a 'full' &amp; 'complete' binary tree built into an array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6" name="Shape 126"/>
          <p:cNvGraphicFramePr/>
          <p:nvPr/>
        </p:nvGraphicFramePr>
        <p:xfrm>
          <a:off x="876875" y="35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{FD27AD95-2386-47AF-81FC-56C51FE986FF}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1099175" y="3926850"/>
            <a:ext cx="461500" cy="313625"/>
          </a:xfrm>
          <a:custGeom>
            <a:pathLst>
              <a:path extrusionOk="0" h="12545" w="18460">
                <a:moveTo>
                  <a:pt x="0" y="0"/>
                </a:moveTo>
                <a:cubicBezTo>
                  <a:pt x="0" y="5191"/>
                  <a:pt x="4307" y="13435"/>
                  <a:pt x="9398" y="12418"/>
                </a:cubicBezTo>
                <a:cubicBezTo>
                  <a:pt x="12424" y="11812"/>
                  <a:pt x="15361" y="9035"/>
                  <a:pt x="16110" y="6041"/>
                </a:cubicBezTo>
                <a:cubicBezTo>
                  <a:pt x="16489" y="4521"/>
                  <a:pt x="14886" y="2320"/>
                  <a:pt x="16110" y="1342"/>
                </a:cubicBezTo>
                <a:cubicBezTo>
                  <a:pt x="16975" y="650"/>
                  <a:pt x="18242" y="2605"/>
                  <a:pt x="18460" y="36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8" name="Shape 128"/>
          <p:cNvSpPr/>
          <p:nvPr/>
        </p:nvSpPr>
        <p:spPr>
          <a:xfrm>
            <a:off x="1124350" y="3952025"/>
            <a:ext cx="939775" cy="605125"/>
          </a:xfrm>
          <a:custGeom>
            <a:pathLst>
              <a:path extrusionOk="0" h="24205" w="37591">
                <a:moveTo>
                  <a:pt x="0" y="0"/>
                </a:moveTo>
                <a:cubicBezTo>
                  <a:pt x="3244" y="9730"/>
                  <a:pt x="9579" y="26556"/>
                  <a:pt x="19467" y="23829"/>
                </a:cubicBezTo>
                <a:cubicBezTo>
                  <a:pt x="25660" y="22120"/>
                  <a:pt x="29147" y="14326"/>
                  <a:pt x="30542" y="8055"/>
                </a:cubicBezTo>
                <a:cubicBezTo>
                  <a:pt x="30764" y="7054"/>
                  <a:pt x="33274" y="2396"/>
                  <a:pt x="32892" y="2014"/>
                </a:cubicBezTo>
                <a:cubicBezTo>
                  <a:pt x="31222" y="346"/>
                  <a:pt x="25058" y="7241"/>
                  <a:pt x="26850" y="5705"/>
                </a:cubicBezTo>
                <a:cubicBezTo>
                  <a:pt x="28973" y="3884"/>
                  <a:pt x="30794" y="276"/>
                  <a:pt x="33563" y="671"/>
                </a:cubicBezTo>
                <a:cubicBezTo>
                  <a:pt x="35605" y="962"/>
                  <a:pt x="36269" y="3785"/>
                  <a:pt x="37591" y="53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9" name="Shape 129"/>
          <p:cNvSpPr/>
          <p:nvPr/>
        </p:nvSpPr>
        <p:spPr>
          <a:xfrm>
            <a:off x="1611025" y="3120882"/>
            <a:ext cx="897800" cy="369650"/>
          </a:xfrm>
          <a:custGeom>
            <a:pathLst>
              <a:path extrusionOk="0" h="14786" w="35912">
                <a:moveTo>
                  <a:pt x="0" y="14786"/>
                </a:moveTo>
                <a:cubicBezTo>
                  <a:pt x="4844" y="6478"/>
                  <a:pt x="16095" y="-2486"/>
                  <a:pt x="25172" y="690"/>
                </a:cubicBezTo>
                <a:cubicBezTo>
                  <a:pt x="28759" y="1945"/>
                  <a:pt x="32638" y="5288"/>
                  <a:pt x="32891" y="9081"/>
                </a:cubicBezTo>
                <a:cubicBezTo>
                  <a:pt x="33011" y="10898"/>
                  <a:pt x="35719" y="14451"/>
                  <a:pt x="33898" y="14451"/>
                </a:cubicBezTo>
                <a:cubicBezTo>
                  <a:pt x="32307" y="14451"/>
                  <a:pt x="30058" y="9395"/>
                  <a:pt x="30877" y="10759"/>
                </a:cubicBezTo>
                <a:cubicBezTo>
                  <a:pt x="31740" y="12198"/>
                  <a:pt x="34622" y="11833"/>
                  <a:pt x="35912" y="107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30" name="Shape 130"/>
          <p:cNvSpPr/>
          <p:nvPr/>
        </p:nvSpPr>
        <p:spPr>
          <a:xfrm>
            <a:off x="1619400" y="3004994"/>
            <a:ext cx="1342525" cy="502325"/>
          </a:xfrm>
          <a:custGeom>
            <a:pathLst>
              <a:path extrusionOk="0" h="20093" w="53701">
                <a:moveTo>
                  <a:pt x="0" y="20093"/>
                </a:moveTo>
                <a:cubicBezTo>
                  <a:pt x="8046" y="10512"/>
                  <a:pt x="19543" y="-1767"/>
                  <a:pt x="31885" y="290"/>
                </a:cubicBezTo>
                <a:cubicBezTo>
                  <a:pt x="37072" y="1154"/>
                  <a:pt x="42342" y="3222"/>
                  <a:pt x="46317" y="6667"/>
                </a:cubicBezTo>
                <a:cubicBezTo>
                  <a:pt x="49394" y="9334"/>
                  <a:pt x="54069" y="20337"/>
                  <a:pt x="50680" y="18079"/>
                </a:cubicBezTo>
                <a:cubicBezTo>
                  <a:pt x="49427" y="17244"/>
                  <a:pt x="53224" y="16149"/>
                  <a:pt x="53701" y="147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31" name="Shape 131"/>
          <p:cNvSpPr/>
          <p:nvPr/>
        </p:nvSpPr>
        <p:spPr>
          <a:xfrm>
            <a:off x="2164800" y="4103050"/>
            <a:ext cx="3079500" cy="948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children of node n are a 2n+1 and 2n+2</a:t>
            </a:r>
          </a:p>
        </p:txBody>
      </p:sp>
      <p:sp>
        <p:nvSpPr>
          <p:cNvPr id="132" name="Shape 132"/>
          <p:cNvSpPr/>
          <p:nvPr/>
        </p:nvSpPr>
        <p:spPr>
          <a:xfrm>
            <a:off x="6477625" y="3188475"/>
            <a:ext cx="2450100" cy="1577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'heap property' says the parent is greater than both children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725300" y="1352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>
            <a:stCxn id="138" idx="2"/>
          </p:cNvCxnSpPr>
          <p:nvPr/>
        </p:nvCxnSpPr>
        <p:spPr>
          <a:xfrm flipH="1">
            <a:off x="3366050" y="1787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endCxn id="141" idx="0"/>
          </p:cNvCxnSpPr>
          <p:nvPr/>
        </p:nvCxnSpPr>
        <p:spPr>
          <a:xfrm>
            <a:off x="4082050" y="1787150"/>
            <a:ext cx="1348800" cy="7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3016100" y="2411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flipH="1">
            <a:off x="2454300" y="2846175"/>
            <a:ext cx="6429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3184775" y="2846175"/>
            <a:ext cx="7092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2190175" y="3470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656575" y="3470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147200" y="2500850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>
            <a:endCxn id="148" idx="0"/>
          </p:cNvCxnSpPr>
          <p:nvPr/>
        </p:nvCxnSpPr>
        <p:spPr>
          <a:xfrm flipH="1">
            <a:off x="4906850" y="2935875"/>
            <a:ext cx="3216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endCxn id="150" idx="0"/>
          </p:cNvCxnSpPr>
          <p:nvPr/>
        </p:nvCxnSpPr>
        <p:spPr>
          <a:xfrm>
            <a:off x="5315725" y="2935875"/>
            <a:ext cx="9930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4623200" y="3470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025075" y="347017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504575" y="430632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454300" y="430632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404025" y="4306325"/>
            <a:ext cx="567300" cy="43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>
            <a:stCxn id="145" idx="2"/>
          </p:cNvCxnSpPr>
          <p:nvPr/>
        </p:nvCxnSpPr>
        <p:spPr>
          <a:xfrm>
            <a:off x="2473825" y="3905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5" idx="2"/>
            <a:endCxn id="151" idx="0"/>
          </p:cNvCxnSpPr>
          <p:nvPr/>
        </p:nvCxnSpPr>
        <p:spPr>
          <a:xfrm flipH="1">
            <a:off x="1788325" y="3905175"/>
            <a:ext cx="6855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45" idx="2"/>
            <a:endCxn id="152" idx="0"/>
          </p:cNvCxnSpPr>
          <p:nvPr/>
        </p:nvCxnSpPr>
        <p:spPr>
          <a:xfrm>
            <a:off x="2473825" y="3905175"/>
            <a:ext cx="2640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6" idx="2"/>
            <a:endCxn id="153" idx="0"/>
          </p:cNvCxnSpPr>
          <p:nvPr/>
        </p:nvCxnSpPr>
        <p:spPr>
          <a:xfrm flipH="1">
            <a:off x="3687625" y="3905175"/>
            <a:ext cx="2526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25275" y="158855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Node</a:t>
            </a:r>
          </a:p>
        </p:txBody>
      </p:sp>
      <p:cxnSp>
        <p:nvCxnSpPr>
          <p:cNvPr id="164" name="Shape 164"/>
          <p:cNvCxnSpPr>
            <a:stCxn id="163" idx="4"/>
          </p:cNvCxnSpPr>
          <p:nvPr/>
        </p:nvCxnSpPr>
        <p:spPr>
          <a:xfrm flipH="1">
            <a:off x="3260675" y="2534150"/>
            <a:ext cx="1044600" cy="11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63" idx="4"/>
          </p:cNvCxnSpPr>
          <p:nvPr/>
        </p:nvCxnSpPr>
        <p:spPr>
          <a:xfrm>
            <a:off x="4305275" y="2534150"/>
            <a:ext cx="10542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23185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Left </a:t>
            </a:r>
          </a:p>
        </p:txBody>
      </p:sp>
      <p:sp>
        <p:nvSpPr>
          <p:cNvPr id="167" name="Shape 167"/>
          <p:cNvSpPr/>
          <p:nvPr/>
        </p:nvSpPr>
        <p:spPr>
          <a:xfrm>
            <a:off x="4445000" y="36213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