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Shape 7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Shape 7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Shape 8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Shape 8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Shape 9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Shape 9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Shape 10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Shape 10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More Graphs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Minimum spanning trees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311700" y="445025"/>
            <a:ext cx="67803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(i, h) is the least weighted edge. {c, i, g, h, f} are in the same tree so it's NOT safe.</a:t>
            </a:r>
          </a:p>
        </p:txBody>
      </p:sp>
      <p:sp>
        <p:nvSpPr>
          <p:cNvPr id="428" name="Shape 428"/>
          <p:cNvSpPr/>
          <p:nvPr/>
        </p:nvSpPr>
        <p:spPr>
          <a:xfrm>
            <a:off x="1117825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429" name="Shape 429"/>
          <p:cNvSpPr/>
          <p:nvPr/>
        </p:nvSpPr>
        <p:spPr>
          <a:xfrm>
            <a:off x="2070825" y="15799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430" name="Shape 430"/>
          <p:cNvSpPr/>
          <p:nvPr/>
        </p:nvSpPr>
        <p:spPr>
          <a:xfrm>
            <a:off x="2155275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</a:t>
            </a:r>
          </a:p>
        </p:txBody>
      </p:sp>
      <p:sp>
        <p:nvSpPr>
          <p:cNvPr id="431" name="Shape 431"/>
          <p:cNvSpPr/>
          <p:nvPr/>
        </p:nvSpPr>
        <p:spPr>
          <a:xfrm>
            <a:off x="3017625" y="25191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</a:t>
            </a:r>
          </a:p>
        </p:txBody>
      </p:sp>
      <p:sp>
        <p:nvSpPr>
          <p:cNvPr id="432" name="Shape 432"/>
          <p:cNvSpPr/>
          <p:nvPr/>
        </p:nvSpPr>
        <p:spPr>
          <a:xfrm>
            <a:off x="3864875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433" name="Shape 433"/>
          <p:cNvSpPr/>
          <p:nvPr/>
        </p:nvSpPr>
        <p:spPr>
          <a:xfrm>
            <a:off x="3949300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434" name="Shape 434"/>
          <p:cNvSpPr/>
          <p:nvPr/>
        </p:nvSpPr>
        <p:spPr>
          <a:xfrm>
            <a:off x="5755800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435" name="Shape 435"/>
          <p:cNvSpPr/>
          <p:nvPr/>
        </p:nvSpPr>
        <p:spPr>
          <a:xfrm>
            <a:off x="7214850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sp>
        <p:nvSpPr>
          <p:cNvPr id="436" name="Shape 436"/>
          <p:cNvSpPr/>
          <p:nvPr/>
        </p:nvSpPr>
        <p:spPr>
          <a:xfrm>
            <a:off x="5879325" y="351525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cxnSp>
        <p:nvCxnSpPr>
          <p:cNvPr id="437" name="Shape 437"/>
          <p:cNvCxnSpPr>
            <a:endCxn id="429" idx="3"/>
          </p:cNvCxnSpPr>
          <p:nvPr/>
        </p:nvCxnSpPr>
        <p:spPr>
          <a:xfrm flipH="1" rot="10800000">
            <a:off x="1624006" y="2018285"/>
            <a:ext cx="536400" cy="51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38" name="Shape 438"/>
          <p:cNvCxnSpPr>
            <a:stCxn id="428" idx="5"/>
            <a:endCxn id="430" idx="1"/>
          </p:cNvCxnSpPr>
          <p:nvPr/>
        </p:nvCxnSpPr>
        <p:spPr>
          <a:xfrm>
            <a:off x="1639944" y="2900610"/>
            <a:ext cx="604800" cy="7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39" name="Shape 439"/>
          <p:cNvCxnSpPr>
            <a:endCxn id="430" idx="0"/>
          </p:cNvCxnSpPr>
          <p:nvPr/>
        </p:nvCxnSpPr>
        <p:spPr>
          <a:xfrm>
            <a:off x="2376525" y="2093475"/>
            <a:ext cx="84600" cy="14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0" name="Shape 440"/>
          <p:cNvCxnSpPr>
            <a:stCxn id="430" idx="7"/>
            <a:endCxn id="431" idx="3"/>
          </p:cNvCxnSpPr>
          <p:nvPr/>
        </p:nvCxnSpPr>
        <p:spPr>
          <a:xfrm flipH="1" rot="10800000">
            <a:off x="2677394" y="2957390"/>
            <a:ext cx="4299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1" name="Shape 441"/>
          <p:cNvCxnSpPr>
            <a:stCxn id="430" idx="6"/>
            <a:endCxn id="433" idx="2"/>
          </p:cNvCxnSpPr>
          <p:nvPr/>
        </p:nvCxnSpPr>
        <p:spPr>
          <a:xfrm>
            <a:off x="2766975" y="3831975"/>
            <a:ext cx="1182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2" name="Shape 442"/>
          <p:cNvCxnSpPr>
            <a:stCxn id="431" idx="7"/>
            <a:endCxn id="432" idx="3"/>
          </p:cNvCxnSpPr>
          <p:nvPr/>
        </p:nvCxnSpPr>
        <p:spPr>
          <a:xfrm flipH="1" rot="10800000">
            <a:off x="3539744" y="1893840"/>
            <a:ext cx="414600" cy="70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3" name="Shape 443"/>
          <p:cNvCxnSpPr>
            <a:endCxn id="432" idx="2"/>
          </p:cNvCxnSpPr>
          <p:nvPr/>
        </p:nvCxnSpPr>
        <p:spPr>
          <a:xfrm flipH="1" rot="10800000">
            <a:off x="2682575" y="1712300"/>
            <a:ext cx="1182300" cy="1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4" name="Shape 444"/>
          <p:cNvCxnSpPr>
            <a:endCxn id="434" idx="2"/>
          </p:cNvCxnSpPr>
          <p:nvPr/>
        </p:nvCxnSpPr>
        <p:spPr>
          <a:xfrm>
            <a:off x="4476600" y="1712300"/>
            <a:ext cx="12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5" name="Shape 445"/>
          <p:cNvCxnSpPr>
            <a:stCxn id="434" idx="6"/>
            <a:endCxn id="435" idx="1"/>
          </p:cNvCxnSpPr>
          <p:nvPr/>
        </p:nvCxnSpPr>
        <p:spPr>
          <a:xfrm>
            <a:off x="6367500" y="1712300"/>
            <a:ext cx="93690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6" name="Shape 446"/>
          <p:cNvCxnSpPr>
            <a:stCxn id="435" idx="3"/>
            <a:endCxn id="436" idx="7"/>
          </p:cNvCxnSpPr>
          <p:nvPr/>
        </p:nvCxnSpPr>
        <p:spPr>
          <a:xfrm flipH="1">
            <a:off x="6401431" y="2900610"/>
            <a:ext cx="9030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7" name="Shape 447"/>
          <p:cNvCxnSpPr>
            <a:stCxn id="434" idx="4"/>
            <a:endCxn id="436" idx="0"/>
          </p:cNvCxnSpPr>
          <p:nvPr/>
        </p:nvCxnSpPr>
        <p:spPr>
          <a:xfrm>
            <a:off x="6061650" y="1969100"/>
            <a:ext cx="123600" cy="15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8" name="Shape 448"/>
          <p:cNvCxnSpPr>
            <a:stCxn id="432" idx="5"/>
            <a:endCxn id="436" idx="1"/>
          </p:cNvCxnSpPr>
          <p:nvPr/>
        </p:nvCxnSpPr>
        <p:spPr>
          <a:xfrm>
            <a:off x="4386994" y="1893885"/>
            <a:ext cx="1581900" cy="169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9" name="Shape 449"/>
          <p:cNvCxnSpPr>
            <a:endCxn id="436" idx="2"/>
          </p:cNvCxnSpPr>
          <p:nvPr/>
        </p:nvCxnSpPr>
        <p:spPr>
          <a:xfrm flipH="1" rot="10800000">
            <a:off x="4561125" y="3772050"/>
            <a:ext cx="1318200" cy="6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0" name="Shape 450"/>
          <p:cNvCxnSpPr>
            <a:stCxn id="431" idx="5"/>
            <a:endCxn id="433" idx="1"/>
          </p:cNvCxnSpPr>
          <p:nvPr/>
        </p:nvCxnSpPr>
        <p:spPr>
          <a:xfrm>
            <a:off x="3539744" y="2957510"/>
            <a:ext cx="4992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1" name="Shape 451"/>
          <p:cNvSpPr txBox="1"/>
          <p:nvPr/>
        </p:nvSpPr>
        <p:spPr>
          <a:xfrm>
            <a:off x="1495475" y="1948650"/>
            <a:ext cx="234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646525" y="3240175"/>
            <a:ext cx="309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2213000" y="2552875"/>
            <a:ext cx="499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2975825" y="14123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07550" y="129155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6774925" y="1714500"/>
            <a:ext cx="370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6910875" y="3353475"/>
            <a:ext cx="499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5876125" y="2326275"/>
            <a:ext cx="536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4637450" y="2537750"/>
            <a:ext cx="4299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3534750" y="21827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2711700" y="3111775"/>
            <a:ext cx="309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3610275" y="314200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3240175" y="3723550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4924475" y="3670700"/>
            <a:ext cx="414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465" name="Shape 465"/>
          <p:cNvCxnSpPr/>
          <p:nvPr/>
        </p:nvCxnSpPr>
        <p:spPr>
          <a:xfrm rot="10800000">
            <a:off x="2958263" y="3222375"/>
            <a:ext cx="90600" cy="55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6" name="Shape 466"/>
          <p:cNvSpPr txBox="1"/>
          <p:nvPr/>
        </p:nvSpPr>
        <p:spPr>
          <a:xfrm>
            <a:off x="7016475" y="158600"/>
            <a:ext cx="699600" cy="25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{a, b}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{c, i, g, h, f}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{d}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{e}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 txBox="1"/>
          <p:nvPr/>
        </p:nvSpPr>
        <p:spPr>
          <a:xfrm>
            <a:off x="7951150" y="161175"/>
            <a:ext cx="9030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{a, b}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{c, i, g,h,f}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{d}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{e}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 txBox="1"/>
          <p:nvPr/>
        </p:nvSpPr>
        <p:spPr>
          <a:xfrm>
            <a:off x="7129900" y="60425"/>
            <a:ext cx="5364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800"/>
              <a:t>before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7901625" y="60425"/>
            <a:ext cx="5364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800"/>
              <a:t>after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311700" y="445025"/>
            <a:ext cx="67803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(c, d) is the least weighted edge. {c, i, g, h, f} {d} are in different trees so it's safe.</a:t>
            </a:r>
          </a:p>
        </p:txBody>
      </p:sp>
      <p:sp>
        <p:nvSpPr>
          <p:cNvPr id="475" name="Shape 475"/>
          <p:cNvSpPr/>
          <p:nvPr/>
        </p:nvSpPr>
        <p:spPr>
          <a:xfrm>
            <a:off x="1117825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476" name="Shape 476"/>
          <p:cNvSpPr/>
          <p:nvPr/>
        </p:nvSpPr>
        <p:spPr>
          <a:xfrm>
            <a:off x="2070825" y="15799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477" name="Shape 477"/>
          <p:cNvSpPr/>
          <p:nvPr/>
        </p:nvSpPr>
        <p:spPr>
          <a:xfrm>
            <a:off x="2155275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</a:t>
            </a:r>
          </a:p>
        </p:txBody>
      </p:sp>
      <p:sp>
        <p:nvSpPr>
          <p:cNvPr id="478" name="Shape 478"/>
          <p:cNvSpPr/>
          <p:nvPr/>
        </p:nvSpPr>
        <p:spPr>
          <a:xfrm>
            <a:off x="3017625" y="25191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</a:t>
            </a:r>
          </a:p>
        </p:txBody>
      </p:sp>
      <p:sp>
        <p:nvSpPr>
          <p:cNvPr id="479" name="Shape 479"/>
          <p:cNvSpPr/>
          <p:nvPr/>
        </p:nvSpPr>
        <p:spPr>
          <a:xfrm>
            <a:off x="3864875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480" name="Shape 480"/>
          <p:cNvSpPr/>
          <p:nvPr/>
        </p:nvSpPr>
        <p:spPr>
          <a:xfrm>
            <a:off x="3949300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481" name="Shape 481"/>
          <p:cNvSpPr/>
          <p:nvPr/>
        </p:nvSpPr>
        <p:spPr>
          <a:xfrm>
            <a:off x="5755800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482" name="Shape 482"/>
          <p:cNvSpPr/>
          <p:nvPr/>
        </p:nvSpPr>
        <p:spPr>
          <a:xfrm>
            <a:off x="7214850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sp>
        <p:nvSpPr>
          <p:cNvPr id="483" name="Shape 483"/>
          <p:cNvSpPr/>
          <p:nvPr/>
        </p:nvSpPr>
        <p:spPr>
          <a:xfrm>
            <a:off x="5879325" y="351525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cxnSp>
        <p:nvCxnSpPr>
          <p:cNvPr id="484" name="Shape 484"/>
          <p:cNvCxnSpPr>
            <a:endCxn id="476" idx="3"/>
          </p:cNvCxnSpPr>
          <p:nvPr/>
        </p:nvCxnSpPr>
        <p:spPr>
          <a:xfrm flipH="1" rot="10800000">
            <a:off x="1624006" y="2018285"/>
            <a:ext cx="536400" cy="51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5" name="Shape 485"/>
          <p:cNvCxnSpPr>
            <a:stCxn id="475" idx="5"/>
            <a:endCxn id="477" idx="1"/>
          </p:cNvCxnSpPr>
          <p:nvPr/>
        </p:nvCxnSpPr>
        <p:spPr>
          <a:xfrm>
            <a:off x="1639944" y="2900610"/>
            <a:ext cx="604800" cy="7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6" name="Shape 486"/>
          <p:cNvCxnSpPr>
            <a:endCxn id="477" idx="0"/>
          </p:cNvCxnSpPr>
          <p:nvPr/>
        </p:nvCxnSpPr>
        <p:spPr>
          <a:xfrm>
            <a:off x="2376525" y="2093475"/>
            <a:ext cx="84600" cy="14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7" name="Shape 487"/>
          <p:cNvCxnSpPr>
            <a:stCxn id="477" idx="7"/>
            <a:endCxn id="478" idx="3"/>
          </p:cNvCxnSpPr>
          <p:nvPr/>
        </p:nvCxnSpPr>
        <p:spPr>
          <a:xfrm flipH="1" rot="10800000">
            <a:off x="2677394" y="2957390"/>
            <a:ext cx="4299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8" name="Shape 488"/>
          <p:cNvCxnSpPr>
            <a:stCxn id="477" idx="6"/>
            <a:endCxn id="480" idx="2"/>
          </p:cNvCxnSpPr>
          <p:nvPr/>
        </p:nvCxnSpPr>
        <p:spPr>
          <a:xfrm>
            <a:off x="2766975" y="3831975"/>
            <a:ext cx="1182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9" name="Shape 489"/>
          <p:cNvCxnSpPr>
            <a:stCxn id="478" idx="7"/>
            <a:endCxn id="479" idx="3"/>
          </p:cNvCxnSpPr>
          <p:nvPr/>
        </p:nvCxnSpPr>
        <p:spPr>
          <a:xfrm flipH="1" rot="10800000">
            <a:off x="3539744" y="1893840"/>
            <a:ext cx="414600" cy="70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0" name="Shape 490"/>
          <p:cNvCxnSpPr>
            <a:endCxn id="479" idx="2"/>
          </p:cNvCxnSpPr>
          <p:nvPr/>
        </p:nvCxnSpPr>
        <p:spPr>
          <a:xfrm flipH="1" rot="10800000">
            <a:off x="2682575" y="1712300"/>
            <a:ext cx="1182300" cy="1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1" name="Shape 491"/>
          <p:cNvCxnSpPr>
            <a:endCxn id="481" idx="2"/>
          </p:cNvCxnSpPr>
          <p:nvPr/>
        </p:nvCxnSpPr>
        <p:spPr>
          <a:xfrm>
            <a:off x="4476600" y="1712300"/>
            <a:ext cx="1279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2" name="Shape 492"/>
          <p:cNvCxnSpPr>
            <a:stCxn id="481" idx="6"/>
            <a:endCxn id="482" idx="1"/>
          </p:cNvCxnSpPr>
          <p:nvPr/>
        </p:nvCxnSpPr>
        <p:spPr>
          <a:xfrm>
            <a:off x="6367500" y="1712300"/>
            <a:ext cx="93690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3" name="Shape 493"/>
          <p:cNvCxnSpPr>
            <a:stCxn id="482" idx="3"/>
            <a:endCxn id="483" idx="7"/>
          </p:cNvCxnSpPr>
          <p:nvPr/>
        </p:nvCxnSpPr>
        <p:spPr>
          <a:xfrm flipH="1">
            <a:off x="6401431" y="2900610"/>
            <a:ext cx="9030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4" name="Shape 494"/>
          <p:cNvCxnSpPr>
            <a:stCxn id="481" idx="4"/>
            <a:endCxn id="483" idx="0"/>
          </p:cNvCxnSpPr>
          <p:nvPr/>
        </p:nvCxnSpPr>
        <p:spPr>
          <a:xfrm>
            <a:off x="6061650" y="1969100"/>
            <a:ext cx="123600" cy="15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5" name="Shape 495"/>
          <p:cNvCxnSpPr>
            <a:stCxn id="479" idx="5"/>
            <a:endCxn id="483" idx="1"/>
          </p:cNvCxnSpPr>
          <p:nvPr/>
        </p:nvCxnSpPr>
        <p:spPr>
          <a:xfrm>
            <a:off x="4386994" y="1893885"/>
            <a:ext cx="1581900" cy="169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6" name="Shape 496"/>
          <p:cNvCxnSpPr>
            <a:endCxn id="483" idx="2"/>
          </p:cNvCxnSpPr>
          <p:nvPr/>
        </p:nvCxnSpPr>
        <p:spPr>
          <a:xfrm flipH="1" rot="10800000">
            <a:off x="4561125" y="3772050"/>
            <a:ext cx="1318200" cy="6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7" name="Shape 497"/>
          <p:cNvCxnSpPr>
            <a:stCxn id="478" idx="5"/>
            <a:endCxn id="480" idx="1"/>
          </p:cNvCxnSpPr>
          <p:nvPr/>
        </p:nvCxnSpPr>
        <p:spPr>
          <a:xfrm>
            <a:off x="3539744" y="2957510"/>
            <a:ext cx="4992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98" name="Shape 498"/>
          <p:cNvSpPr txBox="1"/>
          <p:nvPr/>
        </p:nvSpPr>
        <p:spPr>
          <a:xfrm>
            <a:off x="1495475" y="1948650"/>
            <a:ext cx="234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1646525" y="3240175"/>
            <a:ext cx="309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2213000" y="2552875"/>
            <a:ext cx="499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2975825" y="14123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5007550" y="129155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6774925" y="1714500"/>
            <a:ext cx="370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6910875" y="3353475"/>
            <a:ext cx="499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5876125" y="2326275"/>
            <a:ext cx="536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4637450" y="2537750"/>
            <a:ext cx="4299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3534750" y="21827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2711700" y="3111775"/>
            <a:ext cx="309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3610275" y="314200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3240175" y="3723550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924475" y="3670700"/>
            <a:ext cx="414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512" name="Shape 512"/>
          <p:cNvCxnSpPr/>
          <p:nvPr/>
        </p:nvCxnSpPr>
        <p:spPr>
          <a:xfrm rot="10800000">
            <a:off x="5294625" y="1801350"/>
            <a:ext cx="90600" cy="55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13" name="Shape 513"/>
          <p:cNvSpPr txBox="1"/>
          <p:nvPr/>
        </p:nvSpPr>
        <p:spPr>
          <a:xfrm>
            <a:off x="7016475" y="158600"/>
            <a:ext cx="699600" cy="25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{a, b}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{c, i, g, h, f}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{d}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{e}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 txBox="1"/>
          <p:nvPr/>
        </p:nvSpPr>
        <p:spPr>
          <a:xfrm>
            <a:off x="7951150" y="161175"/>
            <a:ext cx="9030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{a, b}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{c, i, g,h,f, d}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{e}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 txBox="1"/>
          <p:nvPr/>
        </p:nvSpPr>
        <p:spPr>
          <a:xfrm>
            <a:off x="7129900" y="60425"/>
            <a:ext cx="5364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800"/>
              <a:t>before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7901625" y="60425"/>
            <a:ext cx="5364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800"/>
              <a:t>after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type="title"/>
          </p:nvPr>
        </p:nvSpPr>
        <p:spPr>
          <a:xfrm>
            <a:off x="311700" y="445025"/>
            <a:ext cx="67803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(a, h) is the least weighted edge. {c, i, g, h, f} {a, b} are in different trees so it's safe.</a:t>
            </a:r>
          </a:p>
        </p:txBody>
      </p:sp>
      <p:sp>
        <p:nvSpPr>
          <p:cNvPr id="522" name="Shape 522"/>
          <p:cNvSpPr/>
          <p:nvPr/>
        </p:nvSpPr>
        <p:spPr>
          <a:xfrm>
            <a:off x="1117825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523" name="Shape 523"/>
          <p:cNvSpPr/>
          <p:nvPr/>
        </p:nvSpPr>
        <p:spPr>
          <a:xfrm>
            <a:off x="2070825" y="15799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524" name="Shape 524"/>
          <p:cNvSpPr/>
          <p:nvPr/>
        </p:nvSpPr>
        <p:spPr>
          <a:xfrm>
            <a:off x="2155275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</a:t>
            </a:r>
          </a:p>
        </p:txBody>
      </p:sp>
      <p:sp>
        <p:nvSpPr>
          <p:cNvPr id="525" name="Shape 525"/>
          <p:cNvSpPr/>
          <p:nvPr/>
        </p:nvSpPr>
        <p:spPr>
          <a:xfrm>
            <a:off x="3017625" y="25191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</a:t>
            </a:r>
          </a:p>
        </p:txBody>
      </p:sp>
      <p:sp>
        <p:nvSpPr>
          <p:cNvPr id="526" name="Shape 526"/>
          <p:cNvSpPr/>
          <p:nvPr/>
        </p:nvSpPr>
        <p:spPr>
          <a:xfrm>
            <a:off x="3864875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527" name="Shape 527"/>
          <p:cNvSpPr/>
          <p:nvPr/>
        </p:nvSpPr>
        <p:spPr>
          <a:xfrm>
            <a:off x="3949300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528" name="Shape 528"/>
          <p:cNvSpPr/>
          <p:nvPr/>
        </p:nvSpPr>
        <p:spPr>
          <a:xfrm>
            <a:off x="5755800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529" name="Shape 529"/>
          <p:cNvSpPr/>
          <p:nvPr/>
        </p:nvSpPr>
        <p:spPr>
          <a:xfrm>
            <a:off x="7214850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sp>
        <p:nvSpPr>
          <p:cNvPr id="530" name="Shape 530"/>
          <p:cNvSpPr/>
          <p:nvPr/>
        </p:nvSpPr>
        <p:spPr>
          <a:xfrm>
            <a:off x="5879325" y="351525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cxnSp>
        <p:nvCxnSpPr>
          <p:cNvPr id="531" name="Shape 531"/>
          <p:cNvCxnSpPr>
            <a:endCxn id="523" idx="3"/>
          </p:cNvCxnSpPr>
          <p:nvPr/>
        </p:nvCxnSpPr>
        <p:spPr>
          <a:xfrm flipH="1" rot="10800000">
            <a:off x="1624006" y="2018285"/>
            <a:ext cx="536400" cy="51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2" name="Shape 532"/>
          <p:cNvCxnSpPr>
            <a:stCxn id="522" idx="5"/>
            <a:endCxn id="524" idx="1"/>
          </p:cNvCxnSpPr>
          <p:nvPr/>
        </p:nvCxnSpPr>
        <p:spPr>
          <a:xfrm>
            <a:off x="1639944" y="2900610"/>
            <a:ext cx="604800" cy="74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3" name="Shape 533"/>
          <p:cNvCxnSpPr>
            <a:endCxn id="524" idx="0"/>
          </p:cNvCxnSpPr>
          <p:nvPr/>
        </p:nvCxnSpPr>
        <p:spPr>
          <a:xfrm>
            <a:off x="2376525" y="2093475"/>
            <a:ext cx="84600" cy="14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4" name="Shape 534"/>
          <p:cNvCxnSpPr>
            <a:stCxn id="524" idx="7"/>
            <a:endCxn id="525" idx="3"/>
          </p:cNvCxnSpPr>
          <p:nvPr/>
        </p:nvCxnSpPr>
        <p:spPr>
          <a:xfrm flipH="1" rot="10800000">
            <a:off x="2677394" y="2957390"/>
            <a:ext cx="4299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5" name="Shape 535"/>
          <p:cNvCxnSpPr>
            <a:stCxn id="524" idx="6"/>
            <a:endCxn id="527" idx="2"/>
          </p:cNvCxnSpPr>
          <p:nvPr/>
        </p:nvCxnSpPr>
        <p:spPr>
          <a:xfrm>
            <a:off x="2766975" y="3831975"/>
            <a:ext cx="1182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6" name="Shape 536"/>
          <p:cNvCxnSpPr>
            <a:stCxn id="525" idx="7"/>
            <a:endCxn id="526" idx="3"/>
          </p:cNvCxnSpPr>
          <p:nvPr/>
        </p:nvCxnSpPr>
        <p:spPr>
          <a:xfrm flipH="1" rot="10800000">
            <a:off x="3539744" y="1893840"/>
            <a:ext cx="414600" cy="70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7" name="Shape 537"/>
          <p:cNvCxnSpPr>
            <a:endCxn id="526" idx="2"/>
          </p:cNvCxnSpPr>
          <p:nvPr/>
        </p:nvCxnSpPr>
        <p:spPr>
          <a:xfrm flipH="1" rot="10800000">
            <a:off x="2682575" y="1712300"/>
            <a:ext cx="1182300" cy="1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8" name="Shape 538"/>
          <p:cNvCxnSpPr>
            <a:endCxn id="528" idx="2"/>
          </p:cNvCxnSpPr>
          <p:nvPr/>
        </p:nvCxnSpPr>
        <p:spPr>
          <a:xfrm>
            <a:off x="4476600" y="1712300"/>
            <a:ext cx="1279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9" name="Shape 539"/>
          <p:cNvCxnSpPr>
            <a:stCxn id="528" idx="6"/>
            <a:endCxn id="529" idx="1"/>
          </p:cNvCxnSpPr>
          <p:nvPr/>
        </p:nvCxnSpPr>
        <p:spPr>
          <a:xfrm>
            <a:off x="6367500" y="1712300"/>
            <a:ext cx="93690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0" name="Shape 540"/>
          <p:cNvCxnSpPr>
            <a:stCxn id="529" idx="3"/>
            <a:endCxn id="530" idx="7"/>
          </p:cNvCxnSpPr>
          <p:nvPr/>
        </p:nvCxnSpPr>
        <p:spPr>
          <a:xfrm flipH="1">
            <a:off x="6401431" y="2900610"/>
            <a:ext cx="9030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1" name="Shape 541"/>
          <p:cNvCxnSpPr>
            <a:stCxn id="528" idx="4"/>
            <a:endCxn id="530" idx="0"/>
          </p:cNvCxnSpPr>
          <p:nvPr/>
        </p:nvCxnSpPr>
        <p:spPr>
          <a:xfrm>
            <a:off x="6061650" y="1969100"/>
            <a:ext cx="123600" cy="15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2" name="Shape 542"/>
          <p:cNvCxnSpPr>
            <a:stCxn id="526" idx="5"/>
            <a:endCxn id="530" idx="1"/>
          </p:cNvCxnSpPr>
          <p:nvPr/>
        </p:nvCxnSpPr>
        <p:spPr>
          <a:xfrm>
            <a:off x="4386994" y="1893885"/>
            <a:ext cx="1581900" cy="169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3" name="Shape 543"/>
          <p:cNvCxnSpPr>
            <a:endCxn id="530" idx="2"/>
          </p:cNvCxnSpPr>
          <p:nvPr/>
        </p:nvCxnSpPr>
        <p:spPr>
          <a:xfrm flipH="1" rot="10800000">
            <a:off x="4561125" y="3772050"/>
            <a:ext cx="1318200" cy="6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4" name="Shape 544"/>
          <p:cNvCxnSpPr>
            <a:stCxn id="525" idx="5"/>
            <a:endCxn id="527" idx="1"/>
          </p:cNvCxnSpPr>
          <p:nvPr/>
        </p:nvCxnSpPr>
        <p:spPr>
          <a:xfrm>
            <a:off x="3539744" y="2957510"/>
            <a:ext cx="4992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45" name="Shape 545"/>
          <p:cNvSpPr txBox="1"/>
          <p:nvPr/>
        </p:nvSpPr>
        <p:spPr>
          <a:xfrm>
            <a:off x="1495475" y="1948650"/>
            <a:ext cx="234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1646525" y="3240175"/>
            <a:ext cx="309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2213000" y="2552875"/>
            <a:ext cx="499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2975825" y="14123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5007550" y="129155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6774925" y="1714500"/>
            <a:ext cx="370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6910875" y="3353475"/>
            <a:ext cx="499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5876125" y="2326275"/>
            <a:ext cx="536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4637450" y="2537750"/>
            <a:ext cx="4299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3534750" y="21827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2711700" y="3111775"/>
            <a:ext cx="309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3610275" y="314200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3240175" y="3723550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4924475" y="3670700"/>
            <a:ext cx="414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559" name="Shape 559"/>
          <p:cNvCxnSpPr/>
          <p:nvPr/>
        </p:nvCxnSpPr>
        <p:spPr>
          <a:xfrm rot="10800000">
            <a:off x="1956125" y="3353475"/>
            <a:ext cx="90600" cy="55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60" name="Shape 560"/>
          <p:cNvSpPr txBox="1"/>
          <p:nvPr/>
        </p:nvSpPr>
        <p:spPr>
          <a:xfrm>
            <a:off x="7016475" y="158600"/>
            <a:ext cx="699600" cy="25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{a, b}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{c, i, g,h,f, d}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{e}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 txBox="1"/>
          <p:nvPr/>
        </p:nvSpPr>
        <p:spPr>
          <a:xfrm>
            <a:off x="7951150" y="161175"/>
            <a:ext cx="9030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{c, i, g,h,f, d, a, b}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{e}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 txBox="1"/>
          <p:nvPr/>
        </p:nvSpPr>
        <p:spPr>
          <a:xfrm>
            <a:off x="7129900" y="60425"/>
            <a:ext cx="5364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800"/>
              <a:t>before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7901625" y="60425"/>
            <a:ext cx="5364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800"/>
              <a:t>after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311700" y="445025"/>
            <a:ext cx="67803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(b, c) is the least weighted edge. NOT safe.</a:t>
            </a:r>
          </a:p>
        </p:txBody>
      </p:sp>
      <p:sp>
        <p:nvSpPr>
          <p:cNvPr id="569" name="Shape 569"/>
          <p:cNvSpPr/>
          <p:nvPr/>
        </p:nvSpPr>
        <p:spPr>
          <a:xfrm>
            <a:off x="1117825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570" name="Shape 570"/>
          <p:cNvSpPr/>
          <p:nvPr/>
        </p:nvSpPr>
        <p:spPr>
          <a:xfrm>
            <a:off x="2070825" y="15799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571" name="Shape 571"/>
          <p:cNvSpPr/>
          <p:nvPr/>
        </p:nvSpPr>
        <p:spPr>
          <a:xfrm>
            <a:off x="2155275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</a:t>
            </a:r>
          </a:p>
        </p:txBody>
      </p:sp>
      <p:sp>
        <p:nvSpPr>
          <p:cNvPr id="572" name="Shape 572"/>
          <p:cNvSpPr/>
          <p:nvPr/>
        </p:nvSpPr>
        <p:spPr>
          <a:xfrm>
            <a:off x="3017625" y="25191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</a:t>
            </a:r>
          </a:p>
        </p:txBody>
      </p:sp>
      <p:sp>
        <p:nvSpPr>
          <p:cNvPr id="573" name="Shape 573"/>
          <p:cNvSpPr/>
          <p:nvPr/>
        </p:nvSpPr>
        <p:spPr>
          <a:xfrm>
            <a:off x="3864875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574" name="Shape 574"/>
          <p:cNvSpPr/>
          <p:nvPr/>
        </p:nvSpPr>
        <p:spPr>
          <a:xfrm>
            <a:off x="3949300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575" name="Shape 575"/>
          <p:cNvSpPr/>
          <p:nvPr/>
        </p:nvSpPr>
        <p:spPr>
          <a:xfrm>
            <a:off x="5755800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576" name="Shape 576"/>
          <p:cNvSpPr/>
          <p:nvPr/>
        </p:nvSpPr>
        <p:spPr>
          <a:xfrm>
            <a:off x="7214850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sp>
        <p:nvSpPr>
          <p:cNvPr id="577" name="Shape 577"/>
          <p:cNvSpPr/>
          <p:nvPr/>
        </p:nvSpPr>
        <p:spPr>
          <a:xfrm>
            <a:off x="5879325" y="351525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cxnSp>
        <p:nvCxnSpPr>
          <p:cNvPr id="578" name="Shape 578"/>
          <p:cNvCxnSpPr>
            <a:endCxn id="570" idx="3"/>
          </p:cNvCxnSpPr>
          <p:nvPr/>
        </p:nvCxnSpPr>
        <p:spPr>
          <a:xfrm flipH="1" rot="10800000">
            <a:off x="1624006" y="2018285"/>
            <a:ext cx="536400" cy="51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9" name="Shape 579"/>
          <p:cNvCxnSpPr>
            <a:stCxn id="569" idx="5"/>
            <a:endCxn id="571" idx="1"/>
          </p:cNvCxnSpPr>
          <p:nvPr/>
        </p:nvCxnSpPr>
        <p:spPr>
          <a:xfrm>
            <a:off x="1639944" y="2900610"/>
            <a:ext cx="604800" cy="74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0" name="Shape 580"/>
          <p:cNvCxnSpPr>
            <a:endCxn id="571" idx="0"/>
          </p:cNvCxnSpPr>
          <p:nvPr/>
        </p:nvCxnSpPr>
        <p:spPr>
          <a:xfrm>
            <a:off x="2376525" y="2093475"/>
            <a:ext cx="84600" cy="14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1" name="Shape 581"/>
          <p:cNvCxnSpPr>
            <a:stCxn id="571" idx="7"/>
            <a:endCxn id="572" idx="3"/>
          </p:cNvCxnSpPr>
          <p:nvPr/>
        </p:nvCxnSpPr>
        <p:spPr>
          <a:xfrm flipH="1" rot="10800000">
            <a:off x="2677394" y="2957390"/>
            <a:ext cx="4299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2" name="Shape 582"/>
          <p:cNvCxnSpPr>
            <a:stCxn id="571" idx="6"/>
            <a:endCxn id="574" idx="2"/>
          </p:cNvCxnSpPr>
          <p:nvPr/>
        </p:nvCxnSpPr>
        <p:spPr>
          <a:xfrm>
            <a:off x="2766975" y="3831975"/>
            <a:ext cx="1182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3" name="Shape 583"/>
          <p:cNvCxnSpPr>
            <a:stCxn id="572" idx="7"/>
            <a:endCxn id="573" idx="3"/>
          </p:cNvCxnSpPr>
          <p:nvPr/>
        </p:nvCxnSpPr>
        <p:spPr>
          <a:xfrm flipH="1" rot="10800000">
            <a:off x="3539744" y="1893840"/>
            <a:ext cx="414600" cy="70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4" name="Shape 584"/>
          <p:cNvCxnSpPr>
            <a:endCxn id="573" idx="2"/>
          </p:cNvCxnSpPr>
          <p:nvPr/>
        </p:nvCxnSpPr>
        <p:spPr>
          <a:xfrm flipH="1" rot="10800000">
            <a:off x="2682575" y="1712300"/>
            <a:ext cx="1182300" cy="1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5" name="Shape 585"/>
          <p:cNvCxnSpPr>
            <a:endCxn id="575" idx="2"/>
          </p:cNvCxnSpPr>
          <p:nvPr/>
        </p:nvCxnSpPr>
        <p:spPr>
          <a:xfrm>
            <a:off x="4476600" y="1712300"/>
            <a:ext cx="1279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6" name="Shape 586"/>
          <p:cNvCxnSpPr>
            <a:stCxn id="575" idx="6"/>
            <a:endCxn id="576" idx="1"/>
          </p:cNvCxnSpPr>
          <p:nvPr/>
        </p:nvCxnSpPr>
        <p:spPr>
          <a:xfrm>
            <a:off x="6367500" y="1712300"/>
            <a:ext cx="93690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7" name="Shape 587"/>
          <p:cNvCxnSpPr>
            <a:stCxn id="576" idx="3"/>
            <a:endCxn id="577" idx="7"/>
          </p:cNvCxnSpPr>
          <p:nvPr/>
        </p:nvCxnSpPr>
        <p:spPr>
          <a:xfrm flipH="1">
            <a:off x="6401431" y="2900610"/>
            <a:ext cx="9030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8" name="Shape 588"/>
          <p:cNvCxnSpPr>
            <a:stCxn id="575" idx="4"/>
            <a:endCxn id="577" idx="0"/>
          </p:cNvCxnSpPr>
          <p:nvPr/>
        </p:nvCxnSpPr>
        <p:spPr>
          <a:xfrm>
            <a:off x="6061650" y="1969100"/>
            <a:ext cx="123600" cy="15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9" name="Shape 589"/>
          <p:cNvCxnSpPr>
            <a:stCxn id="573" idx="5"/>
            <a:endCxn id="577" idx="1"/>
          </p:cNvCxnSpPr>
          <p:nvPr/>
        </p:nvCxnSpPr>
        <p:spPr>
          <a:xfrm>
            <a:off x="4386994" y="1893885"/>
            <a:ext cx="1581900" cy="169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0" name="Shape 590"/>
          <p:cNvCxnSpPr>
            <a:endCxn id="577" idx="2"/>
          </p:cNvCxnSpPr>
          <p:nvPr/>
        </p:nvCxnSpPr>
        <p:spPr>
          <a:xfrm flipH="1" rot="10800000">
            <a:off x="4561125" y="3772050"/>
            <a:ext cx="1318200" cy="6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1" name="Shape 591"/>
          <p:cNvCxnSpPr>
            <a:stCxn id="572" idx="5"/>
            <a:endCxn id="574" idx="1"/>
          </p:cNvCxnSpPr>
          <p:nvPr/>
        </p:nvCxnSpPr>
        <p:spPr>
          <a:xfrm>
            <a:off x="3539744" y="2957510"/>
            <a:ext cx="4992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92" name="Shape 592"/>
          <p:cNvSpPr txBox="1"/>
          <p:nvPr/>
        </p:nvSpPr>
        <p:spPr>
          <a:xfrm>
            <a:off x="1495475" y="1948650"/>
            <a:ext cx="234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x="1646525" y="3240175"/>
            <a:ext cx="309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594" name="Shape 594"/>
          <p:cNvSpPr txBox="1"/>
          <p:nvPr/>
        </p:nvSpPr>
        <p:spPr>
          <a:xfrm>
            <a:off x="2213000" y="2552875"/>
            <a:ext cx="499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  <p:sp>
        <p:nvSpPr>
          <p:cNvPr id="595" name="Shape 595"/>
          <p:cNvSpPr txBox="1"/>
          <p:nvPr/>
        </p:nvSpPr>
        <p:spPr>
          <a:xfrm>
            <a:off x="2975825" y="14123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5007550" y="129155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597" name="Shape 597"/>
          <p:cNvSpPr txBox="1"/>
          <p:nvPr/>
        </p:nvSpPr>
        <p:spPr>
          <a:xfrm>
            <a:off x="6774925" y="1714500"/>
            <a:ext cx="370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6910875" y="3353475"/>
            <a:ext cx="499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599" name="Shape 599"/>
          <p:cNvSpPr txBox="1"/>
          <p:nvPr/>
        </p:nvSpPr>
        <p:spPr>
          <a:xfrm>
            <a:off x="5876125" y="2326275"/>
            <a:ext cx="536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4637450" y="2537750"/>
            <a:ext cx="4299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x="3534750" y="21827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602" name="Shape 602"/>
          <p:cNvSpPr txBox="1"/>
          <p:nvPr/>
        </p:nvSpPr>
        <p:spPr>
          <a:xfrm>
            <a:off x="2711700" y="3111775"/>
            <a:ext cx="309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x="3610275" y="314200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3240175" y="3723550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x="4924475" y="3670700"/>
            <a:ext cx="414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606" name="Shape 606"/>
          <p:cNvCxnSpPr/>
          <p:nvPr/>
        </p:nvCxnSpPr>
        <p:spPr>
          <a:xfrm rot="10800000">
            <a:off x="3228400" y="1767375"/>
            <a:ext cx="90600" cy="55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07" name="Shape 607"/>
          <p:cNvSpPr txBox="1"/>
          <p:nvPr/>
        </p:nvSpPr>
        <p:spPr>
          <a:xfrm>
            <a:off x="7016475" y="158600"/>
            <a:ext cx="699600" cy="25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{c, i, g, h, f, a, b, d}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{e}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" name="Shape 608"/>
          <p:cNvSpPr txBox="1"/>
          <p:nvPr/>
        </p:nvSpPr>
        <p:spPr>
          <a:xfrm>
            <a:off x="7951150" y="161175"/>
            <a:ext cx="9030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{c, i, g,h,f, d, a, b}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{e}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 txBox="1"/>
          <p:nvPr/>
        </p:nvSpPr>
        <p:spPr>
          <a:xfrm>
            <a:off x="7129900" y="60425"/>
            <a:ext cx="5364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800"/>
              <a:t>before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x="7901625" y="60425"/>
            <a:ext cx="5364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800"/>
              <a:t>after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>
            <p:ph type="title"/>
          </p:nvPr>
        </p:nvSpPr>
        <p:spPr>
          <a:xfrm>
            <a:off x="311700" y="445025"/>
            <a:ext cx="67803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(d, e) is the least weighted edge. It is safe. The size of the resulting set (or the number of edges added) means we are done.</a:t>
            </a:r>
          </a:p>
        </p:txBody>
      </p:sp>
      <p:sp>
        <p:nvSpPr>
          <p:cNvPr id="616" name="Shape 616"/>
          <p:cNvSpPr/>
          <p:nvPr/>
        </p:nvSpPr>
        <p:spPr>
          <a:xfrm>
            <a:off x="1117825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617" name="Shape 617"/>
          <p:cNvSpPr/>
          <p:nvPr/>
        </p:nvSpPr>
        <p:spPr>
          <a:xfrm>
            <a:off x="2070825" y="15799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618" name="Shape 618"/>
          <p:cNvSpPr/>
          <p:nvPr/>
        </p:nvSpPr>
        <p:spPr>
          <a:xfrm>
            <a:off x="2155275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</a:t>
            </a:r>
          </a:p>
        </p:txBody>
      </p:sp>
      <p:sp>
        <p:nvSpPr>
          <p:cNvPr id="619" name="Shape 619"/>
          <p:cNvSpPr/>
          <p:nvPr/>
        </p:nvSpPr>
        <p:spPr>
          <a:xfrm>
            <a:off x="3017625" y="25191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</a:t>
            </a:r>
          </a:p>
        </p:txBody>
      </p:sp>
      <p:sp>
        <p:nvSpPr>
          <p:cNvPr id="620" name="Shape 620"/>
          <p:cNvSpPr/>
          <p:nvPr/>
        </p:nvSpPr>
        <p:spPr>
          <a:xfrm>
            <a:off x="3864875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621" name="Shape 621"/>
          <p:cNvSpPr/>
          <p:nvPr/>
        </p:nvSpPr>
        <p:spPr>
          <a:xfrm>
            <a:off x="3949300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622" name="Shape 622"/>
          <p:cNvSpPr/>
          <p:nvPr/>
        </p:nvSpPr>
        <p:spPr>
          <a:xfrm>
            <a:off x="5755800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623" name="Shape 623"/>
          <p:cNvSpPr/>
          <p:nvPr/>
        </p:nvSpPr>
        <p:spPr>
          <a:xfrm>
            <a:off x="7214850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sp>
        <p:nvSpPr>
          <p:cNvPr id="624" name="Shape 624"/>
          <p:cNvSpPr/>
          <p:nvPr/>
        </p:nvSpPr>
        <p:spPr>
          <a:xfrm>
            <a:off x="5879325" y="351525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cxnSp>
        <p:nvCxnSpPr>
          <p:cNvPr id="625" name="Shape 625"/>
          <p:cNvCxnSpPr>
            <a:endCxn id="617" idx="3"/>
          </p:cNvCxnSpPr>
          <p:nvPr/>
        </p:nvCxnSpPr>
        <p:spPr>
          <a:xfrm flipH="1" rot="10800000">
            <a:off x="1624006" y="2018285"/>
            <a:ext cx="536400" cy="51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26" name="Shape 626"/>
          <p:cNvCxnSpPr>
            <a:stCxn id="616" idx="5"/>
            <a:endCxn id="618" idx="1"/>
          </p:cNvCxnSpPr>
          <p:nvPr/>
        </p:nvCxnSpPr>
        <p:spPr>
          <a:xfrm>
            <a:off x="1639944" y="2900610"/>
            <a:ext cx="604800" cy="74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27" name="Shape 627"/>
          <p:cNvCxnSpPr>
            <a:endCxn id="618" idx="0"/>
          </p:cNvCxnSpPr>
          <p:nvPr/>
        </p:nvCxnSpPr>
        <p:spPr>
          <a:xfrm>
            <a:off x="2376525" y="2093475"/>
            <a:ext cx="84600" cy="14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28" name="Shape 628"/>
          <p:cNvCxnSpPr>
            <a:stCxn id="618" idx="7"/>
            <a:endCxn id="619" idx="3"/>
          </p:cNvCxnSpPr>
          <p:nvPr/>
        </p:nvCxnSpPr>
        <p:spPr>
          <a:xfrm flipH="1" rot="10800000">
            <a:off x="2677394" y="2957390"/>
            <a:ext cx="4299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29" name="Shape 629"/>
          <p:cNvCxnSpPr>
            <a:stCxn id="618" idx="6"/>
            <a:endCxn id="621" idx="2"/>
          </p:cNvCxnSpPr>
          <p:nvPr/>
        </p:nvCxnSpPr>
        <p:spPr>
          <a:xfrm>
            <a:off x="2766975" y="3831975"/>
            <a:ext cx="1182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0" name="Shape 630"/>
          <p:cNvCxnSpPr>
            <a:stCxn id="619" idx="7"/>
            <a:endCxn id="620" idx="3"/>
          </p:cNvCxnSpPr>
          <p:nvPr/>
        </p:nvCxnSpPr>
        <p:spPr>
          <a:xfrm flipH="1" rot="10800000">
            <a:off x="3539744" y="1893840"/>
            <a:ext cx="414600" cy="70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1" name="Shape 631"/>
          <p:cNvCxnSpPr>
            <a:endCxn id="620" idx="2"/>
          </p:cNvCxnSpPr>
          <p:nvPr/>
        </p:nvCxnSpPr>
        <p:spPr>
          <a:xfrm flipH="1" rot="10800000">
            <a:off x="2682575" y="1712300"/>
            <a:ext cx="1182300" cy="1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2" name="Shape 632"/>
          <p:cNvCxnSpPr>
            <a:endCxn id="622" idx="2"/>
          </p:cNvCxnSpPr>
          <p:nvPr/>
        </p:nvCxnSpPr>
        <p:spPr>
          <a:xfrm>
            <a:off x="4476600" y="1712300"/>
            <a:ext cx="1279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3" name="Shape 633"/>
          <p:cNvCxnSpPr>
            <a:stCxn id="622" idx="6"/>
            <a:endCxn id="623" idx="1"/>
          </p:cNvCxnSpPr>
          <p:nvPr/>
        </p:nvCxnSpPr>
        <p:spPr>
          <a:xfrm>
            <a:off x="6367500" y="1712300"/>
            <a:ext cx="936900" cy="825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4" name="Shape 634"/>
          <p:cNvCxnSpPr>
            <a:stCxn id="623" idx="3"/>
            <a:endCxn id="624" idx="7"/>
          </p:cNvCxnSpPr>
          <p:nvPr/>
        </p:nvCxnSpPr>
        <p:spPr>
          <a:xfrm flipH="1">
            <a:off x="6401431" y="2900610"/>
            <a:ext cx="9030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5" name="Shape 635"/>
          <p:cNvCxnSpPr>
            <a:stCxn id="622" idx="4"/>
            <a:endCxn id="624" idx="0"/>
          </p:cNvCxnSpPr>
          <p:nvPr/>
        </p:nvCxnSpPr>
        <p:spPr>
          <a:xfrm>
            <a:off x="6061650" y="1969100"/>
            <a:ext cx="123600" cy="15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6" name="Shape 636"/>
          <p:cNvCxnSpPr>
            <a:stCxn id="620" idx="5"/>
            <a:endCxn id="624" idx="1"/>
          </p:cNvCxnSpPr>
          <p:nvPr/>
        </p:nvCxnSpPr>
        <p:spPr>
          <a:xfrm>
            <a:off x="4386994" y="1893885"/>
            <a:ext cx="1581900" cy="169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7" name="Shape 637"/>
          <p:cNvCxnSpPr>
            <a:endCxn id="624" idx="2"/>
          </p:cNvCxnSpPr>
          <p:nvPr/>
        </p:nvCxnSpPr>
        <p:spPr>
          <a:xfrm flipH="1" rot="10800000">
            <a:off x="4561125" y="3772050"/>
            <a:ext cx="1318200" cy="6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8" name="Shape 638"/>
          <p:cNvCxnSpPr>
            <a:stCxn id="619" idx="5"/>
            <a:endCxn id="621" idx="1"/>
          </p:cNvCxnSpPr>
          <p:nvPr/>
        </p:nvCxnSpPr>
        <p:spPr>
          <a:xfrm>
            <a:off x="3539744" y="2957510"/>
            <a:ext cx="4992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39" name="Shape 639"/>
          <p:cNvSpPr txBox="1"/>
          <p:nvPr/>
        </p:nvSpPr>
        <p:spPr>
          <a:xfrm>
            <a:off x="1495475" y="1948650"/>
            <a:ext cx="234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1646525" y="3240175"/>
            <a:ext cx="309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x="2213000" y="2552875"/>
            <a:ext cx="499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x="2975825" y="14123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643" name="Shape 643"/>
          <p:cNvSpPr txBox="1"/>
          <p:nvPr/>
        </p:nvSpPr>
        <p:spPr>
          <a:xfrm>
            <a:off x="5007550" y="129155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x="6774925" y="1714500"/>
            <a:ext cx="370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645" name="Shape 645"/>
          <p:cNvSpPr txBox="1"/>
          <p:nvPr/>
        </p:nvSpPr>
        <p:spPr>
          <a:xfrm>
            <a:off x="6910875" y="3353475"/>
            <a:ext cx="499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646" name="Shape 646"/>
          <p:cNvSpPr txBox="1"/>
          <p:nvPr/>
        </p:nvSpPr>
        <p:spPr>
          <a:xfrm>
            <a:off x="5876125" y="2326275"/>
            <a:ext cx="536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4637450" y="2537750"/>
            <a:ext cx="4299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3534750" y="21827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x="2711700" y="3111775"/>
            <a:ext cx="309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3610275" y="314200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3240175" y="3723550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4924475" y="3670700"/>
            <a:ext cx="414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653" name="Shape 653"/>
          <p:cNvCxnSpPr/>
          <p:nvPr/>
        </p:nvCxnSpPr>
        <p:spPr>
          <a:xfrm rot="10800000">
            <a:off x="6768388" y="2035475"/>
            <a:ext cx="90600" cy="55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54" name="Shape 654"/>
          <p:cNvSpPr txBox="1"/>
          <p:nvPr/>
        </p:nvSpPr>
        <p:spPr>
          <a:xfrm>
            <a:off x="7016475" y="158600"/>
            <a:ext cx="699600" cy="25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{c, i, g, h, f, a, b, d}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{e}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 txBox="1"/>
          <p:nvPr/>
        </p:nvSpPr>
        <p:spPr>
          <a:xfrm>
            <a:off x="7951150" y="161175"/>
            <a:ext cx="9030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{c, i, g,h,f, d, a, b, e}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 txBox="1"/>
          <p:nvPr/>
        </p:nvSpPr>
        <p:spPr>
          <a:xfrm>
            <a:off x="7129900" y="60425"/>
            <a:ext cx="5364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800"/>
              <a:t>before</a:t>
            </a:r>
          </a:p>
        </p:txBody>
      </p:sp>
      <p:sp>
        <p:nvSpPr>
          <p:cNvPr id="657" name="Shape 657"/>
          <p:cNvSpPr txBox="1"/>
          <p:nvPr/>
        </p:nvSpPr>
        <p:spPr>
          <a:xfrm>
            <a:off x="7901625" y="60425"/>
            <a:ext cx="5364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800"/>
              <a:t>after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Prim</a:t>
            </a:r>
            <a:r>
              <a:rPr lang="en"/>
              <a:t>: add least 'safe' edge from tree so far.</a:t>
            </a:r>
          </a:p>
        </p:txBody>
      </p:sp>
      <p:sp>
        <p:nvSpPr>
          <p:cNvPr id="663" name="Shape 663"/>
          <p:cNvSpPr/>
          <p:nvPr/>
        </p:nvSpPr>
        <p:spPr>
          <a:xfrm>
            <a:off x="1117825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664" name="Shape 664"/>
          <p:cNvSpPr/>
          <p:nvPr/>
        </p:nvSpPr>
        <p:spPr>
          <a:xfrm>
            <a:off x="2070825" y="15799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665" name="Shape 665"/>
          <p:cNvSpPr/>
          <p:nvPr/>
        </p:nvSpPr>
        <p:spPr>
          <a:xfrm>
            <a:off x="2155275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</a:t>
            </a:r>
          </a:p>
        </p:txBody>
      </p:sp>
      <p:sp>
        <p:nvSpPr>
          <p:cNvPr id="666" name="Shape 666"/>
          <p:cNvSpPr/>
          <p:nvPr/>
        </p:nvSpPr>
        <p:spPr>
          <a:xfrm>
            <a:off x="3017625" y="25191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</a:t>
            </a:r>
          </a:p>
        </p:txBody>
      </p:sp>
      <p:sp>
        <p:nvSpPr>
          <p:cNvPr id="667" name="Shape 667"/>
          <p:cNvSpPr/>
          <p:nvPr/>
        </p:nvSpPr>
        <p:spPr>
          <a:xfrm>
            <a:off x="3864875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668" name="Shape 668"/>
          <p:cNvSpPr/>
          <p:nvPr/>
        </p:nvSpPr>
        <p:spPr>
          <a:xfrm>
            <a:off x="3949300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669" name="Shape 669"/>
          <p:cNvSpPr/>
          <p:nvPr/>
        </p:nvSpPr>
        <p:spPr>
          <a:xfrm>
            <a:off x="5755800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670" name="Shape 670"/>
          <p:cNvSpPr/>
          <p:nvPr/>
        </p:nvSpPr>
        <p:spPr>
          <a:xfrm>
            <a:off x="7214850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sp>
        <p:nvSpPr>
          <p:cNvPr id="671" name="Shape 671"/>
          <p:cNvSpPr/>
          <p:nvPr/>
        </p:nvSpPr>
        <p:spPr>
          <a:xfrm>
            <a:off x="5879325" y="351525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cxnSp>
        <p:nvCxnSpPr>
          <p:cNvPr id="672" name="Shape 672"/>
          <p:cNvCxnSpPr>
            <a:endCxn id="664" idx="3"/>
          </p:cNvCxnSpPr>
          <p:nvPr/>
        </p:nvCxnSpPr>
        <p:spPr>
          <a:xfrm flipH="1" rot="10800000">
            <a:off x="1624006" y="2018285"/>
            <a:ext cx="536400" cy="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73" name="Shape 673"/>
          <p:cNvCxnSpPr>
            <a:stCxn id="663" idx="5"/>
            <a:endCxn id="665" idx="1"/>
          </p:cNvCxnSpPr>
          <p:nvPr/>
        </p:nvCxnSpPr>
        <p:spPr>
          <a:xfrm>
            <a:off x="1639944" y="2900610"/>
            <a:ext cx="604800" cy="7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74" name="Shape 674"/>
          <p:cNvCxnSpPr>
            <a:endCxn id="665" idx="0"/>
          </p:cNvCxnSpPr>
          <p:nvPr/>
        </p:nvCxnSpPr>
        <p:spPr>
          <a:xfrm>
            <a:off x="2376525" y="2093475"/>
            <a:ext cx="84600" cy="14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75" name="Shape 675"/>
          <p:cNvCxnSpPr>
            <a:stCxn id="665" idx="7"/>
            <a:endCxn id="666" idx="3"/>
          </p:cNvCxnSpPr>
          <p:nvPr/>
        </p:nvCxnSpPr>
        <p:spPr>
          <a:xfrm flipH="1" rot="10800000">
            <a:off x="2677394" y="2957390"/>
            <a:ext cx="4299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76" name="Shape 676"/>
          <p:cNvCxnSpPr>
            <a:stCxn id="665" idx="6"/>
            <a:endCxn id="668" idx="2"/>
          </p:cNvCxnSpPr>
          <p:nvPr/>
        </p:nvCxnSpPr>
        <p:spPr>
          <a:xfrm>
            <a:off x="2766975" y="3831975"/>
            <a:ext cx="11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77" name="Shape 677"/>
          <p:cNvCxnSpPr>
            <a:stCxn id="666" idx="7"/>
            <a:endCxn id="667" idx="3"/>
          </p:cNvCxnSpPr>
          <p:nvPr/>
        </p:nvCxnSpPr>
        <p:spPr>
          <a:xfrm flipH="1" rot="10800000">
            <a:off x="3539744" y="1893840"/>
            <a:ext cx="414600" cy="7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78" name="Shape 678"/>
          <p:cNvCxnSpPr>
            <a:endCxn id="667" idx="2"/>
          </p:cNvCxnSpPr>
          <p:nvPr/>
        </p:nvCxnSpPr>
        <p:spPr>
          <a:xfrm flipH="1" rot="10800000">
            <a:off x="2682575" y="1712300"/>
            <a:ext cx="1182300" cy="1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79" name="Shape 679"/>
          <p:cNvCxnSpPr>
            <a:endCxn id="669" idx="2"/>
          </p:cNvCxnSpPr>
          <p:nvPr/>
        </p:nvCxnSpPr>
        <p:spPr>
          <a:xfrm>
            <a:off x="4476600" y="1712300"/>
            <a:ext cx="12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0" name="Shape 680"/>
          <p:cNvCxnSpPr>
            <a:stCxn id="669" idx="6"/>
            <a:endCxn id="670" idx="1"/>
          </p:cNvCxnSpPr>
          <p:nvPr/>
        </p:nvCxnSpPr>
        <p:spPr>
          <a:xfrm>
            <a:off x="6367500" y="1712300"/>
            <a:ext cx="93690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1" name="Shape 681"/>
          <p:cNvCxnSpPr>
            <a:stCxn id="670" idx="3"/>
            <a:endCxn id="671" idx="7"/>
          </p:cNvCxnSpPr>
          <p:nvPr/>
        </p:nvCxnSpPr>
        <p:spPr>
          <a:xfrm flipH="1">
            <a:off x="6401431" y="2900610"/>
            <a:ext cx="9030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2" name="Shape 682"/>
          <p:cNvCxnSpPr>
            <a:stCxn id="669" idx="4"/>
            <a:endCxn id="671" idx="0"/>
          </p:cNvCxnSpPr>
          <p:nvPr/>
        </p:nvCxnSpPr>
        <p:spPr>
          <a:xfrm>
            <a:off x="6061650" y="1969100"/>
            <a:ext cx="123600" cy="15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3" name="Shape 683"/>
          <p:cNvCxnSpPr>
            <a:stCxn id="667" idx="5"/>
            <a:endCxn id="671" idx="1"/>
          </p:cNvCxnSpPr>
          <p:nvPr/>
        </p:nvCxnSpPr>
        <p:spPr>
          <a:xfrm>
            <a:off x="4386994" y="1893885"/>
            <a:ext cx="1581900" cy="16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4" name="Shape 684"/>
          <p:cNvCxnSpPr>
            <a:endCxn id="671" idx="2"/>
          </p:cNvCxnSpPr>
          <p:nvPr/>
        </p:nvCxnSpPr>
        <p:spPr>
          <a:xfrm flipH="1" rot="10800000">
            <a:off x="4561125" y="3772050"/>
            <a:ext cx="1318200" cy="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5" name="Shape 685"/>
          <p:cNvCxnSpPr>
            <a:stCxn id="666" idx="5"/>
            <a:endCxn id="668" idx="1"/>
          </p:cNvCxnSpPr>
          <p:nvPr/>
        </p:nvCxnSpPr>
        <p:spPr>
          <a:xfrm>
            <a:off x="3539744" y="2957510"/>
            <a:ext cx="4992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86" name="Shape 686"/>
          <p:cNvSpPr txBox="1"/>
          <p:nvPr/>
        </p:nvSpPr>
        <p:spPr>
          <a:xfrm>
            <a:off x="1495475" y="1948650"/>
            <a:ext cx="234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687" name="Shape 687"/>
          <p:cNvSpPr txBox="1"/>
          <p:nvPr/>
        </p:nvSpPr>
        <p:spPr>
          <a:xfrm>
            <a:off x="1646525" y="3240175"/>
            <a:ext cx="309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688" name="Shape 688"/>
          <p:cNvSpPr txBox="1"/>
          <p:nvPr/>
        </p:nvSpPr>
        <p:spPr>
          <a:xfrm>
            <a:off x="2213000" y="2552875"/>
            <a:ext cx="499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2975825" y="14123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5007550" y="129155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6774925" y="1714500"/>
            <a:ext cx="370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6910875" y="3353475"/>
            <a:ext cx="499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5876125" y="2326275"/>
            <a:ext cx="536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x="4637450" y="2537750"/>
            <a:ext cx="4299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695" name="Shape 695"/>
          <p:cNvSpPr txBox="1"/>
          <p:nvPr/>
        </p:nvSpPr>
        <p:spPr>
          <a:xfrm>
            <a:off x="3534750" y="21827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696" name="Shape 696"/>
          <p:cNvSpPr txBox="1"/>
          <p:nvPr/>
        </p:nvSpPr>
        <p:spPr>
          <a:xfrm>
            <a:off x="2711700" y="3111775"/>
            <a:ext cx="309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3610275" y="314200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3240175" y="3723550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4924475" y="3670700"/>
            <a:ext cx="414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Start with {a} as the tree to grow. 4 is the least weighted edge out of {a}, so add it and grow the tree to {a, b}</a:t>
            </a:r>
          </a:p>
        </p:txBody>
      </p:sp>
      <p:sp>
        <p:nvSpPr>
          <p:cNvPr id="705" name="Shape 705"/>
          <p:cNvSpPr/>
          <p:nvPr/>
        </p:nvSpPr>
        <p:spPr>
          <a:xfrm>
            <a:off x="1117825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706" name="Shape 706"/>
          <p:cNvSpPr/>
          <p:nvPr/>
        </p:nvSpPr>
        <p:spPr>
          <a:xfrm>
            <a:off x="2070825" y="15799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707" name="Shape 707"/>
          <p:cNvSpPr/>
          <p:nvPr/>
        </p:nvSpPr>
        <p:spPr>
          <a:xfrm>
            <a:off x="2155275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</a:t>
            </a:r>
          </a:p>
        </p:txBody>
      </p:sp>
      <p:sp>
        <p:nvSpPr>
          <p:cNvPr id="708" name="Shape 708"/>
          <p:cNvSpPr/>
          <p:nvPr/>
        </p:nvSpPr>
        <p:spPr>
          <a:xfrm>
            <a:off x="3017625" y="25191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</a:t>
            </a:r>
          </a:p>
        </p:txBody>
      </p:sp>
      <p:sp>
        <p:nvSpPr>
          <p:cNvPr id="709" name="Shape 709"/>
          <p:cNvSpPr/>
          <p:nvPr/>
        </p:nvSpPr>
        <p:spPr>
          <a:xfrm>
            <a:off x="3864875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710" name="Shape 710"/>
          <p:cNvSpPr/>
          <p:nvPr/>
        </p:nvSpPr>
        <p:spPr>
          <a:xfrm>
            <a:off x="3949300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711" name="Shape 711"/>
          <p:cNvSpPr/>
          <p:nvPr/>
        </p:nvSpPr>
        <p:spPr>
          <a:xfrm>
            <a:off x="5755800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712" name="Shape 712"/>
          <p:cNvSpPr/>
          <p:nvPr/>
        </p:nvSpPr>
        <p:spPr>
          <a:xfrm>
            <a:off x="7214850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sp>
        <p:nvSpPr>
          <p:cNvPr id="713" name="Shape 713"/>
          <p:cNvSpPr/>
          <p:nvPr/>
        </p:nvSpPr>
        <p:spPr>
          <a:xfrm>
            <a:off x="5879325" y="351525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cxnSp>
        <p:nvCxnSpPr>
          <p:cNvPr id="714" name="Shape 714"/>
          <p:cNvCxnSpPr>
            <a:endCxn id="706" idx="3"/>
          </p:cNvCxnSpPr>
          <p:nvPr/>
        </p:nvCxnSpPr>
        <p:spPr>
          <a:xfrm flipH="1" rot="10800000">
            <a:off x="1624006" y="2018285"/>
            <a:ext cx="536400" cy="51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5" name="Shape 715"/>
          <p:cNvCxnSpPr>
            <a:stCxn id="705" idx="5"/>
            <a:endCxn id="707" idx="1"/>
          </p:cNvCxnSpPr>
          <p:nvPr/>
        </p:nvCxnSpPr>
        <p:spPr>
          <a:xfrm>
            <a:off x="1639944" y="2900610"/>
            <a:ext cx="604800" cy="7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6" name="Shape 716"/>
          <p:cNvCxnSpPr>
            <a:endCxn id="707" idx="0"/>
          </p:cNvCxnSpPr>
          <p:nvPr/>
        </p:nvCxnSpPr>
        <p:spPr>
          <a:xfrm>
            <a:off x="2376525" y="2093475"/>
            <a:ext cx="84600" cy="14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7" name="Shape 717"/>
          <p:cNvCxnSpPr>
            <a:stCxn id="707" idx="7"/>
            <a:endCxn id="708" idx="3"/>
          </p:cNvCxnSpPr>
          <p:nvPr/>
        </p:nvCxnSpPr>
        <p:spPr>
          <a:xfrm flipH="1" rot="10800000">
            <a:off x="2677394" y="2957390"/>
            <a:ext cx="4299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8" name="Shape 718"/>
          <p:cNvCxnSpPr>
            <a:stCxn id="707" idx="6"/>
            <a:endCxn id="710" idx="2"/>
          </p:cNvCxnSpPr>
          <p:nvPr/>
        </p:nvCxnSpPr>
        <p:spPr>
          <a:xfrm>
            <a:off x="2766975" y="3831975"/>
            <a:ext cx="11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9" name="Shape 719"/>
          <p:cNvCxnSpPr>
            <a:stCxn id="708" idx="7"/>
            <a:endCxn id="709" idx="3"/>
          </p:cNvCxnSpPr>
          <p:nvPr/>
        </p:nvCxnSpPr>
        <p:spPr>
          <a:xfrm flipH="1" rot="10800000">
            <a:off x="3539744" y="1893840"/>
            <a:ext cx="414600" cy="7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0" name="Shape 720"/>
          <p:cNvCxnSpPr>
            <a:endCxn id="709" idx="2"/>
          </p:cNvCxnSpPr>
          <p:nvPr/>
        </p:nvCxnSpPr>
        <p:spPr>
          <a:xfrm flipH="1" rot="10800000">
            <a:off x="2682575" y="1712300"/>
            <a:ext cx="1182300" cy="1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1" name="Shape 721"/>
          <p:cNvCxnSpPr>
            <a:endCxn id="711" idx="2"/>
          </p:cNvCxnSpPr>
          <p:nvPr/>
        </p:nvCxnSpPr>
        <p:spPr>
          <a:xfrm>
            <a:off x="4476600" y="1712300"/>
            <a:ext cx="12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2" name="Shape 722"/>
          <p:cNvCxnSpPr>
            <a:stCxn id="711" idx="6"/>
            <a:endCxn id="712" idx="1"/>
          </p:cNvCxnSpPr>
          <p:nvPr/>
        </p:nvCxnSpPr>
        <p:spPr>
          <a:xfrm>
            <a:off x="6367500" y="1712300"/>
            <a:ext cx="93690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3" name="Shape 723"/>
          <p:cNvCxnSpPr>
            <a:stCxn id="712" idx="3"/>
            <a:endCxn id="713" idx="7"/>
          </p:cNvCxnSpPr>
          <p:nvPr/>
        </p:nvCxnSpPr>
        <p:spPr>
          <a:xfrm flipH="1">
            <a:off x="6401431" y="2900610"/>
            <a:ext cx="9030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4" name="Shape 724"/>
          <p:cNvCxnSpPr>
            <a:stCxn id="711" idx="4"/>
            <a:endCxn id="713" idx="0"/>
          </p:cNvCxnSpPr>
          <p:nvPr/>
        </p:nvCxnSpPr>
        <p:spPr>
          <a:xfrm>
            <a:off x="6061650" y="1969100"/>
            <a:ext cx="123600" cy="15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5" name="Shape 725"/>
          <p:cNvCxnSpPr>
            <a:stCxn id="709" idx="5"/>
            <a:endCxn id="713" idx="1"/>
          </p:cNvCxnSpPr>
          <p:nvPr/>
        </p:nvCxnSpPr>
        <p:spPr>
          <a:xfrm>
            <a:off x="4386994" y="1893885"/>
            <a:ext cx="1581900" cy="16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6" name="Shape 726"/>
          <p:cNvCxnSpPr>
            <a:endCxn id="713" idx="2"/>
          </p:cNvCxnSpPr>
          <p:nvPr/>
        </p:nvCxnSpPr>
        <p:spPr>
          <a:xfrm flipH="1" rot="10800000">
            <a:off x="4561125" y="3772050"/>
            <a:ext cx="1318200" cy="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7" name="Shape 727"/>
          <p:cNvCxnSpPr>
            <a:stCxn id="708" idx="5"/>
            <a:endCxn id="710" idx="1"/>
          </p:cNvCxnSpPr>
          <p:nvPr/>
        </p:nvCxnSpPr>
        <p:spPr>
          <a:xfrm>
            <a:off x="3539744" y="2957510"/>
            <a:ext cx="4992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28" name="Shape 728"/>
          <p:cNvSpPr txBox="1"/>
          <p:nvPr/>
        </p:nvSpPr>
        <p:spPr>
          <a:xfrm>
            <a:off x="1495475" y="1948650"/>
            <a:ext cx="234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46525" y="3240175"/>
            <a:ext cx="309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2213000" y="2552875"/>
            <a:ext cx="499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  <p:sp>
        <p:nvSpPr>
          <p:cNvPr id="731" name="Shape 731"/>
          <p:cNvSpPr txBox="1"/>
          <p:nvPr/>
        </p:nvSpPr>
        <p:spPr>
          <a:xfrm>
            <a:off x="2975825" y="14123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732" name="Shape 732"/>
          <p:cNvSpPr txBox="1"/>
          <p:nvPr/>
        </p:nvSpPr>
        <p:spPr>
          <a:xfrm>
            <a:off x="5007550" y="129155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733" name="Shape 733"/>
          <p:cNvSpPr txBox="1"/>
          <p:nvPr/>
        </p:nvSpPr>
        <p:spPr>
          <a:xfrm>
            <a:off x="6774925" y="1714500"/>
            <a:ext cx="370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734" name="Shape 734"/>
          <p:cNvSpPr txBox="1"/>
          <p:nvPr/>
        </p:nvSpPr>
        <p:spPr>
          <a:xfrm>
            <a:off x="6910875" y="3353475"/>
            <a:ext cx="499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735" name="Shape 735"/>
          <p:cNvSpPr txBox="1"/>
          <p:nvPr/>
        </p:nvSpPr>
        <p:spPr>
          <a:xfrm>
            <a:off x="5876125" y="2326275"/>
            <a:ext cx="536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  <p:sp>
        <p:nvSpPr>
          <p:cNvPr id="736" name="Shape 736"/>
          <p:cNvSpPr txBox="1"/>
          <p:nvPr/>
        </p:nvSpPr>
        <p:spPr>
          <a:xfrm>
            <a:off x="4637450" y="2537750"/>
            <a:ext cx="4299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737" name="Shape 737"/>
          <p:cNvSpPr txBox="1"/>
          <p:nvPr/>
        </p:nvSpPr>
        <p:spPr>
          <a:xfrm>
            <a:off x="3534750" y="21827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738" name="Shape 738"/>
          <p:cNvSpPr txBox="1"/>
          <p:nvPr/>
        </p:nvSpPr>
        <p:spPr>
          <a:xfrm>
            <a:off x="2711700" y="3111775"/>
            <a:ext cx="309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739" name="Shape 739"/>
          <p:cNvSpPr txBox="1"/>
          <p:nvPr/>
        </p:nvSpPr>
        <p:spPr>
          <a:xfrm>
            <a:off x="3610275" y="314200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740" name="Shape 740"/>
          <p:cNvSpPr txBox="1"/>
          <p:nvPr/>
        </p:nvSpPr>
        <p:spPr>
          <a:xfrm>
            <a:off x="3240175" y="3723550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741" name="Shape 741"/>
          <p:cNvSpPr txBox="1"/>
          <p:nvPr/>
        </p:nvSpPr>
        <p:spPr>
          <a:xfrm>
            <a:off x="4924475" y="3670700"/>
            <a:ext cx="414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742" name="Shape 742"/>
          <p:cNvCxnSpPr/>
          <p:nvPr/>
        </p:nvCxnSpPr>
        <p:spPr>
          <a:xfrm>
            <a:off x="302125" y="2575525"/>
            <a:ext cx="679800" cy="7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43" name="Shape 743"/>
          <p:cNvSpPr/>
          <p:nvPr/>
        </p:nvSpPr>
        <p:spPr>
          <a:xfrm>
            <a:off x="1065726" y="1079380"/>
            <a:ext cx="2135375" cy="2003300"/>
          </a:xfrm>
          <a:custGeom>
            <a:pathLst>
              <a:path extrusionOk="0" h="80132" w="85415">
                <a:moveTo>
                  <a:pt x="26563" y="18156"/>
                </a:moveTo>
                <a:cubicBezTo>
                  <a:pt x="24299" y="18156"/>
                  <a:pt x="21264" y="16720"/>
                  <a:pt x="19779" y="18428"/>
                </a:cubicBezTo>
                <a:cubicBezTo>
                  <a:pt x="15451" y="23404"/>
                  <a:pt x="14144" y="30354"/>
                  <a:pt x="11368" y="36336"/>
                </a:cubicBezTo>
                <a:cubicBezTo>
                  <a:pt x="10026" y="39225"/>
                  <a:pt x="5383" y="39192"/>
                  <a:pt x="3499" y="41762"/>
                </a:cubicBezTo>
                <a:cubicBezTo>
                  <a:pt x="-801" y="47626"/>
                  <a:pt x="-496" y="56429"/>
                  <a:pt x="1328" y="63469"/>
                </a:cubicBezTo>
                <a:cubicBezTo>
                  <a:pt x="4025" y="73874"/>
                  <a:pt x="18292" y="80913"/>
                  <a:pt x="29005" y="80021"/>
                </a:cubicBezTo>
                <a:cubicBezTo>
                  <a:pt x="53097" y="78014"/>
                  <a:pt x="70154" y="50388"/>
                  <a:pt x="79744" y="28196"/>
                </a:cubicBezTo>
                <a:cubicBezTo>
                  <a:pt x="82558" y="21682"/>
                  <a:pt x="88131" y="12933"/>
                  <a:pt x="83814" y="7303"/>
                </a:cubicBezTo>
                <a:cubicBezTo>
                  <a:pt x="71183" y="-9170"/>
                  <a:pt x="39097" y="5698"/>
                  <a:pt x="22493" y="18156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{a, b} is the MST so far. (a, h) is the least weighted edge out of the tree, so add it </a:t>
            </a:r>
          </a:p>
        </p:txBody>
      </p:sp>
      <p:sp>
        <p:nvSpPr>
          <p:cNvPr id="749" name="Shape 749"/>
          <p:cNvSpPr/>
          <p:nvPr/>
        </p:nvSpPr>
        <p:spPr>
          <a:xfrm>
            <a:off x="1117825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750" name="Shape 750"/>
          <p:cNvSpPr/>
          <p:nvPr/>
        </p:nvSpPr>
        <p:spPr>
          <a:xfrm>
            <a:off x="2070825" y="15799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751" name="Shape 751"/>
          <p:cNvSpPr/>
          <p:nvPr/>
        </p:nvSpPr>
        <p:spPr>
          <a:xfrm>
            <a:off x="2155275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</a:t>
            </a:r>
          </a:p>
        </p:txBody>
      </p:sp>
      <p:sp>
        <p:nvSpPr>
          <p:cNvPr id="752" name="Shape 752"/>
          <p:cNvSpPr/>
          <p:nvPr/>
        </p:nvSpPr>
        <p:spPr>
          <a:xfrm>
            <a:off x="3017625" y="25191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</a:t>
            </a:r>
          </a:p>
        </p:txBody>
      </p:sp>
      <p:sp>
        <p:nvSpPr>
          <p:cNvPr id="753" name="Shape 753"/>
          <p:cNvSpPr/>
          <p:nvPr/>
        </p:nvSpPr>
        <p:spPr>
          <a:xfrm>
            <a:off x="3864875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754" name="Shape 754"/>
          <p:cNvSpPr/>
          <p:nvPr/>
        </p:nvSpPr>
        <p:spPr>
          <a:xfrm>
            <a:off x="3949300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755" name="Shape 755"/>
          <p:cNvSpPr/>
          <p:nvPr/>
        </p:nvSpPr>
        <p:spPr>
          <a:xfrm>
            <a:off x="5755800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756" name="Shape 756"/>
          <p:cNvSpPr/>
          <p:nvPr/>
        </p:nvSpPr>
        <p:spPr>
          <a:xfrm>
            <a:off x="7214850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sp>
        <p:nvSpPr>
          <p:cNvPr id="757" name="Shape 757"/>
          <p:cNvSpPr/>
          <p:nvPr/>
        </p:nvSpPr>
        <p:spPr>
          <a:xfrm>
            <a:off x="5879325" y="351525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cxnSp>
        <p:nvCxnSpPr>
          <p:cNvPr id="758" name="Shape 758"/>
          <p:cNvCxnSpPr>
            <a:endCxn id="750" idx="3"/>
          </p:cNvCxnSpPr>
          <p:nvPr/>
        </p:nvCxnSpPr>
        <p:spPr>
          <a:xfrm flipH="1" rot="10800000">
            <a:off x="1624006" y="2018285"/>
            <a:ext cx="536400" cy="51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9" name="Shape 759"/>
          <p:cNvCxnSpPr>
            <a:stCxn id="749" idx="5"/>
            <a:endCxn id="751" idx="1"/>
          </p:cNvCxnSpPr>
          <p:nvPr/>
        </p:nvCxnSpPr>
        <p:spPr>
          <a:xfrm>
            <a:off x="1639944" y="2900610"/>
            <a:ext cx="604800" cy="74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0" name="Shape 760"/>
          <p:cNvCxnSpPr>
            <a:endCxn id="751" idx="0"/>
          </p:cNvCxnSpPr>
          <p:nvPr/>
        </p:nvCxnSpPr>
        <p:spPr>
          <a:xfrm>
            <a:off x="2376525" y="2093475"/>
            <a:ext cx="84600" cy="14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1" name="Shape 761"/>
          <p:cNvCxnSpPr>
            <a:stCxn id="751" idx="7"/>
            <a:endCxn id="752" idx="3"/>
          </p:cNvCxnSpPr>
          <p:nvPr/>
        </p:nvCxnSpPr>
        <p:spPr>
          <a:xfrm flipH="1" rot="10800000">
            <a:off x="2677394" y="2957390"/>
            <a:ext cx="4299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2" name="Shape 762"/>
          <p:cNvCxnSpPr>
            <a:stCxn id="751" idx="6"/>
            <a:endCxn id="754" idx="2"/>
          </p:cNvCxnSpPr>
          <p:nvPr/>
        </p:nvCxnSpPr>
        <p:spPr>
          <a:xfrm>
            <a:off x="2766975" y="3831975"/>
            <a:ext cx="11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3" name="Shape 763"/>
          <p:cNvCxnSpPr>
            <a:stCxn id="752" idx="7"/>
            <a:endCxn id="753" idx="3"/>
          </p:cNvCxnSpPr>
          <p:nvPr/>
        </p:nvCxnSpPr>
        <p:spPr>
          <a:xfrm flipH="1" rot="10800000">
            <a:off x="3539744" y="1893840"/>
            <a:ext cx="414600" cy="7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4" name="Shape 764"/>
          <p:cNvCxnSpPr>
            <a:endCxn id="753" idx="2"/>
          </p:cNvCxnSpPr>
          <p:nvPr/>
        </p:nvCxnSpPr>
        <p:spPr>
          <a:xfrm flipH="1" rot="10800000">
            <a:off x="2682575" y="1712300"/>
            <a:ext cx="1182300" cy="1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5" name="Shape 765"/>
          <p:cNvCxnSpPr>
            <a:endCxn id="755" idx="2"/>
          </p:cNvCxnSpPr>
          <p:nvPr/>
        </p:nvCxnSpPr>
        <p:spPr>
          <a:xfrm>
            <a:off x="4476600" y="1712300"/>
            <a:ext cx="12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6" name="Shape 766"/>
          <p:cNvCxnSpPr>
            <a:stCxn id="755" idx="6"/>
            <a:endCxn id="756" idx="1"/>
          </p:cNvCxnSpPr>
          <p:nvPr/>
        </p:nvCxnSpPr>
        <p:spPr>
          <a:xfrm>
            <a:off x="6367500" y="1712300"/>
            <a:ext cx="93690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7" name="Shape 767"/>
          <p:cNvCxnSpPr>
            <a:stCxn id="756" idx="3"/>
            <a:endCxn id="757" idx="7"/>
          </p:cNvCxnSpPr>
          <p:nvPr/>
        </p:nvCxnSpPr>
        <p:spPr>
          <a:xfrm flipH="1">
            <a:off x="6401431" y="2900610"/>
            <a:ext cx="9030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8" name="Shape 768"/>
          <p:cNvCxnSpPr>
            <a:stCxn id="755" idx="4"/>
            <a:endCxn id="757" idx="0"/>
          </p:cNvCxnSpPr>
          <p:nvPr/>
        </p:nvCxnSpPr>
        <p:spPr>
          <a:xfrm>
            <a:off x="6061650" y="1969100"/>
            <a:ext cx="123600" cy="15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9" name="Shape 769"/>
          <p:cNvCxnSpPr>
            <a:stCxn id="753" idx="5"/>
            <a:endCxn id="757" idx="1"/>
          </p:cNvCxnSpPr>
          <p:nvPr/>
        </p:nvCxnSpPr>
        <p:spPr>
          <a:xfrm>
            <a:off x="4386994" y="1893885"/>
            <a:ext cx="1581900" cy="16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0" name="Shape 770"/>
          <p:cNvCxnSpPr>
            <a:endCxn id="757" idx="2"/>
          </p:cNvCxnSpPr>
          <p:nvPr/>
        </p:nvCxnSpPr>
        <p:spPr>
          <a:xfrm flipH="1" rot="10800000">
            <a:off x="4561125" y="3772050"/>
            <a:ext cx="1318200" cy="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1" name="Shape 771"/>
          <p:cNvCxnSpPr>
            <a:stCxn id="752" idx="5"/>
            <a:endCxn id="754" idx="1"/>
          </p:cNvCxnSpPr>
          <p:nvPr/>
        </p:nvCxnSpPr>
        <p:spPr>
          <a:xfrm>
            <a:off x="3539744" y="2957510"/>
            <a:ext cx="4992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72" name="Shape 772"/>
          <p:cNvSpPr txBox="1"/>
          <p:nvPr/>
        </p:nvSpPr>
        <p:spPr>
          <a:xfrm>
            <a:off x="1495475" y="1948650"/>
            <a:ext cx="234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773" name="Shape 773"/>
          <p:cNvSpPr txBox="1"/>
          <p:nvPr/>
        </p:nvSpPr>
        <p:spPr>
          <a:xfrm>
            <a:off x="1646525" y="3240175"/>
            <a:ext cx="309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774" name="Shape 774"/>
          <p:cNvSpPr txBox="1"/>
          <p:nvPr/>
        </p:nvSpPr>
        <p:spPr>
          <a:xfrm>
            <a:off x="2213000" y="2552875"/>
            <a:ext cx="499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  <p:sp>
        <p:nvSpPr>
          <p:cNvPr id="775" name="Shape 775"/>
          <p:cNvSpPr txBox="1"/>
          <p:nvPr/>
        </p:nvSpPr>
        <p:spPr>
          <a:xfrm>
            <a:off x="2975825" y="14123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776" name="Shape 776"/>
          <p:cNvSpPr txBox="1"/>
          <p:nvPr/>
        </p:nvSpPr>
        <p:spPr>
          <a:xfrm>
            <a:off x="5007550" y="129155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777" name="Shape 777"/>
          <p:cNvSpPr txBox="1"/>
          <p:nvPr/>
        </p:nvSpPr>
        <p:spPr>
          <a:xfrm>
            <a:off x="6774925" y="1714500"/>
            <a:ext cx="370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778" name="Shape 778"/>
          <p:cNvSpPr txBox="1"/>
          <p:nvPr/>
        </p:nvSpPr>
        <p:spPr>
          <a:xfrm>
            <a:off x="6910875" y="3353475"/>
            <a:ext cx="499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779" name="Shape 779"/>
          <p:cNvSpPr txBox="1"/>
          <p:nvPr/>
        </p:nvSpPr>
        <p:spPr>
          <a:xfrm>
            <a:off x="5876125" y="2326275"/>
            <a:ext cx="536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  <p:sp>
        <p:nvSpPr>
          <p:cNvPr id="780" name="Shape 780"/>
          <p:cNvSpPr txBox="1"/>
          <p:nvPr/>
        </p:nvSpPr>
        <p:spPr>
          <a:xfrm>
            <a:off x="4637450" y="2537750"/>
            <a:ext cx="4299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781" name="Shape 781"/>
          <p:cNvSpPr txBox="1"/>
          <p:nvPr/>
        </p:nvSpPr>
        <p:spPr>
          <a:xfrm>
            <a:off x="3534750" y="21827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782" name="Shape 782"/>
          <p:cNvSpPr txBox="1"/>
          <p:nvPr/>
        </p:nvSpPr>
        <p:spPr>
          <a:xfrm>
            <a:off x="2711700" y="3111775"/>
            <a:ext cx="309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783" name="Shape 783"/>
          <p:cNvSpPr txBox="1"/>
          <p:nvPr/>
        </p:nvSpPr>
        <p:spPr>
          <a:xfrm>
            <a:off x="3610275" y="314200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784" name="Shape 784"/>
          <p:cNvSpPr txBox="1"/>
          <p:nvPr/>
        </p:nvSpPr>
        <p:spPr>
          <a:xfrm>
            <a:off x="3240175" y="3723550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785" name="Shape 785"/>
          <p:cNvSpPr txBox="1"/>
          <p:nvPr/>
        </p:nvSpPr>
        <p:spPr>
          <a:xfrm>
            <a:off x="4924475" y="3670700"/>
            <a:ext cx="414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786" name="Shape 786"/>
          <p:cNvCxnSpPr/>
          <p:nvPr/>
        </p:nvCxnSpPr>
        <p:spPr>
          <a:xfrm flipH="1" rot="10800000">
            <a:off x="1344400" y="3300575"/>
            <a:ext cx="608100" cy="29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87" name="Shape 787"/>
          <p:cNvSpPr/>
          <p:nvPr/>
        </p:nvSpPr>
        <p:spPr>
          <a:xfrm>
            <a:off x="1065726" y="1079380"/>
            <a:ext cx="2135375" cy="2003300"/>
          </a:xfrm>
          <a:custGeom>
            <a:pathLst>
              <a:path extrusionOk="0" h="80132" w="85415">
                <a:moveTo>
                  <a:pt x="26563" y="18156"/>
                </a:moveTo>
                <a:cubicBezTo>
                  <a:pt x="24299" y="18156"/>
                  <a:pt x="21264" y="16720"/>
                  <a:pt x="19779" y="18428"/>
                </a:cubicBezTo>
                <a:cubicBezTo>
                  <a:pt x="15451" y="23404"/>
                  <a:pt x="14144" y="30354"/>
                  <a:pt x="11368" y="36336"/>
                </a:cubicBezTo>
                <a:cubicBezTo>
                  <a:pt x="10026" y="39225"/>
                  <a:pt x="5383" y="39192"/>
                  <a:pt x="3499" y="41762"/>
                </a:cubicBezTo>
                <a:cubicBezTo>
                  <a:pt x="-801" y="47626"/>
                  <a:pt x="-496" y="56429"/>
                  <a:pt x="1328" y="63469"/>
                </a:cubicBezTo>
                <a:cubicBezTo>
                  <a:pt x="4025" y="73874"/>
                  <a:pt x="18292" y="80913"/>
                  <a:pt x="29005" y="80021"/>
                </a:cubicBezTo>
                <a:cubicBezTo>
                  <a:pt x="53097" y="78014"/>
                  <a:pt x="70154" y="50388"/>
                  <a:pt x="79744" y="28196"/>
                </a:cubicBezTo>
                <a:cubicBezTo>
                  <a:pt x="82558" y="21682"/>
                  <a:pt x="88131" y="12933"/>
                  <a:pt x="83814" y="7303"/>
                </a:cubicBezTo>
                <a:cubicBezTo>
                  <a:pt x="71183" y="-9170"/>
                  <a:pt x="39097" y="5698"/>
                  <a:pt x="22493" y="18156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{a, b, h} is the MST. (h, g) is the least weighted edge out of the tree, so add it </a:t>
            </a:r>
          </a:p>
        </p:txBody>
      </p:sp>
      <p:sp>
        <p:nvSpPr>
          <p:cNvPr id="793" name="Shape 793"/>
          <p:cNvSpPr/>
          <p:nvPr/>
        </p:nvSpPr>
        <p:spPr>
          <a:xfrm>
            <a:off x="1117825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794" name="Shape 794"/>
          <p:cNvSpPr/>
          <p:nvPr/>
        </p:nvSpPr>
        <p:spPr>
          <a:xfrm>
            <a:off x="2070825" y="15799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795" name="Shape 795"/>
          <p:cNvSpPr/>
          <p:nvPr/>
        </p:nvSpPr>
        <p:spPr>
          <a:xfrm>
            <a:off x="2155275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</a:t>
            </a:r>
          </a:p>
        </p:txBody>
      </p:sp>
      <p:sp>
        <p:nvSpPr>
          <p:cNvPr id="796" name="Shape 796"/>
          <p:cNvSpPr/>
          <p:nvPr/>
        </p:nvSpPr>
        <p:spPr>
          <a:xfrm>
            <a:off x="3017625" y="25191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</a:t>
            </a:r>
          </a:p>
        </p:txBody>
      </p:sp>
      <p:sp>
        <p:nvSpPr>
          <p:cNvPr id="797" name="Shape 797"/>
          <p:cNvSpPr/>
          <p:nvPr/>
        </p:nvSpPr>
        <p:spPr>
          <a:xfrm>
            <a:off x="3864875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798" name="Shape 798"/>
          <p:cNvSpPr/>
          <p:nvPr/>
        </p:nvSpPr>
        <p:spPr>
          <a:xfrm>
            <a:off x="3949300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799" name="Shape 799"/>
          <p:cNvSpPr/>
          <p:nvPr/>
        </p:nvSpPr>
        <p:spPr>
          <a:xfrm>
            <a:off x="5755800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800" name="Shape 800"/>
          <p:cNvSpPr/>
          <p:nvPr/>
        </p:nvSpPr>
        <p:spPr>
          <a:xfrm>
            <a:off x="7214850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sp>
        <p:nvSpPr>
          <p:cNvPr id="801" name="Shape 801"/>
          <p:cNvSpPr/>
          <p:nvPr/>
        </p:nvSpPr>
        <p:spPr>
          <a:xfrm>
            <a:off x="5879325" y="351525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cxnSp>
        <p:nvCxnSpPr>
          <p:cNvPr id="802" name="Shape 802"/>
          <p:cNvCxnSpPr>
            <a:endCxn id="794" idx="3"/>
          </p:cNvCxnSpPr>
          <p:nvPr/>
        </p:nvCxnSpPr>
        <p:spPr>
          <a:xfrm flipH="1" rot="10800000">
            <a:off x="1624006" y="2018285"/>
            <a:ext cx="536400" cy="51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3" name="Shape 803"/>
          <p:cNvCxnSpPr>
            <a:stCxn id="793" idx="5"/>
            <a:endCxn id="795" idx="1"/>
          </p:cNvCxnSpPr>
          <p:nvPr/>
        </p:nvCxnSpPr>
        <p:spPr>
          <a:xfrm>
            <a:off x="1639944" y="2900610"/>
            <a:ext cx="604800" cy="74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4" name="Shape 804"/>
          <p:cNvCxnSpPr>
            <a:endCxn id="795" idx="0"/>
          </p:cNvCxnSpPr>
          <p:nvPr/>
        </p:nvCxnSpPr>
        <p:spPr>
          <a:xfrm>
            <a:off x="2376525" y="2093475"/>
            <a:ext cx="84600" cy="14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5" name="Shape 805"/>
          <p:cNvCxnSpPr>
            <a:stCxn id="795" idx="7"/>
            <a:endCxn id="796" idx="3"/>
          </p:cNvCxnSpPr>
          <p:nvPr/>
        </p:nvCxnSpPr>
        <p:spPr>
          <a:xfrm flipH="1" rot="10800000">
            <a:off x="2677394" y="2957390"/>
            <a:ext cx="4299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6" name="Shape 806"/>
          <p:cNvCxnSpPr>
            <a:stCxn id="795" idx="6"/>
            <a:endCxn id="798" idx="2"/>
          </p:cNvCxnSpPr>
          <p:nvPr/>
        </p:nvCxnSpPr>
        <p:spPr>
          <a:xfrm>
            <a:off x="2766975" y="3831975"/>
            <a:ext cx="1182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7" name="Shape 807"/>
          <p:cNvCxnSpPr>
            <a:stCxn id="796" idx="7"/>
            <a:endCxn id="797" idx="3"/>
          </p:cNvCxnSpPr>
          <p:nvPr/>
        </p:nvCxnSpPr>
        <p:spPr>
          <a:xfrm flipH="1" rot="10800000">
            <a:off x="3539744" y="1893840"/>
            <a:ext cx="414600" cy="7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8" name="Shape 808"/>
          <p:cNvCxnSpPr>
            <a:endCxn id="797" idx="2"/>
          </p:cNvCxnSpPr>
          <p:nvPr/>
        </p:nvCxnSpPr>
        <p:spPr>
          <a:xfrm flipH="1" rot="10800000">
            <a:off x="2682575" y="1712300"/>
            <a:ext cx="1182300" cy="1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9" name="Shape 809"/>
          <p:cNvCxnSpPr>
            <a:endCxn id="799" idx="2"/>
          </p:cNvCxnSpPr>
          <p:nvPr/>
        </p:nvCxnSpPr>
        <p:spPr>
          <a:xfrm>
            <a:off x="4476600" y="1712300"/>
            <a:ext cx="12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0" name="Shape 810"/>
          <p:cNvCxnSpPr>
            <a:stCxn id="799" idx="6"/>
            <a:endCxn id="800" idx="1"/>
          </p:cNvCxnSpPr>
          <p:nvPr/>
        </p:nvCxnSpPr>
        <p:spPr>
          <a:xfrm>
            <a:off x="6367500" y="1712300"/>
            <a:ext cx="93690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1" name="Shape 811"/>
          <p:cNvCxnSpPr>
            <a:stCxn id="800" idx="3"/>
            <a:endCxn id="801" idx="7"/>
          </p:cNvCxnSpPr>
          <p:nvPr/>
        </p:nvCxnSpPr>
        <p:spPr>
          <a:xfrm flipH="1">
            <a:off x="6401431" y="2900610"/>
            <a:ext cx="9030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2" name="Shape 812"/>
          <p:cNvCxnSpPr>
            <a:stCxn id="799" idx="4"/>
            <a:endCxn id="801" idx="0"/>
          </p:cNvCxnSpPr>
          <p:nvPr/>
        </p:nvCxnSpPr>
        <p:spPr>
          <a:xfrm>
            <a:off x="6061650" y="1969100"/>
            <a:ext cx="123600" cy="15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3" name="Shape 813"/>
          <p:cNvCxnSpPr>
            <a:stCxn id="797" idx="5"/>
            <a:endCxn id="801" idx="1"/>
          </p:cNvCxnSpPr>
          <p:nvPr/>
        </p:nvCxnSpPr>
        <p:spPr>
          <a:xfrm>
            <a:off x="4386994" y="1893885"/>
            <a:ext cx="1581900" cy="16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4" name="Shape 814"/>
          <p:cNvCxnSpPr>
            <a:endCxn id="801" idx="2"/>
          </p:cNvCxnSpPr>
          <p:nvPr/>
        </p:nvCxnSpPr>
        <p:spPr>
          <a:xfrm flipH="1" rot="10800000">
            <a:off x="4561125" y="3772050"/>
            <a:ext cx="1318200" cy="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5" name="Shape 815"/>
          <p:cNvCxnSpPr>
            <a:stCxn id="796" idx="5"/>
            <a:endCxn id="798" idx="1"/>
          </p:cNvCxnSpPr>
          <p:nvPr/>
        </p:nvCxnSpPr>
        <p:spPr>
          <a:xfrm>
            <a:off x="3539744" y="2957510"/>
            <a:ext cx="4992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16" name="Shape 816"/>
          <p:cNvSpPr txBox="1"/>
          <p:nvPr/>
        </p:nvSpPr>
        <p:spPr>
          <a:xfrm>
            <a:off x="1495475" y="1948650"/>
            <a:ext cx="234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817" name="Shape 817"/>
          <p:cNvSpPr txBox="1"/>
          <p:nvPr/>
        </p:nvSpPr>
        <p:spPr>
          <a:xfrm>
            <a:off x="1646525" y="3240175"/>
            <a:ext cx="309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818" name="Shape 818"/>
          <p:cNvSpPr txBox="1"/>
          <p:nvPr/>
        </p:nvSpPr>
        <p:spPr>
          <a:xfrm>
            <a:off x="2213000" y="2552875"/>
            <a:ext cx="499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  <p:sp>
        <p:nvSpPr>
          <p:cNvPr id="819" name="Shape 819"/>
          <p:cNvSpPr txBox="1"/>
          <p:nvPr/>
        </p:nvSpPr>
        <p:spPr>
          <a:xfrm>
            <a:off x="2975825" y="14123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820" name="Shape 820"/>
          <p:cNvSpPr txBox="1"/>
          <p:nvPr/>
        </p:nvSpPr>
        <p:spPr>
          <a:xfrm>
            <a:off x="5007550" y="129155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821" name="Shape 821"/>
          <p:cNvSpPr txBox="1"/>
          <p:nvPr/>
        </p:nvSpPr>
        <p:spPr>
          <a:xfrm>
            <a:off x="6774925" y="1714500"/>
            <a:ext cx="370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822" name="Shape 822"/>
          <p:cNvSpPr txBox="1"/>
          <p:nvPr/>
        </p:nvSpPr>
        <p:spPr>
          <a:xfrm>
            <a:off x="6910875" y="3353475"/>
            <a:ext cx="499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823" name="Shape 823"/>
          <p:cNvSpPr txBox="1"/>
          <p:nvPr/>
        </p:nvSpPr>
        <p:spPr>
          <a:xfrm>
            <a:off x="5876125" y="2326275"/>
            <a:ext cx="536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  <p:sp>
        <p:nvSpPr>
          <p:cNvPr id="824" name="Shape 824"/>
          <p:cNvSpPr txBox="1"/>
          <p:nvPr/>
        </p:nvSpPr>
        <p:spPr>
          <a:xfrm>
            <a:off x="4637450" y="2537750"/>
            <a:ext cx="4299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825" name="Shape 825"/>
          <p:cNvSpPr txBox="1"/>
          <p:nvPr/>
        </p:nvSpPr>
        <p:spPr>
          <a:xfrm>
            <a:off x="3534750" y="21827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826" name="Shape 826"/>
          <p:cNvSpPr txBox="1"/>
          <p:nvPr/>
        </p:nvSpPr>
        <p:spPr>
          <a:xfrm>
            <a:off x="2711700" y="3111775"/>
            <a:ext cx="309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827" name="Shape 827"/>
          <p:cNvSpPr txBox="1"/>
          <p:nvPr/>
        </p:nvSpPr>
        <p:spPr>
          <a:xfrm>
            <a:off x="3610275" y="314200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828" name="Shape 828"/>
          <p:cNvSpPr txBox="1"/>
          <p:nvPr/>
        </p:nvSpPr>
        <p:spPr>
          <a:xfrm>
            <a:off x="3240175" y="3723550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829" name="Shape 829"/>
          <p:cNvSpPr txBox="1"/>
          <p:nvPr/>
        </p:nvSpPr>
        <p:spPr>
          <a:xfrm>
            <a:off x="4924475" y="3670700"/>
            <a:ext cx="414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830" name="Shape 830"/>
          <p:cNvCxnSpPr>
            <a:endCxn id="828" idx="1"/>
          </p:cNvCxnSpPr>
          <p:nvPr/>
        </p:nvCxnSpPr>
        <p:spPr>
          <a:xfrm flipH="1">
            <a:off x="3240175" y="3262900"/>
            <a:ext cx="45300" cy="59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31" name="Shape 831"/>
          <p:cNvSpPr/>
          <p:nvPr/>
        </p:nvSpPr>
        <p:spPr>
          <a:xfrm>
            <a:off x="644877" y="1120753"/>
            <a:ext cx="2397875" cy="3838725"/>
          </a:xfrm>
          <a:custGeom>
            <a:pathLst>
              <a:path extrusionOk="0" h="153549" w="95915">
                <a:moveTo>
                  <a:pt x="52453" y="14687"/>
                </a:moveTo>
                <a:cubicBezTo>
                  <a:pt x="34407" y="18760"/>
                  <a:pt x="14684" y="28035"/>
                  <a:pt x="5323" y="43992"/>
                </a:cubicBezTo>
                <a:cubicBezTo>
                  <a:pt x="-1772" y="56085"/>
                  <a:pt x="-846" y="72476"/>
                  <a:pt x="2906" y="85986"/>
                </a:cubicBezTo>
                <a:cubicBezTo>
                  <a:pt x="8334" y="105528"/>
                  <a:pt x="19538" y="124874"/>
                  <a:pt x="35534" y="137345"/>
                </a:cubicBezTo>
                <a:cubicBezTo>
                  <a:pt x="45932" y="145451"/>
                  <a:pt x="59146" y="149941"/>
                  <a:pt x="72090" y="152451"/>
                </a:cubicBezTo>
                <a:cubicBezTo>
                  <a:pt x="78946" y="153780"/>
                  <a:pt x="87348" y="154526"/>
                  <a:pt x="92936" y="150336"/>
                </a:cubicBezTo>
                <a:cubicBezTo>
                  <a:pt x="98897" y="145864"/>
                  <a:pt x="94286" y="135308"/>
                  <a:pt x="92936" y="127980"/>
                </a:cubicBezTo>
                <a:cubicBezTo>
                  <a:pt x="90881" y="116826"/>
                  <a:pt x="88137" y="105746"/>
                  <a:pt x="87196" y="94445"/>
                </a:cubicBezTo>
                <a:cubicBezTo>
                  <a:pt x="86277" y="83416"/>
                  <a:pt x="90559" y="72547"/>
                  <a:pt x="91425" y="61514"/>
                </a:cubicBezTo>
                <a:cubicBezTo>
                  <a:pt x="92830" y="43589"/>
                  <a:pt x="93150" y="22725"/>
                  <a:pt x="82362" y="8342"/>
                </a:cubicBezTo>
                <a:cubicBezTo>
                  <a:pt x="79293" y="4251"/>
                  <a:pt x="74449" y="782"/>
                  <a:pt x="69371" y="185"/>
                </a:cubicBezTo>
                <a:cubicBezTo>
                  <a:pt x="58204" y="-1128"/>
                  <a:pt x="43919" y="6738"/>
                  <a:pt x="40368" y="1740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{a, b, h, g} is the MST. (g, f) is the least weighted edge out of the tree, so add it </a:t>
            </a:r>
          </a:p>
        </p:txBody>
      </p:sp>
      <p:sp>
        <p:nvSpPr>
          <p:cNvPr id="837" name="Shape 837"/>
          <p:cNvSpPr/>
          <p:nvPr/>
        </p:nvSpPr>
        <p:spPr>
          <a:xfrm>
            <a:off x="1117825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838" name="Shape 838"/>
          <p:cNvSpPr/>
          <p:nvPr/>
        </p:nvSpPr>
        <p:spPr>
          <a:xfrm>
            <a:off x="2070825" y="15799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839" name="Shape 839"/>
          <p:cNvSpPr/>
          <p:nvPr/>
        </p:nvSpPr>
        <p:spPr>
          <a:xfrm>
            <a:off x="2155275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</a:t>
            </a:r>
          </a:p>
        </p:txBody>
      </p:sp>
      <p:sp>
        <p:nvSpPr>
          <p:cNvPr id="840" name="Shape 840"/>
          <p:cNvSpPr/>
          <p:nvPr/>
        </p:nvSpPr>
        <p:spPr>
          <a:xfrm>
            <a:off x="3017625" y="25191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</a:t>
            </a:r>
          </a:p>
        </p:txBody>
      </p:sp>
      <p:sp>
        <p:nvSpPr>
          <p:cNvPr id="841" name="Shape 841"/>
          <p:cNvSpPr/>
          <p:nvPr/>
        </p:nvSpPr>
        <p:spPr>
          <a:xfrm>
            <a:off x="3864875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842" name="Shape 842"/>
          <p:cNvSpPr/>
          <p:nvPr/>
        </p:nvSpPr>
        <p:spPr>
          <a:xfrm>
            <a:off x="3949300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843" name="Shape 843"/>
          <p:cNvSpPr/>
          <p:nvPr/>
        </p:nvSpPr>
        <p:spPr>
          <a:xfrm>
            <a:off x="5755800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844" name="Shape 844"/>
          <p:cNvSpPr/>
          <p:nvPr/>
        </p:nvSpPr>
        <p:spPr>
          <a:xfrm>
            <a:off x="7214850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sp>
        <p:nvSpPr>
          <p:cNvPr id="845" name="Shape 845"/>
          <p:cNvSpPr/>
          <p:nvPr/>
        </p:nvSpPr>
        <p:spPr>
          <a:xfrm>
            <a:off x="5879325" y="351525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cxnSp>
        <p:nvCxnSpPr>
          <p:cNvPr id="846" name="Shape 846"/>
          <p:cNvCxnSpPr>
            <a:endCxn id="838" idx="3"/>
          </p:cNvCxnSpPr>
          <p:nvPr/>
        </p:nvCxnSpPr>
        <p:spPr>
          <a:xfrm flipH="1" rot="10800000">
            <a:off x="1624006" y="2018285"/>
            <a:ext cx="536400" cy="51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7" name="Shape 847"/>
          <p:cNvCxnSpPr>
            <a:stCxn id="837" idx="5"/>
            <a:endCxn id="839" idx="1"/>
          </p:cNvCxnSpPr>
          <p:nvPr/>
        </p:nvCxnSpPr>
        <p:spPr>
          <a:xfrm>
            <a:off x="1639944" y="2900610"/>
            <a:ext cx="604800" cy="74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8" name="Shape 848"/>
          <p:cNvCxnSpPr>
            <a:endCxn id="839" idx="0"/>
          </p:cNvCxnSpPr>
          <p:nvPr/>
        </p:nvCxnSpPr>
        <p:spPr>
          <a:xfrm>
            <a:off x="2376525" y="2093475"/>
            <a:ext cx="84600" cy="14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9" name="Shape 849"/>
          <p:cNvCxnSpPr>
            <a:stCxn id="839" idx="7"/>
            <a:endCxn id="840" idx="3"/>
          </p:cNvCxnSpPr>
          <p:nvPr/>
        </p:nvCxnSpPr>
        <p:spPr>
          <a:xfrm flipH="1" rot="10800000">
            <a:off x="2677394" y="2957390"/>
            <a:ext cx="4299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0" name="Shape 850"/>
          <p:cNvCxnSpPr>
            <a:stCxn id="839" idx="6"/>
            <a:endCxn id="842" idx="2"/>
          </p:cNvCxnSpPr>
          <p:nvPr/>
        </p:nvCxnSpPr>
        <p:spPr>
          <a:xfrm>
            <a:off x="2766975" y="3831975"/>
            <a:ext cx="1182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1" name="Shape 851"/>
          <p:cNvCxnSpPr>
            <a:stCxn id="840" idx="7"/>
            <a:endCxn id="841" idx="3"/>
          </p:cNvCxnSpPr>
          <p:nvPr/>
        </p:nvCxnSpPr>
        <p:spPr>
          <a:xfrm flipH="1" rot="10800000">
            <a:off x="3539744" y="1893840"/>
            <a:ext cx="414600" cy="7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2" name="Shape 852"/>
          <p:cNvCxnSpPr>
            <a:endCxn id="841" idx="2"/>
          </p:cNvCxnSpPr>
          <p:nvPr/>
        </p:nvCxnSpPr>
        <p:spPr>
          <a:xfrm flipH="1" rot="10800000">
            <a:off x="2682575" y="1712300"/>
            <a:ext cx="1182300" cy="1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3" name="Shape 853"/>
          <p:cNvCxnSpPr>
            <a:endCxn id="843" idx="2"/>
          </p:cNvCxnSpPr>
          <p:nvPr/>
        </p:nvCxnSpPr>
        <p:spPr>
          <a:xfrm>
            <a:off x="4476600" y="1712300"/>
            <a:ext cx="12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4" name="Shape 854"/>
          <p:cNvCxnSpPr>
            <a:stCxn id="843" idx="6"/>
            <a:endCxn id="844" idx="1"/>
          </p:cNvCxnSpPr>
          <p:nvPr/>
        </p:nvCxnSpPr>
        <p:spPr>
          <a:xfrm>
            <a:off x="6367500" y="1712300"/>
            <a:ext cx="93690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5" name="Shape 855"/>
          <p:cNvCxnSpPr>
            <a:stCxn id="844" idx="3"/>
            <a:endCxn id="845" idx="7"/>
          </p:cNvCxnSpPr>
          <p:nvPr/>
        </p:nvCxnSpPr>
        <p:spPr>
          <a:xfrm flipH="1">
            <a:off x="6401431" y="2900610"/>
            <a:ext cx="9030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6" name="Shape 856"/>
          <p:cNvCxnSpPr>
            <a:stCxn id="843" idx="4"/>
            <a:endCxn id="845" idx="0"/>
          </p:cNvCxnSpPr>
          <p:nvPr/>
        </p:nvCxnSpPr>
        <p:spPr>
          <a:xfrm>
            <a:off x="6061650" y="1969100"/>
            <a:ext cx="123600" cy="15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7" name="Shape 857"/>
          <p:cNvCxnSpPr>
            <a:stCxn id="841" idx="5"/>
            <a:endCxn id="845" idx="1"/>
          </p:cNvCxnSpPr>
          <p:nvPr/>
        </p:nvCxnSpPr>
        <p:spPr>
          <a:xfrm>
            <a:off x="4386994" y="1893885"/>
            <a:ext cx="1581900" cy="16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8" name="Shape 858"/>
          <p:cNvCxnSpPr>
            <a:endCxn id="845" idx="2"/>
          </p:cNvCxnSpPr>
          <p:nvPr/>
        </p:nvCxnSpPr>
        <p:spPr>
          <a:xfrm flipH="1" rot="10800000">
            <a:off x="4561125" y="3772050"/>
            <a:ext cx="1318200" cy="6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9" name="Shape 859"/>
          <p:cNvCxnSpPr>
            <a:stCxn id="840" idx="5"/>
            <a:endCxn id="842" idx="1"/>
          </p:cNvCxnSpPr>
          <p:nvPr/>
        </p:nvCxnSpPr>
        <p:spPr>
          <a:xfrm>
            <a:off x="3539744" y="2957510"/>
            <a:ext cx="4992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60" name="Shape 860"/>
          <p:cNvSpPr txBox="1"/>
          <p:nvPr/>
        </p:nvSpPr>
        <p:spPr>
          <a:xfrm>
            <a:off x="1495475" y="1948650"/>
            <a:ext cx="234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861" name="Shape 861"/>
          <p:cNvSpPr txBox="1"/>
          <p:nvPr/>
        </p:nvSpPr>
        <p:spPr>
          <a:xfrm>
            <a:off x="1646525" y="3240175"/>
            <a:ext cx="309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862" name="Shape 862"/>
          <p:cNvSpPr txBox="1"/>
          <p:nvPr/>
        </p:nvSpPr>
        <p:spPr>
          <a:xfrm>
            <a:off x="2213000" y="2552875"/>
            <a:ext cx="499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  <p:sp>
        <p:nvSpPr>
          <p:cNvPr id="863" name="Shape 863"/>
          <p:cNvSpPr txBox="1"/>
          <p:nvPr/>
        </p:nvSpPr>
        <p:spPr>
          <a:xfrm>
            <a:off x="2975825" y="14123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864" name="Shape 864"/>
          <p:cNvSpPr txBox="1"/>
          <p:nvPr/>
        </p:nvSpPr>
        <p:spPr>
          <a:xfrm>
            <a:off x="5007550" y="129155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865" name="Shape 865"/>
          <p:cNvSpPr txBox="1"/>
          <p:nvPr/>
        </p:nvSpPr>
        <p:spPr>
          <a:xfrm>
            <a:off x="6774925" y="1714500"/>
            <a:ext cx="370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866" name="Shape 866"/>
          <p:cNvSpPr txBox="1"/>
          <p:nvPr/>
        </p:nvSpPr>
        <p:spPr>
          <a:xfrm>
            <a:off x="6910875" y="3353475"/>
            <a:ext cx="499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867" name="Shape 867"/>
          <p:cNvSpPr txBox="1"/>
          <p:nvPr/>
        </p:nvSpPr>
        <p:spPr>
          <a:xfrm>
            <a:off x="5876125" y="2326275"/>
            <a:ext cx="536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  <p:sp>
        <p:nvSpPr>
          <p:cNvPr id="868" name="Shape 868"/>
          <p:cNvSpPr txBox="1"/>
          <p:nvPr/>
        </p:nvSpPr>
        <p:spPr>
          <a:xfrm>
            <a:off x="4637450" y="2537750"/>
            <a:ext cx="4299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869" name="Shape 869"/>
          <p:cNvSpPr txBox="1"/>
          <p:nvPr/>
        </p:nvSpPr>
        <p:spPr>
          <a:xfrm>
            <a:off x="3534750" y="21827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870" name="Shape 870"/>
          <p:cNvSpPr txBox="1"/>
          <p:nvPr/>
        </p:nvSpPr>
        <p:spPr>
          <a:xfrm>
            <a:off x="2711700" y="3111775"/>
            <a:ext cx="309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871" name="Shape 871"/>
          <p:cNvSpPr txBox="1"/>
          <p:nvPr/>
        </p:nvSpPr>
        <p:spPr>
          <a:xfrm>
            <a:off x="3610275" y="314200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872" name="Shape 872"/>
          <p:cNvSpPr txBox="1"/>
          <p:nvPr/>
        </p:nvSpPr>
        <p:spPr>
          <a:xfrm>
            <a:off x="3240175" y="3723550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873" name="Shape 873"/>
          <p:cNvSpPr txBox="1"/>
          <p:nvPr/>
        </p:nvSpPr>
        <p:spPr>
          <a:xfrm>
            <a:off x="4924475" y="3670700"/>
            <a:ext cx="414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874" name="Shape 874"/>
          <p:cNvCxnSpPr>
            <a:endCxn id="873" idx="3"/>
          </p:cNvCxnSpPr>
          <p:nvPr/>
        </p:nvCxnSpPr>
        <p:spPr>
          <a:xfrm>
            <a:off x="5135975" y="3240200"/>
            <a:ext cx="203100" cy="60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75" name="Shape 875"/>
          <p:cNvSpPr/>
          <p:nvPr/>
        </p:nvSpPr>
        <p:spPr>
          <a:xfrm>
            <a:off x="539414" y="1276425"/>
            <a:ext cx="4351600" cy="3735300"/>
          </a:xfrm>
          <a:custGeom>
            <a:pathLst>
              <a:path extrusionOk="0" h="149412" w="174064">
                <a:moveTo>
                  <a:pt x="80236" y="907"/>
                </a:moveTo>
                <a:cubicBezTo>
                  <a:pt x="56836" y="-1692"/>
                  <a:pt x="28705" y="8282"/>
                  <a:pt x="14677" y="27191"/>
                </a:cubicBezTo>
                <a:cubicBezTo>
                  <a:pt x="1956" y="44336"/>
                  <a:pt x="-3370" y="69444"/>
                  <a:pt x="2290" y="90030"/>
                </a:cubicBezTo>
                <a:cubicBezTo>
                  <a:pt x="10829" y="121085"/>
                  <a:pt x="50328" y="137920"/>
                  <a:pt x="81746" y="145015"/>
                </a:cubicBezTo>
                <a:cubicBezTo>
                  <a:pt x="95664" y="148157"/>
                  <a:pt x="110088" y="149871"/>
                  <a:pt x="124344" y="149245"/>
                </a:cubicBezTo>
                <a:cubicBezTo>
                  <a:pt x="132551" y="148884"/>
                  <a:pt x="141827" y="149186"/>
                  <a:pt x="148513" y="144411"/>
                </a:cubicBezTo>
                <a:cubicBezTo>
                  <a:pt x="157059" y="138306"/>
                  <a:pt x="147499" y="144098"/>
                  <a:pt x="159087" y="135046"/>
                </a:cubicBezTo>
                <a:cubicBezTo>
                  <a:pt x="162461" y="132409"/>
                  <a:pt x="167146" y="130554"/>
                  <a:pt x="168755" y="126586"/>
                </a:cubicBezTo>
                <a:cubicBezTo>
                  <a:pt x="172275" y="117901"/>
                  <a:pt x="175899" y="107698"/>
                  <a:pt x="172985" y="98792"/>
                </a:cubicBezTo>
                <a:cubicBezTo>
                  <a:pt x="170716" y="91860"/>
                  <a:pt x="166238" y="85195"/>
                  <a:pt x="160296" y="80967"/>
                </a:cubicBezTo>
                <a:cubicBezTo>
                  <a:pt x="150254" y="73822"/>
                  <a:pt x="136286" y="72316"/>
                  <a:pt x="124042" y="73716"/>
                </a:cubicBezTo>
                <a:cubicBezTo>
                  <a:pt x="109733" y="75351"/>
                  <a:pt x="86341" y="82010"/>
                  <a:pt x="81142" y="68580"/>
                </a:cubicBezTo>
                <a:cubicBezTo>
                  <a:pt x="78472" y="61683"/>
                  <a:pt x="79598" y="52771"/>
                  <a:pt x="83559" y="46526"/>
                </a:cubicBezTo>
                <a:cubicBezTo>
                  <a:pt x="87465" y="40366"/>
                  <a:pt x="94368" y="35748"/>
                  <a:pt x="96248" y="28701"/>
                </a:cubicBezTo>
                <a:cubicBezTo>
                  <a:pt x="98725" y="19412"/>
                  <a:pt x="90837" y="9805"/>
                  <a:pt x="85069" y="2115"/>
                </a:cubicBezTo>
                <a:cubicBezTo>
                  <a:pt x="82971" y="-681"/>
                  <a:pt x="78210" y="759"/>
                  <a:pt x="7479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Kruskal: add 'safe' edges lowest to highest.</a:t>
            </a:r>
          </a:p>
        </p:txBody>
      </p:sp>
      <p:sp>
        <p:nvSpPr>
          <p:cNvPr id="61" name="Shape 61"/>
          <p:cNvSpPr/>
          <p:nvPr/>
        </p:nvSpPr>
        <p:spPr>
          <a:xfrm>
            <a:off x="1117825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62" name="Shape 62"/>
          <p:cNvSpPr/>
          <p:nvPr/>
        </p:nvSpPr>
        <p:spPr>
          <a:xfrm>
            <a:off x="2070825" y="15799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63" name="Shape 63"/>
          <p:cNvSpPr/>
          <p:nvPr/>
        </p:nvSpPr>
        <p:spPr>
          <a:xfrm>
            <a:off x="2155275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</a:t>
            </a:r>
          </a:p>
        </p:txBody>
      </p:sp>
      <p:sp>
        <p:nvSpPr>
          <p:cNvPr id="64" name="Shape 64"/>
          <p:cNvSpPr/>
          <p:nvPr/>
        </p:nvSpPr>
        <p:spPr>
          <a:xfrm>
            <a:off x="3017625" y="25191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</a:t>
            </a:r>
          </a:p>
        </p:txBody>
      </p:sp>
      <p:sp>
        <p:nvSpPr>
          <p:cNvPr id="65" name="Shape 65"/>
          <p:cNvSpPr/>
          <p:nvPr/>
        </p:nvSpPr>
        <p:spPr>
          <a:xfrm>
            <a:off x="3864875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66" name="Shape 66"/>
          <p:cNvSpPr/>
          <p:nvPr/>
        </p:nvSpPr>
        <p:spPr>
          <a:xfrm>
            <a:off x="3949300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67" name="Shape 67"/>
          <p:cNvSpPr/>
          <p:nvPr/>
        </p:nvSpPr>
        <p:spPr>
          <a:xfrm>
            <a:off x="5755800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68" name="Shape 68"/>
          <p:cNvSpPr/>
          <p:nvPr/>
        </p:nvSpPr>
        <p:spPr>
          <a:xfrm>
            <a:off x="7214850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sp>
        <p:nvSpPr>
          <p:cNvPr id="69" name="Shape 69"/>
          <p:cNvSpPr/>
          <p:nvPr/>
        </p:nvSpPr>
        <p:spPr>
          <a:xfrm>
            <a:off x="5879325" y="351525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cxnSp>
        <p:nvCxnSpPr>
          <p:cNvPr id="70" name="Shape 70"/>
          <p:cNvCxnSpPr>
            <a:endCxn id="62" idx="3"/>
          </p:cNvCxnSpPr>
          <p:nvPr/>
        </p:nvCxnSpPr>
        <p:spPr>
          <a:xfrm flipH="1" rot="10800000">
            <a:off x="1624006" y="2018285"/>
            <a:ext cx="536400" cy="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" name="Shape 71"/>
          <p:cNvCxnSpPr>
            <a:stCxn id="61" idx="5"/>
            <a:endCxn id="63" idx="1"/>
          </p:cNvCxnSpPr>
          <p:nvPr/>
        </p:nvCxnSpPr>
        <p:spPr>
          <a:xfrm>
            <a:off x="1639944" y="2900610"/>
            <a:ext cx="604800" cy="7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" name="Shape 72"/>
          <p:cNvCxnSpPr>
            <a:endCxn id="63" idx="0"/>
          </p:cNvCxnSpPr>
          <p:nvPr/>
        </p:nvCxnSpPr>
        <p:spPr>
          <a:xfrm>
            <a:off x="2376525" y="2093475"/>
            <a:ext cx="84600" cy="14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3" name="Shape 73"/>
          <p:cNvCxnSpPr>
            <a:stCxn id="63" idx="7"/>
            <a:endCxn id="64" idx="3"/>
          </p:cNvCxnSpPr>
          <p:nvPr/>
        </p:nvCxnSpPr>
        <p:spPr>
          <a:xfrm flipH="1" rot="10800000">
            <a:off x="2677394" y="2957390"/>
            <a:ext cx="4299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" name="Shape 74"/>
          <p:cNvCxnSpPr>
            <a:stCxn id="63" idx="6"/>
            <a:endCxn id="66" idx="2"/>
          </p:cNvCxnSpPr>
          <p:nvPr/>
        </p:nvCxnSpPr>
        <p:spPr>
          <a:xfrm>
            <a:off x="2766975" y="3831975"/>
            <a:ext cx="11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" name="Shape 75"/>
          <p:cNvCxnSpPr>
            <a:stCxn id="64" idx="7"/>
            <a:endCxn id="65" idx="3"/>
          </p:cNvCxnSpPr>
          <p:nvPr/>
        </p:nvCxnSpPr>
        <p:spPr>
          <a:xfrm flipH="1" rot="10800000">
            <a:off x="3539744" y="1893840"/>
            <a:ext cx="414600" cy="7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" name="Shape 76"/>
          <p:cNvCxnSpPr>
            <a:endCxn id="65" idx="2"/>
          </p:cNvCxnSpPr>
          <p:nvPr/>
        </p:nvCxnSpPr>
        <p:spPr>
          <a:xfrm flipH="1" rot="10800000">
            <a:off x="2682575" y="1712300"/>
            <a:ext cx="1182300" cy="1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" name="Shape 77"/>
          <p:cNvCxnSpPr>
            <a:endCxn id="67" idx="2"/>
          </p:cNvCxnSpPr>
          <p:nvPr/>
        </p:nvCxnSpPr>
        <p:spPr>
          <a:xfrm>
            <a:off x="4476600" y="1712300"/>
            <a:ext cx="12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" name="Shape 78"/>
          <p:cNvCxnSpPr>
            <a:stCxn id="67" idx="6"/>
            <a:endCxn id="68" idx="1"/>
          </p:cNvCxnSpPr>
          <p:nvPr/>
        </p:nvCxnSpPr>
        <p:spPr>
          <a:xfrm>
            <a:off x="6367500" y="1712300"/>
            <a:ext cx="93690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9" name="Shape 79"/>
          <p:cNvCxnSpPr>
            <a:stCxn id="68" idx="3"/>
            <a:endCxn id="69" idx="7"/>
          </p:cNvCxnSpPr>
          <p:nvPr/>
        </p:nvCxnSpPr>
        <p:spPr>
          <a:xfrm flipH="1">
            <a:off x="6401431" y="2900610"/>
            <a:ext cx="9030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" name="Shape 80"/>
          <p:cNvCxnSpPr>
            <a:stCxn id="67" idx="4"/>
            <a:endCxn id="69" idx="0"/>
          </p:cNvCxnSpPr>
          <p:nvPr/>
        </p:nvCxnSpPr>
        <p:spPr>
          <a:xfrm>
            <a:off x="6061650" y="1969100"/>
            <a:ext cx="123600" cy="15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" name="Shape 81"/>
          <p:cNvCxnSpPr>
            <a:stCxn id="65" idx="5"/>
            <a:endCxn id="69" idx="1"/>
          </p:cNvCxnSpPr>
          <p:nvPr/>
        </p:nvCxnSpPr>
        <p:spPr>
          <a:xfrm>
            <a:off x="4386994" y="1893885"/>
            <a:ext cx="1581900" cy="16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" name="Shape 82"/>
          <p:cNvCxnSpPr>
            <a:endCxn id="69" idx="2"/>
          </p:cNvCxnSpPr>
          <p:nvPr/>
        </p:nvCxnSpPr>
        <p:spPr>
          <a:xfrm flipH="1" rot="10800000">
            <a:off x="4561125" y="3772050"/>
            <a:ext cx="1318200" cy="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" name="Shape 83"/>
          <p:cNvCxnSpPr>
            <a:stCxn id="64" idx="5"/>
            <a:endCxn id="66" idx="1"/>
          </p:cNvCxnSpPr>
          <p:nvPr/>
        </p:nvCxnSpPr>
        <p:spPr>
          <a:xfrm>
            <a:off x="3539744" y="2957510"/>
            <a:ext cx="4992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4" name="Shape 84"/>
          <p:cNvSpPr txBox="1"/>
          <p:nvPr/>
        </p:nvSpPr>
        <p:spPr>
          <a:xfrm>
            <a:off x="1495475" y="1948650"/>
            <a:ext cx="234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646525" y="3240175"/>
            <a:ext cx="309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213000" y="2552875"/>
            <a:ext cx="499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2975825" y="14123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5007550" y="129155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6774925" y="1714500"/>
            <a:ext cx="370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910875" y="3353475"/>
            <a:ext cx="499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5876125" y="2326275"/>
            <a:ext cx="536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637450" y="2537750"/>
            <a:ext cx="4299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534750" y="21827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711700" y="3111775"/>
            <a:ext cx="309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610275" y="314200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240175" y="3723550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924475" y="3670700"/>
            <a:ext cx="414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{a, b, h, g, f} is the MST. (c, f) is the least weighted edge out of the tree, so add it </a:t>
            </a:r>
          </a:p>
        </p:txBody>
      </p:sp>
      <p:sp>
        <p:nvSpPr>
          <p:cNvPr id="881" name="Shape 881"/>
          <p:cNvSpPr/>
          <p:nvPr/>
        </p:nvSpPr>
        <p:spPr>
          <a:xfrm>
            <a:off x="1117825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882" name="Shape 882"/>
          <p:cNvSpPr/>
          <p:nvPr/>
        </p:nvSpPr>
        <p:spPr>
          <a:xfrm>
            <a:off x="2070825" y="15799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883" name="Shape 883"/>
          <p:cNvSpPr/>
          <p:nvPr/>
        </p:nvSpPr>
        <p:spPr>
          <a:xfrm>
            <a:off x="2155275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</a:t>
            </a:r>
          </a:p>
        </p:txBody>
      </p:sp>
      <p:sp>
        <p:nvSpPr>
          <p:cNvPr id="884" name="Shape 884"/>
          <p:cNvSpPr/>
          <p:nvPr/>
        </p:nvSpPr>
        <p:spPr>
          <a:xfrm>
            <a:off x="3017625" y="25191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</a:t>
            </a:r>
          </a:p>
        </p:txBody>
      </p:sp>
      <p:sp>
        <p:nvSpPr>
          <p:cNvPr id="885" name="Shape 885"/>
          <p:cNvSpPr/>
          <p:nvPr/>
        </p:nvSpPr>
        <p:spPr>
          <a:xfrm>
            <a:off x="3864875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886" name="Shape 886"/>
          <p:cNvSpPr/>
          <p:nvPr/>
        </p:nvSpPr>
        <p:spPr>
          <a:xfrm>
            <a:off x="3949300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887" name="Shape 887"/>
          <p:cNvSpPr/>
          <p:nvPr/>
        </p:nvSpPr>
        <p:spPr>
          <a:xfrm>
            <a:off x="5755800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888" name="Shape 888"/>
          <p:cNvSpPr/>
          <p:nvPr/>
        </p:nvSpPr>
        <p:spPr>
          <a:xfrm>
            <a:off x="7214850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sp>
        <p:nvSpPr>
          <p:cNvPr id="889" name="Shape 889"/>
          <p:cNvSpPr/>
          <p:nvPr/>
        </p:nvSpPr>
        <p:spPr>
          <a:xfrm>
            <a:off x="5879325" y="351525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cxnSp>
        <p:nvCxnSpPr>
          <p:cNvPr id="890" name="Shape 890"/>
          <p:cNvCxnSpPr>
            <a:endCxn id="882" idx="3"/>
          </p:cNvCxnSpPr>
          <p:nvPr/>
        </p:nvCxnSpPr>
        <p:spPr>
          <a:xfrm flipH="1" rot="10800000">
            <a:off x="1624006" y="2018285"/>
            <a:ext cx="536400" cy="51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1" name="Shape 891"/>
          <p:cNvCxnSpPr>
            <a:stCxn id="881" idx="5"/>
            <a:endCxn id="883" idx="1"/>
          </p:cNvCxnSpPr>
          <p:nvPr/>
        </p:nvCxnSpPr>
        <p:spPr>
          <a:xfrm>
            <a:off x="1639944" y="2900610"/>
            <a:ext cx="604800" cy="74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2" name="Shape 892"/>
          <p:cNvCxnSpPr>
            <a:endCxn id="883" idx="0"/>
          </p:cNvCxnSpPr>
          <p:nvPr/>
        </p:nvCxnSpPr>
        <p:spPr>
          <a:xfrm>
            <a:off x="2376525" y="2093475"/>
            <a:ext cx="84600" cy="14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3" name="Shape 893"/>
          <p:cNvCxnSpPr>
            <a:stCxn id="883" idx="7"/>
            <a:endCxn id="884" idx="3"/>
          </p:cNvCxnSpPr>
          <p:nvPr/>
        </p:nvCxnSpPr>
        <p:spPr>
          <a:xfrm flipH="1" rot="10800000">
            <a:off x="2677394" y="2957390"/>
            <a:ext cx="4299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4" name="Shape 894"/>
          <p:cNvCxnSpPr>
            <a:stCxn id="883" idx="6"/>
            <a:endCxn id="886" idx="2"/>
          </p:cNvCxnSpPr>
          <p:nvPr/>
        </p:nvCxnSpPr>
        <p:spPr>
          <a:xfrm>
            <a:off x="2766975" y="3831975"/>
            <a:ext cx="1182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5" name="Shape 895"/>
          <p:cNvCxnSpPr>
            <a:stCxn id="884" idx="7"/>
            <a:endCxn id="885" idx="3"/>
          </p:cNvCxnSpPr>
          <p:nvPr/>
        </p:nvCxnSpPr>
        <p:spPr>
          <a:xfrm flipH="1" rot="10800000">
            <a:off x="3539744" y="1893840"/>
            <a:ext cx="414600" cy="7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6" name="Shape 896"/>
          <p:cNvCxnSpPr>
            <a:endCxn id="885" idx="2"/>
          </p:cNvCxnSpPr>
          <p:nvPr/>
        </p:nvCxnSpPr>
        <p:spPr>
          <a:xfrm flipH="1" rot="10800000">
            <a:off x="2682575" y="1712300"/>
            <a:ext cx="1182300" cy="1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7" name="Shape 897"/>
          <p:cNvCxnSpPr>
            <a:endCxn id="887" idx="2"/>
          </p:cNvCxnSpPr>
          <p:nvPr/>
        </p:nvCxnSpPr>
        <p:spPr>
          <a:xfrm>
            <a:off x="4476600" y="1712300"/>
            <a:ext cx="12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8" name="Shape 898"/>
          <p:cNvCxnSpPr>
            <a:stCxn id="887" idx="6"/>
            <a:endCxn id="888" idx="1"/>
          </p:cNvCxnSpPr>
          <p:nvPr/>
        </p:nvCxnSpPr>
        <p:spPr>
          <a:xfrm>
            <a:off x="6367500" y="1712300"/>
            <a:ext cx="93690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9" name="Shape 899"/>
          <p:cNvCxnSpPr>
            <a:stCxn id="888" idx="3"/>
            <a:endCxn id="889" idx="7"/>
          </p:cNvCxnSpPr>
          <p:nvPr/>
        </p:nvCxnSpPr>
        <p:spPr>
          <a:xfrm flipH="1">
            <a:off x="6401431" y="2900610"/>
            <a:ext cx="9030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0" name="Shape 900"/>
          <p:cNvCxnSpPr>
            <a:stCxn id="887" idx="4"/>
            <a:endCxn id="889" idx="0"/>
          </p:cNvCxnSpPr>
          <p:nvPr/>
        </p:nvCxnSpPr>
        <p:spPr>
          <a:xfrm>
            <a:off x="6061650" y="1969100"/>
            <a:ext cx="123600" cy="15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1" name="Shape 901"/>
          <p:cNvCxnSpPr>
            <a:stCxn id="885" idx="5"/>
            <a:endCxn id="889" idx="1"/>
          </p:cNvCxnSpPr>
          <p:nvPr/>
        </p:nvCxnSpPr>
        <p:spPr>
          <a:xfrm>
            <a:off x="4386994" y="1893885"/>
            <a:ext cx="1581900" cy="169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2" name="Shape 902"/>
          <p:cNvCxnSpPr>
            <a:endCxn id="889" idx="2"/>
          </p:cNvCxnSpPr>
          <p:nvPr/>
        </p:nvCxnSpPr>
        <p:spPr>
          <a:xfrm flipH="1" rot="10800000">
            <a:off x="4561125" y="3772050"/>
            <a:ext cx="1318200" cy="6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3" name="Shape 903"/>
          <p:cNvCxnSpPr>
            <a:stCxn id="884" idx="5"/>
            <a:endCxn id="886" idx="1"/>
          </p:cNvCxnSpPr>
          <p:nvPr/>
        </p:nvCxnSpPr>
        <p:spPr>
          <a:xfrm>
            <a:off x="3539744" y="2957510"/>
            <a:ext cx="4992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04" name="Shape 904"/>
          <p:cNvSpPr txBox="1"/>
          <p:nvPr/>
        </p:nvSpPr>
        <p:spPr>
          <a:xfrm>
            <a:off x="1495475" y="1948650"/>
            <a:ext cx="234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905" name="Shape 905"/>
          <p:cNvSpPr txBox="1"/>
          <p:nvPr/>
        </p:nvSpPr>
        <p:spPr>
          <a:xfrm>
            <a:off x="1646525" y="3240175"/>
            <a:ext cx="309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906" name="Shape 906"/>
          <p:cNvSpPr txBox="1"/>
          <p:nvPr/>
        </p:nvSpPr>
        <p:spPr>
          <a:xfrm>
            <a:off x="2213000" y="2552875"/>
            <a:ext cx="499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  <p:sp>
        <p:nvSpPr>
          <p:cNvPr id="907" name="Shape 907"/>
          <p:cNvSpPr txBox="1"/>
          <p:nvPr/>
        </p:nvSpPr>
        <p:spPr>
          <a:xfrm>
            <a:off x="2975825" y="14123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908" name="Shape 908"/>
          <p:cNvSpPr txBox="1"/>
          <p:nvPr/>
        </p:nvSpPr>
        <p:spPr>
          <a:xfrm>
            <a:off x="5007550" y="129155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909" name="Shape 909"/>
          <p:cNvSpPr txBox="1"/>
          <p:nvPr/>
        </p:nvSpPr>
        <p:spPr>
          <a:xfrm>
            <a:off x="6774925" y="1714500"/>
            <a:ext cx="370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910" name="Shape 910"/>
          <p:cNvSpPr txBox="1"/>
          <p:nvPr/>
        </p:nvSpPr>
        <p:spPr>
          <a:xfrm>
            <a:off x="6910875" y="3353475"/>
            <a:ext cx="499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911" name="Shape 911"/>
          <p:cNvSpPr txBox="1"/>
          <p:nvPr/>
        </p:nvSpPr>
        <p:spPr>
          <a:xfrm>
            <a:off x="5876125" y="2326275"/>
            <a:ext cx="536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  <p:sp>
        <p:nvSpPr>
          <p:cNvPr id="912" name="Shape 912"/>
          <p:cNvSpPr txBox="1"/>
          <p:nvPr/>
        </p:nvSpPr>
        <p:spPr>
          <a:xfrm>
            <a:off x="4637450" y="2537750"/>
            <a:ext cx="4299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913" name="Shape 913"/>
          <p:cNvSpPr txBox="1"/>
          <p:nvPr/>
        </p:nvSpPr>
        <p:spPr>
          <a:xfrm>
            <a:off x="3534750" y="21827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914" name="Shape 914"/>
          <p:cNvSpPr txBox="1"/>
          <p:nvPr/>
        </p:nvSpPr>
        <p:spPr>
          <a:xfrm>
            <a:off x="2711700" y="3111775"/>
            <a:ext cx="309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915" name="Shape 915"/>
          <p:cNvSpPr txBox="1"/>
          <p:nvPr/>
        </p:nvSpPr>
        <p:spPr>
          <a:xfrm>
            <a:off x="3610275" y="314200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916" name="Shape 916"/>
          <p:cNvSpPr txBox="1"/>
          <p:nvPr/>
        </p:nvSpPr>
        <p:spPr>
          <a:xfrm>
            <a:off x="3240175" y="3723550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917" name="Shape 917"/>
          <p:cNvSpPr txBox="1"/>
          <p:nvPr/>
        </p:nvSpPr>
        <p:spPr>
          <a:xfrm>
            <a:off x="4924475" y="3670700"/>
            <a:ext cx="414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918" name="Shape 918"/>
          <p:cNvCxnSpPr/>
          <p:nvPr/>
        </p:nvCxnSpPr>
        <p:spPr>
          <a:xfrm flipH="1" rot="10800000">
            <a:off x="4939575" y="3071300"/>
            <a:ext cx="392100" cy="34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19" name="Shape 919"/>
          <p:cNvSpPr/>
          <p:nvPr/>
        </p:nvSpPr>
        <p:spPr>
          <a:xfrm>
            <a:off x="853475" y="1335951"/>
            <a:ext cx="5648850" cy="3631600"/>
          </a:xfrm>
          <a:custGeom>
            <a:pathLst>
              <a:path extrusionOk="0" h="145264" w="225954">
                <a:moveTo>
                  <a:pt x="89124" y="23903"/>
                </a:moveTo>
                <a:cubicBezTo>
                  <a:pt x="84051" y="16100"/>
                  <a:pt x="81815" y="3594"/>
                  <a:pt x="72810" y="1245"/>
                </a:cubicBezTo>
                <a:cubicBezTo>
                  <a:pt x="54069" y="-3644"/>
                  <a:pt x="32141" y="7514"/>
                  <a:pt x="18127" y="20882"/>
                </a:cubicBezTo>
                <a:cubicBezTo>
                  <a:pt x="7825" y="30708"/>
                  <a:pt x="0" y="45316"/>
                  <a:pt x="0" y="59553"/>
                </a:cubicBezTo>
                <a:cubicBezTo>
                  <a:pt x="0" y="70094"/>
                  <a:pt x="4990" y="80339"/>
                  <a:pt x="10272" y="89462"/>
                </a:cubicBezTo>
                <a:cubicBezTo>
                  <a:pt x="15370" y="98268"/>
                  <a:pt x="21396" y="106926"/>
                  <a:pt x="29305" y="113329"/>
                </a:cubicBezTo>
                <a:cubicBezTo>
                  <a:pt x="53614" y="133007"/>
                  <a:pt x="88746" y="133809"/>
                  <a:pt x="119637" y="138707"/>
                </a:cubicBezTo>
                <a:cubicBezTo>
                  <a:pt x="148796" y="143329"/>
                  <a:pt x="183591" y="152062"/>
                  <a:pt x="208157" y="135686"/>
                </a:cubicBezTo>
                <a:cubicBezTo>
                  <a:pt x="212167" y="133012"/>
                  <a:pt x="213303" y="134313"/>
                  <a:pt x="216314" y="130550"/>
                </a:cubicBezTo>
                <a:cubicBezTo>
                  <a:pt x="220671" y="125103"/>
                  <a:pt x="221289" y="117449"/>
                  <a:pt x="222658" y="110610"/>
                </a:cubicBezTo>
                <a:cubicBezTo>
                  <a:pt x="224263" y="102581"/>
                  <a:pt x="227670" y="93796"/>
                  <a:pt x="224773" y="86139"/>
                </a:cubicBezTo>
                <a:cubicBezTo>
                  <a:pt x="220406" y="74596"/>
                  <a:pt x="204065" y="70926"/>
                  <a:pt x="191843" y="69221"/>
                </a:cubicBezTo>
                <a:cubicBezTo>
                  <a:pt x="176129" y="67028"/>
                  <a:pt x="160176" y="72317"/>
                  <a:pt x="144713" y="75867"/>
                </a:cubicBezTo>
                <a:cubicBezTo>
                  <a:pt x="132919" y="78573"/>
                  <a:pt x="120558" y="77680"/>
                  <a:pt x="108459" y="77680"/>
                </a:cubicBezTo>
                <a:cubicBezTo>
                  <a:pt x="94237" y="77680"/>
                  <a:pt x="74001" y="80860"/>
                  <a:pt x="66767" y="68616"/>
                </a:cubicBezTo>
                <a:cubicBezTo>
                  <a:pt x="57938" y="53675"/>
                  <a:pt x="86103" y="37631"/>
                  <a:pt x="86103" y="202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{a, b, h, g, f, c} is the MST. (c, i) is the least weighted edge out of the tree, so add it </a:t>
            </a:r>
          </a:p>
        </p:txBody>
      </p:sp>
      <p:sp>
        <p:nvSpPr>
          <p:cNvPr id="925" name="Shape 925"/>
          <p:cNvSpPr/>
          <p:nvPr/>
        </p:nvSpPr>
        <p:spPr>
          <a:xfrm>
            <a:off x="1117825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926" name="Shape 926"/>
          <p:cNvSpPr/>
          <p:nvPr/>
        </p:nvSpPr>
        <p:spPr>
          <a:xfrm>
            <a:off x="2070825" y="15799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927" name="Shape 927"/>
          <p:cNvSpPr/>
          <p:nvPr/>
        </p:nvSpPr>
        <p:spPr>
          <a:xfrm>
            <a:off x="2155275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</a:t>
            </a:r>
          </a:p>
        </p:txBody>
      </p:sp>
      <p:sp>
        <p:nvSpPr>
          <p:cNvPr id="928" name="Shape 928"/>
          <p:cNvSpPr/>
          <p:nvPr/>
        </p:nvSpPr>
        <p:spPr>
          <a:xfrm>
            <a:off x="3017625" y="25191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</a:t>
            </a:r>
          </a:p>
        </p:txBody>
      </p:sp>
      <p:sp>
        <p:nvSpPr>
          <p:cNvPr id="929" name="Shape 929"/>
          <p:cNvSpPr/>
          <p:nvPr/>
        </p:nvSpPr>
        <p:spPr>
          <a:xfrm>
            <a:off x="3864875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930" name="Shape 930"/>
          <p:cNvSpPr/>
          <p:nvPr/>
        </p:nvSpPr>
        <p:spPr>
          <a:xfrm>
            <a:off x="3949300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931" name="Shape 931"/>
          <p:cNvSpPr/>
          <p:nvPr/>
        </p:nvSpPr>
        <p:spPr>
          <a:xfrm>
            <a:off x="5755800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932" name="Shape 932"/>
          <p:cNvSpPr/>
          <p:nvPr/>
        </p:nvSpPr>
        <p:spPr>
          <a:xfrm>
            <a:off x="7214850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sp>
        <p:nvSpPr>
          <p:cNvPr id="933" name="Shape 933"/>
          <p:cNvSpPr/>
          <p:nvPr/>
        </p:nvSpPr>
        <p:spPr>
          <a:xfrm>
            <a:off x="5879325" y="351525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cxnSp>
        <p:nvCxnSpPr>
          <p:cNvPr id="934" name="Shape 934"/>
          <p:cNvCxnSpPr>
            <a:endCxn id="926" idx="3"/>
          </p:cNvCxnSpPr>
          <p:nvPr/>
        </p:nvCxnSpPr>
        <p:spPr>
          <a:xfrm flipH="1" rot="10800000">
            <a:off x="1624006" y="2018285"/>
            <a:ext cx="536400" cy="51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35" name="Shape 935"/>
          <p:cNvCxnSpPr>
            <a:stCxn id="925" idx="5"/>
            <a:endCxn id="927" idx="1"/>
          </p:cNvCxnSpPr>
          <p:nvPr/>
        </p:nvCxnSpPr>
        <p:spPr>
          <a:xfrm>
            <a:off x="1639944" y="2900610"/>
            <a:ext cx="604800" cy="74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36" name="Shape 936"/>
          <p:cNvCxnSpPr>
            <a:endCxn id="927" idx="0"/>
          </p:cNvCxnSpPr>
          <p:nvPr/>
        </p:nvCxnSpPr>
        <p:spPr>
          <a:xfrm>
            <a:off x="2376525" y="2093475"/>
            <a:ext cx="84600" cy="14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37" name="Shape 937"/>
          <p:cNvCxnSpPr>
            <a:stCxn id="927" idx="7"/>
            <a:endCxn id="928" idx="3"/>
          </p:cNvCxnSpPr>
          <p:nvPr/>
        </p:nvCxnSpPr>
        <p:spPr>
          <a:xfrm flipH="1" rot="10800000">
            <a:off x="2677394" y="2957390"/>
            <a:ext cx="4299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38" name="Shape 938"/>
          <p:cNvCxnSpPr>
            <a:stCxn id="927" idx="6"/>
            <a:endCxn id="930" idx="2"/>
          </p:cNvCxnSpPr>
          <p:nvPr/>
        </p:nvCxnSpPr>
        <p:spPr>
          <a:xfrm>
            <a:off x="2766975" y="3831975"/>
            <a:ext cx="1182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39" name="Shape 939"/>
          <p:cNvCxnSpPr>
            <a:stCxn id="928" idx="7"/>
            <a:endCxn id="929" idx="3"/>
          </p:cNvCxnSpPr>
          <p:nvPr/>
        </p:nvCxnSpPr>
        <p:spPr>
          <a:xfrm flipH="1" rot="10800000">
            <a:off x="3539744" y="1893840"/>
            <a:ext cx="414600" cy="70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0" name="Shape 940"/>
          <p:cNvCxnSpPr>
            <a:endCxn id="929" idx="2"/>
          </p:cNvCxnSpPr>
          <p:nvPr/>
        </p:nvCxnSpPr>
        <p:spPr>
          <a:xfrm flipH="1" rot="10800000">
            <a:off x="2682575" y="1712300"/>
            <a:ext cx="1182300" cy="1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1" name="Shape 941"/>
          <p:cNvCxnSpPr>
            <a:endCxn id="931" idx="2"/>
          </p:cNvCxnSpPr>
          <p:nvPr/>
        </p:nvCxnSpPr>
        <p:spPr>
          <a:xfrm>
            <a:off x="4476600" y="1712300"/>
            <a:ext cx="12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2" name="Shape 942"/>
          <p:cNvCxnSpPr>
            <a:stCxn id="931" idx="6"/>
            <a:endCxn id="932" idx="1"/>
          </p:cNvCxnSpPr>
          <p:nvPr/>
        </p:nvCxnSpPr>
        <p:spPr>
          <a:xfrm>
            <a:off x="6367500" y="1712300"/>
            <a:ext cx="93690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3" name="Shape 943"/>
          <p:cNvCxnSpPr>
            <a:stCxn id="932" idx="3"/>
            <a:endCxn id="933" idx="7"/>
          </p:cNvCxnSpPr>
          <p:nvPr/>
        </p:nvCxnSpPr>
        <p:spPr>
          <a:xfrm flipH="1">
            <a:off x="6401431" y="2900610"/>
            <a:ext cx="9030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4" name="Shape 944"/>
          <p:cNvCxnSpPr>
            <a:stCxn id="931" idx="4"/>
            <a:endCxn id="933" idx="0"/>
          </p:cNvCxnSpPr>
          <p:nvPr/>
        </p:nvCxnSpPr>
        <p:spPr>
          <a:xfrm>
            <a:off x="6061650" y="1969100"/>
            <a:ext cx="123600" cy="15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5" name="Shape 945"/>
          <p:cNvCxnSpPr>
            <a:stCxn id="929" idx="5"/>
            <a:endCxn id="933" idx="1"/>
          </p:cNvCxnSpPr>
          <p:nvPr/>
        </p:nvCxnSpPr>
        <p:spPr>
          <a:xfrm>
            <a:off x="4386994" y="1893885"/>
            <a:ext cx="1581900" cy="169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6" name="Shape 946"/>
          <p:cNvCxnSpPr>
            <a:endCxn id="933" idx="2"/>
          </p:cNvCxnSpPr>
          <p:nvPr/>
        </p:nvCxnSpPr>
        <p:spPr>
          <a:xfrm flipH="1" rot="10800000">
            <a:off x="4561125" y="3772050"/>
            <a:ext cx="1318200" cy="6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7" name="Shape 947"/>
          <p:cNvCxnSpPr>
            <a:stCxn id="928" idx="5"/>
            <a:endCxn id="930" idx="1"/>
          </p:cNvCxnSpPr>
          <p:nvPr/>
        </p:nvCxnSpPr>
        <p:spPr>
          <a:xfrm>
            <a:off x="3539744" y="2957510"/>
            <a:ext cx="4992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48" name="Shape 948"/>
          <p:cNvSpPr txBox="1"/>
          <p:nvPr/>
        </p:nvSpPr>
        <p:spPr>
          <a:xfrm>
            <a:off x="1495475" y="1948650"/>
            <a:ext cx="234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949" name="Shape 949"/>
          <p:cNvSpPr txBox="1"/>
          <p:nvPr/>
        </p:nvSpPr>
        <p:spPr>
          <a:xfrm>
            <a:off x="1646525" y="3240175"/>
            <a:ext cx="309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950" name="Shape 950"/>
          <p:cNvSpPr txBox="1"/>
          <p:nvPr/>
        </p:nvSpPr>
        <p:spPr>
          <a:xfrm>
            <a:off x="2213000" y="2552875"/>
            <a:ext cx="499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  <p:sp>
        <p:nvSpPr>
          <p:cNvPr id="951" name="Shape 951"/>
          <p:cNvSpPr txBox="1"/>
          <p:nvPr/>
        </p:nvSpPr>
        <p:spPr>
          <a:xfrm>
            <a:off x="2975825" y="14123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952" name="Shape 952"/>
          <p:cNvSpPr txBox="1"/>
          <p:nvPr/>
        </p:nvSpPr>
        <p:spPr>
          <a:xfrm>
            <a:off x="5007550" y="129155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953" name="Shape 953"/>
          <p:cNvSpPr txBox="1"/>
          <p:nvPr/>
        </p:nvSpPr>
        <p:spPr>
          <a:xfrm>
            <a:off x="6774925" y="1714500"/>
            <a:ext cx="370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954" name="Shape 954"/>
          <p:cNvSpPr txBox="1"/>
          <p:nvPr/>
        </p:nvSpPr>
        <p:spPr>
          <a:xfrm>
            <a:off x="6910875" y="3353475"/>
            <a:ext cx="499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955" name="Shape 955"/>
          <p:cNvSpPr txBox="1"/>
          <p:nvPr/>
        </p:nvSpPr>
        <p:spPr>
          <a:xfrm>
            <a:off x="5876125" y="2326275"/>
            <a:ext cx="536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  <p:sp>
        <p:nvSpPr>
          <p:cNvPr id="956" name="Shape 956"/>
          <p:cNvSpPr txBox="1"/>
          <p:nvPr/>
        </p:nvSpPr>
        <p:spPr>
          <a:xfrm>
            <a:off x="4637450" y="2537750"/>
            <a:ext cx="4299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957" name="Shape 957"/>
          <p:cNvSpPr txBox="1"/>
          <p:nvPr/>
        </p:nvSpPr>
        <p:spPr>
          <a:xfrm>
            <a:off x="3534750" y="21827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958" name="Shape 958"/>
          <p:cNvSpPr txBox="1"/>
          <p:nvPr/>
        </p:nvSpPr>
        <p:spPr>
          <a:xfrm>
            <a:off x="2711700" y="3111775"/>
            <a:ext cx="309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959" name="Shape 959"/>
          <p:cNvSpPr txBox="1"/>
          <p:nvPr/>
        </p:nvSpPr>
        <p:spPr>
          <a:xfrm>
            <a:off x="3610275" y="314200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960" name="Shape 960"/>
          <p:cNvSpPr txBox="1"/>
          <p:nvPr/>
        </p:nvSpPr>
        <p:spPr>
          <a:xfrm>
            <a:off x="3240175" y="3723550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961" name="Shape 961"/>
          <p:cNvSpPr txBox="1"/>
          <p:nvPr/>
        </p:nvSpPr>
        <p:spPr>
          <a:xfrm>
            <a:off x="4924475" y="3670700"/>
            <a:ext cx="414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962" name="Shape 962"/>
          <p:cNvCxnSpPr/>
          <p:nvPr/>
        </p:nvCxnSpPr>
        <p:spPr>
          <a:xfrm>
            <a:off x="3183825" y="1912613"/>
            <a:ext cx="562800" cy="33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63" name="Shape 963"/>
          <p:cNvSpPr/>
          <p:nvPr/>
        </p:nvSpPr>
        <p:spPr>
          <a:xfrm>
            <a:off x="672294" y="1331402"/>
            <a:ext cx="6218675" cy="3219025"/>
          </a:xfrm>
          <a:custGeom>
            <a:pathLst>
              <a:path extrusionOk="0" h="128761" w="248747">
                <a:moveTo>
                  <a:pt x="50147" y="218"/>
                </a:moveTo>
                <a:cubicBezTo>
                  <a:pt x="64661" y="-235"/>
                  <a:pt x="89383" y="-548"/>
                  <a:pt x="91537" y="13813"/>
                </a:cubicBezTo>
                <a:cubicBezTo>
                  <a:pt x="93003" y="23596"/>
                  <a:pt x="80251" y="30068"/>
                  <a:pt x="74316" y="37983"/>
                </a:cubicBezTo>
                <a:cubicBezTo>
                  <a:pt x="70311" y="43323"/>
                  <a:pt x="70389" y="50944"/>
                  <a:pt x="70389" y="57620"/>
                </a:cubicBezTo>
                <a:cubicBezTo>
                  <a:pt x="70389" y="63616"/>
                  <a:pt x="69279" y="70595"/>
                  <a:pt x="72806" y="75445"/>
                </a:cubicBezTo>
                <a:cubicBezTo>
                  <a:pt x="79530" y="84691"/>
                  <a:pt x="94116" y="84402"/>
                  <a:pt x="105434" y="86019"/>
                </a:cubicBezTo>
                <a:cubicBezTo>
                  <a:pt x="120520" y="88174"/>
                  <a:pt x="138709" y="91936"/>
                  <a:pt x="151053" y="82998"/>
                </a:cubicBezTo>
                <a:cubicBezTo>
                  <a:pt x="157035" y="78665"/>
                  <a:pt x="158995" y="67630"/>
                  <a:pt x="155283" y="61245"/>
                </a:cubicBezTo>
                <a:cubicBezTo>
                  <a:pt x="149198" y="50779"/>
                  <a:pt x="136871" y="45164"/>
                  <a:pt x="129905" y="35264"/>
                </a:cubicBezTo>
                <a:cubicBezTo>
                  <a:pt x="125391" y="28849"/>
                  <a:pt x="125063" y="20303"/>
                  <a:pt x="123561" y="12605"/>
                </a:cubicBezTo>
                <a:cubicBezTo>
                  <a:pt x="122943" y="9440"/>
                  <a:pt x="120889" y="5123"/>
                  <a:pt x="123259" y="2937"/>
                </a:cubicBezTo>
                <a:cubicBezTo>
                  <a:pt x="125509" y="859"/>
                  <a:pt x="129259" y="1427"/>
                  <a:pt x="132322" y="1427"/>
                </a:cubicBezTo>
                <a:cubicBezTo>
                  <a:pt x="152410" y="1427"/>
                  <a:pt x="168970" y="18247"/>
                  <a:pt x="185797" y="29221"/>
                </a:cubicBezTo>
                <a:cubicBezTo>
                  <a:pt x="201215" y="39276"/>
                  <a:pt x="220160" y="45774"/>
                  <a:pt x="231416" y="60339"/>
                </a:cubicBezTo>
                <a:cubicBezTo>
                  <a:pt x="236093" y="66391"/>
                  <a:pt x="237448" y="74440"/>
                  <a:pt x="239573" y="81789"/>
                </a:cubicBezTo>
                <a:cubicBezTo>
                  <a:pt x="242024" y="90267"/>
                  <a:pt x="245675" y="98461"/>
                  <a:pt x="247126" y="107167"/>
                </a:cubicBezTo>
                <a:cubicBezTo>
                  <a:pt x="247755" y="110946"/>
                  <a:pt x="249927" y="115507"/>
                  <a:pt x="247730" y="118647"/>
                </a:cubicBezTo>
                <a:cubicBezTo>
                  <a:pt x="239981" y="129716"/>
                  <a:pt x="221664" y="127310"/>
                  <a:pt x="208153" y="127408"/>
                </a:cubicBezTo>
                <a:cubicBezTo>
                  <a:pt x="192141" y="127523"/>
                  <a:pt x="176124" y="127017"/>
                  <a:pt x="160117" y="127408"/>
                </a:cubicBezTo>
                <a:cubicBezTo>
                  <a:pt x="124898" y="128267"/>
                  <a:pt x="87747" y="132305"/>
                  <a:pt x="54679" y="120158"/>
                </a:cubicBezTo>
                <a:cubicBezTo>
                  <a:pt x="46551" y="117172"/>
                  <a:pt x="39940" y="111036"/>
                  <a:pt x="32927" y="105958"/>
                </a:cubicBezTo>
                <a:cubicBezTo>
                  <a:pt x="27754" y="102212"/>
                  <a:pt x="21541" y="99365"/>
                  <a:pt x="17821" y="94176"/>
                </a:cubicBezTo>
                <a:cubicBezTo>
                  <a:pt x="6462" y="78333"/>
                  <a:pt x="-5351" y="55426"/>
                  <a:pt x="2715" y="37680"/>
                </a:cubicBezTo>
                <a:cubicBezTo>
                  <a:pt x="9765" y="22169"/>
                  <a:pt x="32075" y="20068"/>
                  <a:pt x="45011" y="8980"/>
                </a:cubicBezTo>
                <a:cubicBezTo>
                  <a:pt x="48201" y="6245"/>
                  <a:pt x="53056" y="4294"/>
                  <a:pt x="54075" y="21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{a, b, h, g, f, c, i} is the MST. (c, d) is the least weighted edge out of the tree, so add it </a:t>
            </a:r>
          </a:p>
        </p:txBody>
      </p:sp>
      <p:sp>
        <p:nvSpPr>
          <p:cNvPr id="969" name="Shape 969"/>
          <p:cNvSpPr/>
          <p:nvPr/>
        </p:nvSpPr>
        <p:spPr>
          <a:xfrm>
            <a:off x="1117825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970" name="Shape 970"/>
          <p:cNvSpPr/>
          <p:nvPr/>
        </p:nvSpPr>
        <p:spPr>
          <a:xfrm>
            <a:off x="2070825" y="15799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971" name="Shape 971"/>
          <p:cNvSpPr/>
          <p:nvPr/>
        </p:nvSpPr>
        <p:spPr>
          <a:xfrm>
            <a:off x="2155275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</a:t>
            </a:r>
          </a:p>
        </p:txBody>
      </p:sp>
      <p:sp>
        <p:nvSpPr>
          <p:cNvPr id="972" name="Shape 972"/>
          <p:cNvSpPr/>
          <p:nvPr/>
        </p:nvSpPr>
        <p:spPr>
          <a:xfrm>
            <a:off x="3017625" y="25191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</a:t>
            </a:r>
          </a:p>
        </p:txBody>
      </p:sp>
      <p:sp>
        <p:nvSpPr>
          <p:cNvPr id="973" name="Shape 973"/>
          <p:cNvSpPr/>
          <p:nvPr/>
        </p:nvSpPr>
        <p:spPr>
          <a:xfrm>
            <a:off x="3864875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974" name="Shape 974"/>
          <p:cNvSpPr/>
          <p:nvPr/>
        </p:nvSpPr>
        <p:spPr>
          <a:xfrm>
            <a:off x="3949300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975" name="Shape 975"/>
          <p:cNvSpPr/>
          <p:nvPr/>
        </p:nvSpPr>
        <p:spPr>
          <a:xfrm>
            <a:off x="5755800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976" name="Shape 976"/>
          <p:cNvSpPr/>
          <p:nvPr/>
        </p:nvSpPr>
        <p:spPr>
          <a:xfrm>
            <a:off x="7214850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sp>
        <p:nvSpPr>
          <p:cNvPr id="977" name="Shape 977"/>
          <p:cNvSpPr/>
          <p:nvPr/>
        </p:nvSpPr>
        <p:spPr>
          <a:xfrm>
            <a:off x="5879325" y="351525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cxnSp>
        <p:nvCxnSpPr>
          <p:cNvPr id="978" name="Shape 978"/>
          <p:cNvCxnSpPr>
            <a:endCxn id="970" idx="3"/>
          </p:cNvCxnSpPr>
          <p:nvPr/>
        </p:nvCxnSpPr>
        <p:spPr>
          <a:xfrm flipH="1" rot="10800000">
            <a:off x="1624006" y="2018285"/>
            <a:ext cx="536400" cy="51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9" name="Shape 979"/>
          <p:cNvCxnSpPr>
            <a:stCxn id="969" idx="5"/>
            <a:endCxn id="971" idx="1"/>
          </p:cNvCxnSpPr>
          <p:nvPr/>
        </p:nvCxnSpPr>
        <p:spPr>
          <a:xfrm>
            <a:off x="1639944" y="2900610"/>
            <a:ext cx="604800" cy="74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0" name="Shape 980"/>
          <p:cNvCxnSpPr>
            <a:endCxn id="971" idx="0"/>
          </p:cNvCxnSpPr>
          <p:nvPr/>
        </p:nvCxnSpPr>
        <p:spPr>
          <a:xfrm>
            <a:off x="2376525" y="2093475"/>
            <a:ext cx="84600" cy="14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1" name="Shape 981"/>
          <p:cNvCxnSpPr>
            <a:stCxn id="971" idx="7"/>
            <a:endCxn id="972" idx="3"/>
          </p:cNvCxnSpPr>
          <p:nvPr/>
        </p:nvCxnSpPr>
        <p:spPr>
          <a:xfrm flipH="1" rot="10800000">
            <a:off x="2677394" y="2957390"/>
            <a:ext cx="4299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2" name="Shape 982"/>
          <p:cNvCxnSpPr>
            <a:stCxn id="971" idx="6"/>
            <a:endCxn id="974" idx="2"/>
          </p:cNvCxnSpPr>
          <p:nvPr/>
        </p:nvCxnSpPr>
        <p:spPr>
          <a:xfrm>
            <a:off x="2766975" y="3831975"/>
            <a:ext cx="1182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3" name="Shape 983"/>
          <p:cNvCxnSpPr>
            <a:stCxn id="972" idx="7"/>
            <a:endCxn id="973" idx="3"/>
          </p:cNvCxnSpPr>
          <p:nvPr/>
        </p:nvCxnSpPr>
        <p:spPr>
          <a:xfrm flipH="1" rot="10800000">
            <a:off x="3539744" y="1893840"/>
            <a:ext cx="414600" cy="70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4" name="Shape 984"/>
          <p:cNvCxnSpPr>
            <a:endCxn id="973" idx="2"/>
          </p:cNvCxnSpPr>
          <p:nvPr/>
        </p:nvCxnSpPr>
        <p:spPr>
          <a:xfrm flipH="1" rot="10800000">
            <a:off x="2682575" y="1712300"/>
            <a:ext cx="1182300" cy="1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5" name="Shape 985"/>
          <p:cNvCxnSpPr>
            <a:endCxn id="975" idx="2"/>
          </p:cNvCxnSpPr>
          <p:nvPr/>
        </p:nvCxnSpPr>
        <p:spPr>
          <a:xfrm>
            <a:off x="4476600" y="1712300"/>
            <a:ext cx="1279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6" name="Shape 986"/>
          <p:cNvCxnSpPr>
            <a:stCxn id="975" idx="6"/>
            <a:endCxn id="976" idx="1"/>
          </p:cNvCxnSpPr>
          <p:nvPr/>
        </p:nvCxnSpPr>
        <p:spPr>
          <a:xfrm>
            <a:off x="6367500" y="1712300"/>
            <a:ext cx="93690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7" name="Shape 987"/>
          <p:cNvCxnSpPr>
            <a:stCxn id="976" idx="3"/>
            <a:endCxn id="977" idx="7"/>
          </p:cNvCxnSpPr>
          <p:nvPr/>
        </p:nvCxnSpPr>
        <p:spPr>
          <a:xfrm flipH="1">
            <a:off x="6401431" y="2900610"/>
            <a:ext cx="9030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8" name="Shape 988"/>
          <p:cNvCxnSpPr>
            <a:stCxn id="975" idx="4"/>
            <a:endCxn id="977" idx="0"/>
          </p:cNvCxnSpPr>
          <p:nvPr/>
        </p:nvCxnSpPr>
        <p:spPr>
          <a:xfrm>
            <a:off x="6061650" y="1969100"/>
            <a:ext cx="123600" cy="15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9" name="Shape 989"/>
          <p:cNvCxnSpPr>
            <a:stCxn id="973" idx="5"/>
            <a:endCxn id="977" idx="1"/>
          </p:cNvCxnSpPr>
          <p:nvPr/>
        </p:nvCxnSpPr>
        <p:spPr>
          <a:xfrm>
            <a:off x="4386994" y="1893885"/>
            <a:ext cx="1581900" cy="169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0" name="Shape 990"/>
          <p:cNvCxnSpPr>
            <a:endCxn id="977" idx="2"/>
          </p:cNvCxnSpPr>
          <p:nvPr/>
        </p:nvCxnSpPr>
        <p:spPr>
          <a:xfrm flipH="1" rot="10800000">
            <a:off x="4561125" y="3772050"/>
            <a:ext cx="1318200" cy="6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1" name="Shape 991"/>
          <p:cNvCxnSpPr>
            <a:stCxn id="972" idx="5"/>
            <a:endCxn id="974" idx="1"/>
          </p:cNvCxnSpPr>
          <p:nvPr/>
        </p:nvCxnSpPr>
        <p:spPr>
          <a:xfrm>
            <a:off x="3539744" y="2957510"/>
            <a:ext cx="4992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92" name="Shape 992"/>
          <p:cNvSpPr txBox="1"/>
          <p:nvPr/>
        </p:nvSpPr>
        <p:spPr>
          <a:xfrm>
            <a:off x="1495475" y="1948650"/>
            <a:ext cx="234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993" name="Shape 993"/>
          <p:cNvSpPr txBox="1"/>
          <p:nvPr/>
        </p:nvSpPr>
        <p:spPr>
          <a:xfrm>
            <a:off x="1646525" y="3240175"/>
            <a:ext cx="309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994" name="Shape 994"/>
          <p:cNvSpPr txBox="1"/>
          <p:nvPr/>
        </p:nvSpPr>
        <p:spPr>
          <a:xfrm>
            <a:off x="2213000" y="2552875"/>
            <a:ext cx="499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  <p:sp>
        <p:nvSpPr>
          <p:cNvPr id="995" name="Shape 995"/>
          <p:cNvSpPr txBox="1"/>
          <p:nvPr/>
        </p:nvSpPr>
        <p:spPr>
          <a:xfrm>
            <a:off x="2975825" y="14123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996" name="Shape 996"/>
          <p:cNvSpPr txBox="1"/>
          <p:nvPr/>
        </p:nvSpPr>
        <p:spPr>
          <a:xfrm>
            <a:off x="5007550" y="129155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997" name="Shape 997"/>
          <p:cNvSpPr txBox="1"/>
          <p:nvPr/>
        </p:nvSpPr>
        <p:spPr>
          <a:xfrm>
            <a:off x="6774925" y="1714500"/>
            <a:ext cx="370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998" name="Shape 998"/>
          <p:cNvSpPr txBox="1"/>
          <p:nvPr/>
        </p:nvSpPr>
        <p:spPr>
          <a:xfrm>
            <a:off x="6910875" y="3353475"/>
            <a:ext cx="499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999" name="Shape 999"/>
          <p:cNvSpPr txBox="1"/>
          <p:nvPr/>
        </p:nvSpPr>
        <p:spPr>
          <a:xfrm>
            <a:off x="5876125" y="2326275"/>
            <a:ext cx="536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  <p:sp>
        <p:nvSpPr>
          <p:cNvPr id="1000" name="Shape 1000"/>
          <p:cNvSpPr txBox="1"/>
          <p:nvPr/>
        </p:nvSpPr>
        <p:spPr>
          <a:xfrm>
            <a:off x="4637450" y="2537750"/>
            <a:ext cx="4299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001" name="Shape 1001"/>
          <p:cNvSpPr txBox="1"/>
          <p:nvPr/>
        </p:nvSpPr>
        <p:spPr>
          <a:xfrm>
            <a:off x="3534750" y="21827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1002" name="Shape 1002"/>
          <p:cNvSpPr txBox="1"/>
          <p:nvPr/>
        </p:nvSpPr>
        <p:spPr>
          <a:xfrm>
            <a:off x="2711700" y="3111775"/>
            <a:ext cx="309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1003" name="Shape 1003"/>
          <p:cNvSpPr txBox="1"/>
          <p:nvPr/>
        </p:nvSpPr>
        <p:spPr>
          <a:xfrm>
            <a:off x="3610275" y="314200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1004" name="Shape 1004"/>
          <p:cNvSpPr txBox="1"/>
          <p:nvPr/>
        </p:nvSpPr>
        <p:spPr>
          <a:xfrm>
            <a:off x="3240175" y="3723550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005" name="Shape 1005"/>
          <p:cNvSpPr txBox="1"/>
          <p:nvPr/>
        </p:nvSpPr>
        <p:spPr>
          <a:xfrm>
            <a:off x="4924475" y="3670700"/>
            <a:ext cx="414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1006" name="Shape 1006"/>
          <p:cNvCxnSpPr/>
          <p:nvPr/>
        </p:nvCxnSpPr>
        <p:spPr>
          <a:xfrm flipH="1">
            <a:off x="5007450" y="1004525"/>
            <a:ext cx="113400" cy="62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07" name="Shape 1007"/>
          <p:cNvSpPr/>
          <p:nvPr/>
        </p:nvSpPr>
        <p:spPr>
          <a:xfrm>
            <a:off x="567162" y="1147914"/>
            <a:ext cx="6260225" cy="3998275"/>
          </a:xfrm>
          <a:custGeom>
            <a:pathLst>
              <a:path extrusionOk="0" h="159931" w="250409">
                <a:moveTo>
                  <a:pt x="78220" y="5745"/>
                </a:moveTo>
                <a:cubicBezTo>
                  <a:pt x="54287" y="-787"/>
                  <a:pt x="20939" y="8139"/>
                  <a:pt x="7525" y="29007"/>
                </a:cubicBezTo>
                <a:cubicBezTo>
                  <a:pt x="-2821" y="45102"/>
                  <a:pt x="-2053" y="69674"/>
                  <a:pt x="7223" y="86409"/>
                </a:cubicBezTo>
                <a:cubicBezTo>
                  <a:pt x="14987" y="100415"/>
                  <a:pt x="31504" y="108131"/>
                  <a:pt x="46196" y="114506"/>
                </a:cubicBezTo>
                <a:cubicBezTo>
                  <a:pt x="68827" y="124324"/>
                  <a:pt x="91650" y="134043"/>
                  <a:pt x="115380" y="140790"/>
                </a:cubicBezTo>
                <a:cubicBezTo>
                  <a:pt x="153470" y="151619"/>
                  <a:pt x="200860" y="172121"/>
                  <a:pt x="233809" y="150155"/>
                </a:cubicBezTo>
                <a:cubicBezTo>
                  <a:pt x="241232" y="145205"/>
                  <a:pt x="248177" y="137474"/>
                  <a:pt x="249821" y="128705"/>
                </a:cubicBezTo>
                <a:cubicBezTo>
                  <a:pt x="252379" y="115052"/>
                  <a:pt x="245702" y="100205"/>
                  <a:pt x="237737" y="88826"/>
                </a:cubicBezTo>
                <a:cubicBezTo>
                  <a:pt x="226679" y="73029"/>
                  <a:pt x="214421" y="58072"/>
                  <a:pt x="201785" y="43509"/>
                </a:cubicBezTo>
                <a:cubicBezTo>
                  <a:pt x="192123" y="32374"/>
                  <a:pt x="182745" y="20208"/>
                  <a:pt x="170063" y="12693"/>
                </a:cubicBezTo>
                <a:cubicBezTo>
                  <a:pt x="154886" y="3700"/>
                  <a:pt x="136022" y="2042"/>
                  <a:pt x="118401" y="1213"/>
                </a:cubicBezTo>
                <a:cubicBezTo>
                  <a:pt x="107630" y="705"/>
                  <a:pt x="96857" y="4"/>
                  <a:pt x="86075" y="4"/>
                </a:cubicBezTo>
                <a:cubicBezTo>
                  <a:pt x="79138" y="4"/>
                  <a:pt x="70739" y="-67"/>
                  <a:pt x="65834" y="483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{a, b, h, g, f, c, i, d} is the MST. (d, e) is the least weighted edge out of the tree, so add it </a:t>
            </a:r>
          </a:p>
        </p:txBody>
      </p:sp>
      <p:sp>
        <p:nvSpPr>
          <p:cNvPr id="1013" name="Shape 1013"/>
          <p:cNvSpPr/>
          <p:nvPr/>
        </p:nvSpPr>
        <p:spPr>
          <a:xfrm>
            <a:off x="1117825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014" name="Shape 1014"/>
          <p:cNvSpPr/>
          <p:nvPr/>
        </p:nvSpPr>
        <p:spPr>
          <a:xfrm>
            <a:off x="2070825" y="15799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1015" name="Shape 1015"/>
          <p:cNvSpPr/>
          <p:nvPr/>
        </p:nvSpPr>
        <p:spPr>
          <a:xfrm>
            <a:off x="2155275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</a:t>
            </a:r>
          </a:p>
        </p:txBody>
      </p:sp>
      <p:sp>
        <p:nvSpPr>
          <p:cNvPr id="1016" name="Shape 1016"/>
          <p:cNvSpPr/>
          <p:nvPr/>
        </p:nvSpPr>
        <p:spPr>
          <a:xfrm>
            <a:off x="3017625" y="25191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</a:t>
            </a:r>
          </a:p>
        </p:txBody>
      </p:sp>
      <p:sp>
        <p:nvSpPr>
          <p:cNvPr id="1017" name="Shape 1017"/>
          <p:cNvSpPr/>
          <p:nvPr/>
        </p:nvSpPr>
        <p:spPr>
          <a:xfrm>
            <a:off x="3864875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1018" name="Shape 1018"/>
          <p:cNvSpPr/>
          <p:nvPr/>
        </p:nvSpPr>
        <p:spPr>
          <a:xfrm>
            <a:off x="3949300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1019" name="Shape 1019"/>
          <p:cNvSpPr/>
          <p:nvPr/>
        </p:nvSpPr>
        <p:spPr>
          <a:xfrm>
            <a:off x="5755800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1020" name="Shape 1020"/>
          <p:cNvSpPr/>
          <p:nvPr/>
        </p:nvSpPr>
        <p:spPr>
          <a:xfrm>
            <a:off x="7214850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sp>
        <p:nvSpPr>
          <p:cNvPr id="1021" name="Shape 1021"/>
          <p:cNvSpPr/>
          <p:nvPr/>
        </p:nvSpPr>
        <p:spPr>
          <a:xfrm>
            <a:off x="5879325" y="351525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cxnSp>
        <p:nvCxnSpPr>
          <p:cNvPr id="1022" name="Shape 1022"/>
          <p:cNvCxnSpPr>
            <a:endCxn id="1014" idx="3"/>
          </p:cNvCxnSpPr>
          <p:nvPr/>
        </p:nvCxnSpPr>
        <p:spPr>
          <a:xfrm flipH="1" rot="10800000">
            <a:off x="1624006" y="2018285"/>
            <a:ext cx="536400" cy="51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3" name="Shape 1023"/>
          <p:cNvCxnSpPr>
            <a:stCxn id="1013" idx="5"/>
            <a:endCxn id="1015" idx="1"/>
          </p:cNvCxnSpPr>
          <p:nvPr/>
        </p:nvCxnSpPr>
        <p:spPr>
          <a:xfrm>
            <a:off x="1639944" y="2900610"/>
            <a:ext cx="604800" cy="74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4" name="Shape 1024"/>
          <p:cNvCxnSpPr>
            <a:endCxn id="1015" idx="0"/>
          </p:cNvCxnSpPr>
          <p:nvPr/>
        </p:nvCxnSpPr>
        <p:spPr>
          <a:xfrm>
            <a:off x="2376525" y="2093475"/>
            <a:ext cx="84600" cy="14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5" name="Shape 1025"/>
          <p:cNvCxnSpPr>
            <a:stCxn id="1015" idx="7"/>
            <a:endCxn id="1016" idx="3"/>
          </p:cNvCxnSpPr>
          <p:nvPr/>
        </p:nvCxnSpPr>
        <p:spPr>
          <a:xfrm flipH="1" rot="10800000">
            <a:off x="2677394" y="2957390"/>
            <a:ext cx="4299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6" name="Shape 1026"/>
          <p:cNvCxnSpPr>
            <a:stCxn id="1015" idx="6"/>
            <a:endCxn id="1018" idx="2"/>
          </p:cNvCxnSpPr>
          <p:nvPr/>
        </p:nvCxnSpPr>
        <p:spPr>
          <a:xfrm>
            <a:off x="2766975" y="3831975"/>
            <a:ext cx="1182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7" name="Shape 1027"/>
          <p:cNvCxnSpPr>
            <a:stCxn id="1016" idx="7"/>
            <a:endCxn id="1017" idx="3"/>
          </p:cNvCxnSpPr>
          <p:nvPr/>
        </p:nvCxnSpPr>
        <p:spPr>
          <a:xfrm flipH="1" rot="10800000">
            <a:off x="3539744" y="1893840"/>
            <a:ext cx="414600" cy="70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8" name="Shape 1028"/>
          <p:cNvCxnSpPr>
            <a:endCxn id="1017" idx="2"/>
          </p:cNvCxnSpPr>
          <p:nvPr/>
        </p:nvCxnSpPr>
        <p:spPr>
          <a:xfrm flipH="1" rot="10800000">
            <a:off x="2682575" y="1712300"/>
            <a:ext cx="1182300" cy="1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9" name="Shape 1029"/>
          <p:cNvCxnSpPr>
            <a:endCxn id="1019" idx="2"/>
          </p:cNvCxnSpPr>
          <p:nvPr/>
        </p:nvCxnSpPr>
        <p:spPr>
          <a:xfrm>
            <a:off x="4476600" y="1712300"/>
            <a:ext cx="1279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0" name="Shape 1030"/>
          <p:cNvCxnSpPr>
            <a:stCxn id="1019" idx="6"/>
            <a:endCxn id="1020" idx="1"/>
          </p:cNvCxnSpPr>
          <p:nvPr/>
        </p:nvCxnSpPr>
        <p:spPr>
          <a:xfrm>
            <a:off x="6367500" y="1712300"/>
            <a:ext cx="936900" cy="825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1" name="Shape 1031"/>
          <p:cNvCxnSpPr>
            <a:stCxn id="1020" idx="3"/>
            <a:endCxn id="1021" idx="7"/>
          </p:cNvCxnSpPr>
          <p:nvPr/>
        </p:nvCxnSpPr>
        <p:spPr>
          <a:xfrm flipH="1">
            <a:off x="6401431" y="2900610"/>
            <a:ext cx="9030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2" name="Shape 1032"/>
          <p:cNvCxnSpPr>
            <a:stCxn id="1019" idx="4"/>
            <a:endCxn id="1021" idx="0"/>
          </p:cNvCxnSpPr>
          <p:nvPr/>
        </p:nvCxnSpPr>
        <p:spPr>
          <a:xfrm>
            <a:off x="6061650" y="1969100"/>
            <a:ext cx="123600" cy="15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3" name="Shape 1033"/>
          <p:cNvCxnSpPr>
            <a:stCxn id="1017" idx="5"/>
            <a:endCxn id="1021" idx="1"/>
          </p:cNvCxnSpPr>
          <p:nvPr/>
        </p:nvCxnSpPr>
        <p:spPr>
          <a:xfrm>
            <a:off x="4386994" y="1893885"/>
            <a:ext cx="1581900" cy="169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4" name="Shape 1034"/>
          <p:cNvCxnSpPr>
            <a:endCxn id="1021" idx="2"/>
          </p:cNvCxnSpPr>
          <p:nvPr/>
        </p:nvCxnSpPr>
        <p:spPr>
          <a:xfrm flipH="1" rot="10800000">
            <a:off x="4561125" y="3772050"/>
            <a:ext cx="1318200" cy="6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5" name="Shape 1035"/>
          <p:cNvCxnSpPr>
            <a:stCxn id="1016" idx="5"/>
            <a:endCxn id="1018" idx="1"/>
          </p:cNvCxnSpPr>
          <p:nvPr/>
        </p:nvCxnSpPr>
        <p:spPr>
          <a:xfrm>
            <a:off x="3539744" y="2957510"/>
            <a:ext cx="4992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36" name="Shape 1036"/>
          <p:cNvSpPr txBox="1"/>
          <p:nvPr/>
        </p:nvSpPr>
        <p:spPr>
          <a:xfrm>
            <a:off x="1495475" y="1948650"/>
            <a:ext cx="234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037" name="Shape 1037"/>
          <p:cNvSpPr txBox="1"/>
          <p:nvPr/>
        </p:nvSpPr>
        <p:spPr>
          <a:xfrm>
            <a:off x="1646525" y="3240175"/>
            <a:ext cx="309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1038" name="Shape 1038"/>
          <p:cNvSpPr txBox="1"/>
          <p:nvPr/>
        </p:nvSpPr>
        <p:spPr>
          <a:xfrm>
            <a:off x="2213000" y="2552875"/>
            <a:ext cx="499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  <p:sp>
        <p:nvSpPr>
          <p:cNvPr id="1039" name="Shape 1039"/>
          <p:cNvSpPr txBox="1"/>
          <p:nvPr/>
        </p:nvSpPr>
        <p:spPr>
          <a:xfrm>
            <a:off x="2975825" y="14123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1040" name="Shape 1040"/>
          <p:cNvSpPr txBox="1"/>
          <p:nvPr/>
        </p:nvSpPr>
        <p:spPr>
          <a:xfrm>
            <a:off x="5007550" y="129155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1041" name="Shape 1041"/>
          <p:cNvSpPr txBox="1"/>
          <p:nvPr/>
        </p:nvSpPr>
        <p:spPr>
          <a:xfrm>
            <a:off x="6774925" y="1714500"/>
            <a:ext cx="370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1042" name="Shape 1042"/>
          <p:cNvSpPr txBox="1"/>
          <p:nvPr/>
        </p:nvSpPr>
        <p:spPr>
          <a:xfrm>
            <a:off x="6910875" y="3353475"/>
            <a:ext cx="499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1043" name="Shape 1043"/>
          <p:cNvSpPr txBox="1"/>
          <p:nvPr/>
        </p:nvSpPr>
        <p:spPr>
          <a:xfrm>
            <a:off x="5876125" y="2326275"/>
            <a:ext cx="536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  <p:sp>
        <p:nvSpPr>
          <p:cNvPr id="1044" name="Shape 1044"/>
          <p:cNvSpPr txBox="1"/>
          <p:nvPr/>
        </p:nvSpPr>
        <p:spPr>
          <a:xfrm>
            <a:off x="4637450" y="2537750"/>
            <a:ext cx="4299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045" name="Shape 1045"/>
          <p:cNvSpPr txBox="1"/>
          <p:nvPr/>
        </p:nvSpPr>
        <p:spPr>
          <a:xfrm>
            <a:off x="3534750" y="21827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1046" name="Shape 1046"/>
          <p:cNvSpPr txBox="1"/>
          <p:nvPr/>
        </p:nvSpPr>
        <p:spPr>
          <a:xfrm>
            <a:off x="2711700" y="3111775"/>
            <a:ext cx="309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1047" name="Shape 1047"/>
          <p:cNvSpPr txBox="1"/>
          <p:nvPr/>
        </p:nvSpPr>
        <p:spPr>
          <a:xfrm>
            <a:off x="3610275" y="314200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1048" name="Shape 1048"/>
          <p:cNvSpPr txBox="1"/>
          <p:nvPr/>
        </p:nvSpPr>
        <p:spPr>
          <a:xfrm>
            <a:off x="3240175" y="3723550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049" name="Shape 1049"/>
          <p:cNvSpPr txBox="1"/>
          <p:nvPr/>
        </p:nvSpPr>
        <p:spPr>
          <a:xfrm>
            <a:off x="4924475" y="3670700"/>
            <a:ext cx="414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1050" name="Shape 1050"/>
          <p:cNvCxnSpPr/>
          <p:nvPr/>
        </p:nvCxnSpPr>
        <p:spPr>
          <a:xfrm flipH="1">
            <a:off x="6724725" y="1457700"/>
            <a:ext cx="465600" cy="51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51" name="Shape 1051"/>
          <p:cNvSpPr/>
          <p:nvPr/>
        </p:nvSpPr>
        <p:spPr>
          <a:xfrm>
            <a:off x="488459" y="929686"/>
            <a:ext cx="6570775" cy="4305125"/>
          </a:xfrm>
          <a:custGeom>
            <a:pathLst>
              <a:path extrusionOk="0" h="172205" w="262831">
                <a:moveTo>
                  <a:pt x="65054" y="18100"/>
                </a:moveTo>
                <a:cubicBezTo>
                  <a:pt x="41547" y="22801"/>
                  <a:pt x="11756" y="32293"/>
                  <a:pt x="3121" y="54656"/>
                </a:cubicBezTo>
                <a:cubicBezTo>
                  <a:pt x="-4548" y="74517"/>
                  <a:pt x="3066" y="100367"/>
                  <a:pt x="16112" y="117194"/>
                </a:cubicBezTo>
                <a:cubicBezTo>
                  <a:pt x="45514" y="155118"/>
                  <a:pt x="102325" y="167013"/>
                  <a:pt x="150250" y="169459"/>
                </a:cubicBezTo>
                <a:cubicBezTo>
                  <a:pt x="162954" y="170107"/>
                  <a:pt x="175596" y="172287"/>
                  <a:pt x="188317" y="172178"/>
                </a:cubicBezTo>
                <a:cubicBezTo>
                  <a:pt x="208152" y="172007"/>
                  <a:pt x="230868" y="163932"/>
                  <a:pt x="242697" y="148009"/>
                </a:cubicBezTo>
                <a:cubicBezTo>
                  <a:pt x="247294" y="141820"/>
                  <a:pt x="249491" y="134129"/>
                  <a:pt x="252063" y="126861"/>
                </a:cubicBezTo>
                <a:cubicBezTo>
                  <a:pt x="258381" y="109003"/>
                  <a:pt x="264583" y="89778"/>
                  <a:pt x="262335" y="70970"/>
                </a:cubicBezTo>
                <a:cubicBezTo>
                  <a:pt x="259731" y="49196"/>
                  <a:pt x="244955" y="25698"/>
                  <a:pt x="224873" y="16892"/>
                </a:cubicBezTo>
                <a:cubicBezTo>
                  <a:pt x="205462" y="8380"/>
                  <a:pt x="183392" y="7811"/>
                  <a:pt x="162335" y="5411"/>
                </a:cubicBezTo>
                <a:cubicBezTo>
                  <a:pt x="138274" y="2667"/>
                  <a:pt x="113886" y="-1870"/>
                  <a:pt x="89827" y="879"/>
                </a:cubicBezTo>
                <a:cubicBezTo>
                  <a:pt x="78563" y="2166"/>
                  <a:pt x="67140" y="5485"/>
                  <a:pt x="57501" y="11453"/>
                </a:cubicBezTo>
                <a:cubicBezTo>
                  <a:pt x="52299" y="14672"/>
                  <a:pt x="46986" y="17751"/>
                  <a:pt x="42093" y="21423"/>
                </a:cubicBezTo>
                <a:cubicBezTo>
                  <a:pt x="39723" y="23200"/>
                  <a:pt x="37804" y="26559"/>
                  <a:pt x="34843" y="265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 safe edge from from 1 tree to another.  All nodes are trees to begin with. </a:t>
            </a:r>
          </a:p>
        </p:txBody>
      </p:sp>
      <p:sp>
        <p:nvSpPr>
          <p:cNvPr id="103" name="Shape 103"/>
          <p:cNvSpPr/>
          <p:nvPr/>
        </p:nvSpPr>
        <p:spPr>
          <a:xfrm>
            <a:off x="1117825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04" name="Shape 104"/>
          <p:cNvSpPr/>
          <p:nvPr/>
        </p:nvSpPr>
        <p:spPr>
          <a:xfrm>
            <a:off x="2070825" y="15799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105" name="Shape 105"/>
          <p:cNvSpPr/>
          <p:nvPr/>
        </p:nvSpPr>
        <p:spPr>
          <a:xfrm>
            <a:off x="2155275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</a:t>
            </a:r>
          </a:p>
        </p:txBody>
      </p:sp>
      <p:sp>
        <p:nvSpPr>
          <p:cNvPr id="106" name="Shape 106"/>
          <p:cNvSpPr/>
          <p:nvPr/>
        </p:nvSpPr>
        <p:spPr>
          <a:xfrm>
            <a:off x="3017625" y="25191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</a:t>
            </a:r>
          </a:p>
        </p:txBody>
      </p:sp>
      <p:sp>
        <p:nvSpPr>
          <p:cNvPr id="107" name="Shape 107"/>
          <p:cNvSpPr/>
          <p:nvPr/>
        </p:nvSpPr>
        <p:spPr>
          <a:xfrm>
            <a:off x="3864875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108" name="Shape 108"/>
          <p:cNvSpPr/>
          <p:nvPr/>
        </p:nvSpPr>
        <p:spPr>
          <a:xfrm>
            <a:off x="3949300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109" name="Shape 109"/>
          <p:cNvSpPr/>
          <p:nvPr/>
        </p:nvSpPr>
        <p:spPr>
          <a:xfrm>
            <a:off x="5755800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110" name="Shape 110"/>
          <p:cNvSpPr/>
          <p:nvPr/>
        </p:nvSpPr>
        <p:spPr>
          <a:xfrm>
            <a:off x="7214850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sp>
        <p:nvSpPr>
          <p:cNvPr id="111" name="Shape 111"/>
          <p:cNvSpPr/>
          <p:nvPr/>
        </p:nvSpPr>
        <p:spPr>
          <a:xfrm>
            <a:off x="5879325" y="351525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cxnSp>
        <p:nvCxnSpPr>
          <p:cNvPr id="112" name="Shape 112"/>
          <p:cNvCxnSpPr>
            <a:endCxn id="104" idx="3"/>
          </p:cNvCxnSpPr>
          <p:nvPr/>
        </p:nvCxnSpPr>
        <p:spPr>
          <a:xfrm flipH="1" rot="10800000">
            <a:off x="1624006" y="2018285"/>
            <a:ext cx="536400" cy="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3" name="Shape 113"/>
          <p:cNvCxnSpPr>
            <a:stCxn id="103" idx="5"/>
            <a:endCxn id="105" idx="1"/>
          </p:cNvCxnSpPr>
          <p:nvPr/>
        </p:nvCxnSpPr>
        <p:spPr>
          <a:xfrm>
            <a:off x="1639944" y="2900610"/>
            <a:ext cx="604800" cy="7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" name="Shape 114"/>
          <p:cNvCxnSpPr>
            <a:endCxn id="105" idx="0"/>
          </p:cNvCxnSpPr>
          <p:nvPr/>
        </p:nvCxnSpPr>
        <p:spPr>
          <a:xfrm>
            <a:off x="2376525" y="2093475"/>
            <a:ext cx="84600" cy="14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5" name="Shape 115"/>
          <p:cNvCxnSpPr>
            <a:stCxn id="105" idx="7"/>
            <a:endCxn id="106" idx="3"/>
          </p:cNvCxnSpPr>
          <p:nvPr/>
        </p:nvCxnSpPr>
        <p:spPr>
          <a:xfrm flipH="1" rot="10800000">
            <a:off x="2677394" y="2957390"/>
            <a:ext cx="4299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6" name="Shape 116"/>
          <p:cNvCxnSpPr>
            <a:stCxn id="105" idx="6"/>
            <a:endCxn id="108" idx="2"/>
          </p:cNvCxnSpPr>
          <p:nvPr/>
        </p:nvCxnSpPr>
        <p:spPr>
          <a:xfrm>
            <a:off x="2766975" y="3831975"/>
            <a:ext cx="11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7" name="Shape 117"/>
          <p:cNvCxnSpPr>
            <a:stCxn id="106" idx="7"/>
            <a:endCxn id="107" idx="3"/>
          </p:cNvCxnSpPr>
          <p:nvPr/>
        </p:nvCxnSpPr>
        <p:spPr>
          <a:xfrm flipH="1" rot="10800000">
            <a:off x="3539744" y="1893840"/>
            <a:ext cx="414600" cy="7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" name="Shape 118"/>
          <p:cNvCxnSpPr>
            <a:endCxn id="107" idx="2"/>
          </p:cNvCxnSpPr>
          <p:nvPr/>
        </p:nvCxnSpPr>
        <p:spPr>
          <a:xfrm flipH="1" rot="10800000">
            <a:off x="2682575" y="1712300"/>
            <a:ext cx="1182300" cy="1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" name="Shape 119"/>
          <p:cNvCxnSpPr>
            <a:endCxn id="109" idx="2"/>
          </p:cNvCxnSpPr>
          <p:nvPr/>
        </p:nvCxnSpPr>
        <p:spPr>
          <a:xfrm>
            <a:off x="4476600" y="1712300"/>
            <a:ext cx="12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0" name="Shape 120"/>
          <p:cNvCxnSpPr>
            <a:stCxn id="109" idx="6"/>
            <a:endCxn id="110" idx="1"/>
          </p:cNvCxnSpPr>
          <p:nvPr/>
        </p:nvCxnSpPr>
        <p:spPr>
          <a:xfrm>
            <a:off x="6367500" y="1712300"/>
            <a:ext cx="93690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1" name="Shape 121"/>
          <p:cNvCxnSpPr>
            <a:stCxn id="110" idx="3"/>
            <a:endCxn id="111" idx="7"/>
          </p:cNvCxnSpPr>
          <p:nvPr/>
        </p:nvCxnSpPr>
        <p:spPr>
          <a:xfrm flipH="1">
            <a:off x="6401431" y="2900610"/>
            <a:ext cx="9030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2" name="Shape 122"/>
          <p:cNvCxnSpPr>
            <a:stCxn id="109" idx="4"/>
            <a:endCxn id="111" idx="0"/>
          </p:cNvCxnSpPr>
          <p:nvPr/>
        </p:nvCxnSpPr>
        <p:spPr>
          <a:xfrm>
            <a:off x="6061650" y="1969100"/>
            <a:ext cx="123600" cy="15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3" name="Shape 123"/>
          <p:cNvCxnSpPr>
            <a:stCxn id="107" idx="5"/>
            <a:endCxn id="111" idx="1"/>
          </p:cNvCxnSpPr>
          <p:nvPr/>
        </p:nvCxnSpPr>
        <p:spPr>
          <a:xfrm>
            <a:off x="4386994" y="1893885"/>
            <a:ext cx="1581900" cy="16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4" name="Shape 124"/>
          <p:cNvCxnSpPr>
            <a:endCxn id="111" idx="2"/>
          </p:cNvCxnSpPr>
          <p:nvPr/>
        </p:nvCxnSpPr>
        <p:spPr>
          <a:xfrm flipH="1" rot="10800000">
            <a:off x="4561125" y="3772050"/>
            <a:ext cx="1318200" cy="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5" name="Shape 125"/>
          <p:cNvCxnSpPr>
            <a:stCxn id="106" idx="5"/>
            <a:endCxn id="108" idx="1"/>
          </p:cNvCxnSpPr>
          <p:nvPr/>
        </p:nvCxnSpPr>
        <p:spPr>
          <a:xfrm>
            <a:off x="3539744" y="2957510"/>
            <a:ext cx="4992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6" name="Shape 126"/>
          <p:cNvSpPr txBox="1"/>
          <p:nvPr/>
        </p:nvSpPr>
        <p:spPr>
          <a:xfrm>
            <a:off x="1495475" y="1948650"/>
            <a:ext cx="234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646525" y="3240175"/>
            <a:ext cx="309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213000" y="2552875"/>
            <a:ext cx="499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975825" y="14123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5007550" y="129155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6774925" y="1714500"/>
            <a:ext cx="370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910875" y="3353475"/>
            <a:ext cx="499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5876125" y="2326275"/>
            <a:ext cx="536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637450" y="2537750"/>
            <a:ext cx="4299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534750" y="21827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2711700" y="3111775"/>
            <a:ext cx="309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3610275" y="314200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3240175" y="3723550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4924475" y="3670700"/>
            <a:ext cx="414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8352050" y="1714500"/>
            <a:ext cx="536400" cy="25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{a}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{b}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{c}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{d}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{e}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{f}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{g}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{h}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{i}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67803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(h,g) is the least weighted edge. {g}{h} are in different trees so it's safe.</a:t>
            </a:r>
          </a:p>
        </p:txBody>
      </p:sp>
      <p:sp>
        <p:nvSpPr>
          <p:cNvPr id="146" name="Shape 146"/>
          <p:cNvSpPr/>
          <p:nvPr/>
        </p:nvSpPr>
        <p:spPr>
          <a:xfrm>
            <a:off x="1117825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47" name="Shape 147"/>
          <p:cNvSpPr/>
          <p:nvPr/>
        </p:nvSpPr>
        <p:spPr>
          <a:xfrm>
            <a:off x="2070825" y="15799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148" name="Shape 148"/>
          <p:cNvSpPr/>
          <p:nvPr/>
        </p:nvSpPr>
        <p:spPr>
          <a:xfrm>
            <a:off x="2155275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</a:t>
            </a:r>
          </a:p>
        </p:txBody>
      </p:sp>
      <p:sp>
        <p:nvSpPr>
          <p:cNvPr id="149" name="Shape 149"/>
          <p:cNvSpPr/>
          <p:nvPr/>
        </p:nvSpPr>
        <p:spPr>
          <a:xfrm>
            <a:off x="3017625" y="25191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</a:t>
            </a:r>
          </a:p>
        </p:txBody>
      </p:sp>
      <p:sp>
        <p:nvSpPr>
          <p:cNvPr id="150" name="Shape 150"/>
          <p:cNvSpPr/>
          <p:nvPr/>
        </p:nvSpPr>
        <p:spPr>
          <a:xfrm>
            <a:off x="3864875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151" name="Shape 151"/>
          <p:cNvSpPr/>
          <p:nvPr/>
        </p:nvSpPr>
        <p:spPr>
          <a:xfrm>
            <a:off x="3949300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152" name="Shape 152"/>
          <p:cNvSpPr/>
          <p:nvPr/>
        </p:nvSpPr>
        <p:spPr>
          <a:xfrm>
            <a:off x="5755800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153" name="Shape 153"/>
          <p:cNvSpPr/>
          <p:nvPr/>
        </p:nvSpPr>
        <p:spPr>
          <a:xfrm>
            <a:off x="7214850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sp>
        <p:nvSpPr>
          <p:cNvPr id="154" name="Shape 154"/>
          <p:cNvSpPr/>
          <p:nvPr/>
        </p:nvSpPr>
        <p:spPr>
          <a:xfrm>
            <a:off x="5879325" y="351525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cxnSp>
        <p:nvCxnSpPr>
          <p:cNvPr id="155" name="Shape 155"/>
          <p:cNvCxnSpPr>
            <a:endCxn id="147" idx="3"/>
          </p:cNvCxnSpPr>
          <p:nvPr/>
        </p:nvCxnSpPr>
        <p:spPr>
          <a:xfrm flipH="1" rot="10800000">
            <a:off x="1624006" y="2018285"/>
            <a:ext cx="536400" cy="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6" name="Shape 156"/>
          <p:cNvCxnSpPr>
            <a:stCxn id="146" idx="5"/>
            <a:endCxn id="148" idx="1"/>
          </p:cNvCxnSpPr>
          <p:nvPr/>
        </p:nvCxnSpPr>
        <p:spPr>
          <a:xfrm>
            <a:off x="1639944" y="2900610"/>
            <a:ext cx="604800" cy="7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7" name="Shape 157"/>
          <p:cNvCxnSpPr>
            <a:endCxn id="148" idx="0"/>
          </p:cNvCxnSpPr>
          <p:nvPr/>
        </p:nvCxnSpPr>
        <p:spPr>
          <a:xfrm>
            <a:off x="2376525" y="2093475"/>
            <a:ext cx="84600" cy="14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8" name="Shape 158"/>
          <p:cNvCxnSpPr>
            <a:stCxn id="148" idx="7"/>
            <a:endCxn id="149" idx="3"/>
          </p:cNvCxnSpPr>
          <p:nvPr/>
        </p:nvCxnSpPr>
        <p:spPr>
          <a:xfrm flipH="1" rot="10800000">
            <a:off x="2677394" y="2957390"/>
            <a:ext cx="4299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9" name="Shape 159"/>
          <p:cNvCxnSpPr>
            <a:stCxn id="148" idx="6"/>
            <a:endCxn id="151" idx="2"/>
          </p:cNvCxnSpPr>
          <p:nvPr/>
        </p:nvCxnSpPr>
        <p:spPr>
          <a:xfrm>
            <a:off x="2766975" y="3831975"/>
            <a:ext cx="1182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0" name="Shape 160"/>
          <p:cNvCxnSpPr>
            <a:stCxn id="149" idx="7"/>
            <a:endCxn id="150" idx="3"/>
          </p:cNvCxnSpPr>
          <p:nvPr/>
        </p:nvCxnSpPr>
        <p:spPr>
          <a:xfrm flipH="1" rot="10800000">
            <a:off x="3539744" y="1893840"/>
            <a:ext cx="414600" cy="7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1" name="Shape 161"/>
          <p:cNvCxnSpPr>
            <a:endCxn id="150" idx="2"/>
          </p:cNvCxnSpPr>
          <p:nvPr/>
        </p:nvCxnSpPr>
        <p:spPr>
          <a:xfrm flipH="1" rot="10800000">
            <a:off x="2682575" y="1712300"/>
            <a:ext cx="1182300" cy="1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2" name="Shape 162"/>
          <p:cNvCxnSpPr>
            <a:endCxn id="152" idx="2"/>
          </p:cNvCxnSpPr>
          <p:nvPr/>
        </p:nvCxnSpPr>
        <p:spPr>
          <a:xfrm>
            <a:off x="4476600" y="1712300"/>
            <a:ext cx="12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3" name="Shape 163"/>
          <p:cNvCxnSpPr>
            <a:stCxn id="152" idx="6"/>
            <a:endCxn id="153" idx="1"/>
          </p:cNvCxnSpPr>
          <p:nvPr/>
        </p:nvCxnSpPr>
        <p:spPr>
          <a:xfrm>
            <a:off x="6367500" y="1712300"/>
            <a:ext cx="93690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4" name="Shape 164"/>
          <p:cNvCxnSpPr>
            <a:stCxn id="153" idx="3"/>
            <a:endCxn id="154" idx="7"/>
          </p:cNvCxnSpPr>
          <p:nvPr/>
        </p:nvCxnSpPr>
        <p:spPr>
          <a:xfrm flipH="1">
            <a:off x="6401431" y="2900610"/>
            <a:ext cx="9030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5" name="Shape 165"/>
          <p:cNvCxnSpPr>
            <a:stCxn id="152" idx="4"/>
            <a:endCxn id="154" idx="0"/>
          </p:cNvCxnSpPr>
          <p:nvPr/>
        </p:nvCxnSpPr>
        <p:spPr>
          <a:xfrm>
            <a:off x="6061650" y="1969100"/>
            <a:ext cx="123600" cy="15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6" name="Shape 166"/>
          <p:cNvCxnSpPr>
            <a:stCxn id="150" idx="5"/>
            <a:endCxn id="154" idx="1"/>
          </p:cNvCxnSpPr>
          <p:nvPr/>
        </p:nvCxnSpPr>
        <p:spPr>
          <a:xfrm>
            <a:off x="4386994" y="1893885"/>
            <a:ext cx="1581900" cy="16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7" name="Shape 167"/>
          <p:cNvCxnSpPr>
            <a:endCxn id="154" idx="2"/>
          </p:cNvCxnSpPr>
          <p:nvPr/>
        </p:nvCxnSpPr>
        <p:spPr>
          <a:xfrm flipH="1" rot="10800000">
            <a:off x="4561125" y="3772050"/>
            <a:ext cx="1318200" cy="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8" name="Shape 168"/>
          <p:cNvCxnSpPr>
            <a:stCxn id="149" idx="5"/>
            <a:endCxn id="151" idx="1"/>
          </p:cNvCxnSpPr>
          <p:nvPr/>
        </p:nvCxnSpPr>
        <p:spPr>
          <a:xfrm>
            <a:off x="3539744" y="2957510"/>
            <a:ext cx="4992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9" name="Shape 169"/>
          <p:cNvSpPr txBox="1"/>
          <p:nvPr/>
        </p:nvSpPr>
        <p:spPr>
          <a:xfrm>
            <a:off x="1495475" y="1948650"/>
            <a:ext cx="234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646525" y="3240175"/>
            <a:ext cx="309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2213000" y="2552875"/>
            <a:ext cx="499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2975825" y="14123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007550" y="129155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6774925" y="1714500"/>
            <a:ext cx="370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6910875" y="3353475"/>
            <a:ext cx="499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5876125" y="2326275"/>
            <a:ext cx="536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4637450" y="2537750"/>
            <a:ext cx="4299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534750" y="21827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2711700" y="3111775"/>
            <a:ext cx="309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3610275" y="314200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240175" y="3723550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4924475" y="3670700"/>
            <a:ext cx="414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183" name="Shape 183"/>
          <p:cNvCxnSpPr/>
          <p:nvPr/>
        </p:nvCxnSpPr>
        <p:spPr>
          <a:xfrm rot="10800000">
            <a:off x="3383725" y="4169200"/>
            <a:ext cx="90600" cy="55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4" name="Shape 184"/>
          <p:cNvSpPr txBox="1"/>
          <p:nvPr/>
        </p:nvSpPr>
        <p:spPr>
          <a:xfrm>
            <a:off x="7179550" y="158600"/>
            <a:ext cx="536400" cy="25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{a}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{b}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{c}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{d}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{e}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{f}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{g}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{h}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{i}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7951150" y="161175"/>
            <a:ext cx="9030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{a}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{b}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{c}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{d}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{e}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{f}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{g, h}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{i}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7129900" y="60425"/>
            <a:ext cx="5364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 sz="800"/>
              <a:t>before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7901625" y="60425"/>
            <a:ext cx="5364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800"/>
              <a:t>after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67803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(g,f) is the least weighted edge. {g, h}{f} are in different trees so it's safe.</a:t>
            </a:r>
          </a:p>
        </p:txBody>
      </p:sp>
      <p:sp>
        <p:nvSpPr>
          <p:cNvPr id="193" name="Shape 193"/>
          <p:cNvSpPr/>
          <p:nvPr/>
        </p:nvSpPr>
        <p:spPr>
          <a:xfrm>
            <a:off x="1117825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94" name="Shape 194"/>
          <p:cNvSpPr/>
          <p:nvPr/>
        </p:nvSpPr>
        <p:spPr>
          <a:xfrm>
            <a:off x="2070825" y="15799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195" name="Shape 195"/>
          <p:cNvSpPr/>
          <p:nvPr/>
        </p:nvSpPr>
        <p:spPr>
          <a:xfrm>
            <a:off x="2155275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</a:t>
            </a:r>
          </a:p>
        </p:txBody>
      </p:sp>
      <p:sp>
        <p:nvSpPr>
          <p:cNvPr id="196" name="Shape 196"/>
          <p:cNvSpPr/>
          <p:nvPr/>
        </p:nvSpPr>
        <p:spPr>
          <a:xfrm>
            <a:off x="3017625" y="25191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</a:t>
            </a:r>
          </a:p>
        </p:txBody>
      </p:sp>
      <p:sp>
        <p:nvSpPr>
          <p:cNvPr id="197" name="Shape 197"/>
          <p:cNvSpPr/>
          <p:nvPr/>
        </p:nvSpPr>
        <p:spPr>
          <a:xfrm>
            <a:off x="3864875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198" name="Shape 198"/>
          <p:cNvSpPr/>
          <p:nvPr/>
        </p:nvSpPr>
        <p:spPr>
          <a:xfrm>
            <a:off x="3949300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199" name="Shape 199"/>
          <p:cNvSpPr/>
          <p:nvPr/>
        </p:nvSpPr>
        <p:spPr>
          <a:xfrm>
            <a:off x="5755800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200" name="Shape 200"/>
          <p:cNvSpPr/>
          <p:nvPr/>
        </p:nvSpPr>
        <p:spPr>
          <a:xfrm>
            <a:off x="7214850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sp>
        <p:nvSpPr>
          <p:cNvPr id="201" name="Shape 201"/>
          <p:cNvSpPr/>
          <p:nvPr/>
        </p:nvSpPr>
        <p:spPr>
          <a:xfrm>
            <a:off x="5879325" y="351525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cxnSp>
        <p:nvCxnSpPr>
          <p:cNvPr id="202" name="Shape 202"/>
          <p:cNvCxnSpPr>
            <a:endCxn id="194" idx="3"/>
          </p:cNvCxnSpPr>
          <p:nvPr/>
        </p:nvCxnSpPr>
        <p:spPr>
          <a:xfrm flipH="1" rot="10800000">
            <a:off x="1624006" y="2018285"/>
            <a:ext cx="536400" cy="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3" name="Shape 203"/>
          <p:cNvCxnSpPr>
            <a:stCxn id="193" idx="5"/>
            <a:endCxn id="195" idx="1"/>
          </p:cNvCxnSpPr>
          <p:nvPr/>
        </p:nvCxnSpPr>
        <p:spPr>
          <a:xfrm>
            <a:off x="1639944" y="2900610"/>
            <a:ext cx="604800" cy="7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4" name="Shape 204"/>
          <p:cNvCxnSpPr>
            <a:endCxn id="195" idx="0"/>
          </p:cNvCxnSpPr>
          <p:nvPr/>
        </p:nvCxnSpPr>
        <p:spPr>
          <a:xfrm>
            <a:off x="2376525" y="2093475"/>
            <a:ext cx="84600" cy="14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5" name="Shape 205"/>
          <p:cNvCxnSpPr>
            <a:stCxn id="195" idx="7"/>
            <a:endCxn id="196" idx="3"/>
          </p:cNvCxnSpPr>
          <p:nvPr/>
        </p:nvCxnSpPr>
        <p:spPr>
          <a:xfrm flipH="1" rot="10800000">
            <a:off x="2677394" y="2957390"/>
            <a:ext cx="4299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6" name="Shape 206"/>
          <p:cNvCxnSpPr>
            <a:stCxn id="195" idx="6"/>
            <a:endCxn id="198" idx="2"/>
          </p:cNvCxnSpPr>
          <p:nvPr/>
        </p:nvCxnSpPr>
        <p:spPr>
          <a:xfrm>
            <a:off x="2766975" y="3831975"/>
            <a:ext cx="1182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7" name="Shape 207"/>
          <p:cNvCxnSpPr>
            <a:stCxn id="196" idx="7"/>
            <a:endCxn id="197" idx="3"/>
          </p:cNvCxnSpPr>
          <p:nvPr/>
        </p:nvCxnSpPr>
        <p:spPr>
          <a:xfrm flipH="1" rot="10800000">
            <a:off x="3539744" y="1893840"/>
            <a:ext cx="414600" cy="7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8" name="Shape 208"/>
          <p:cNvCxnSpPr>
            <a:endCxn id="197" idx="2"/>
          </p:cNvCxnSpPr>
          <p:nvPr/>
        </p:nvCxnSpPr>
        <p:spPr>
          <a:xfrm flipH="1" rot="10800000">
            <a:off x="2682575" y="1712300"/>
            <a:ext cx="1182300" cy="1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9" name="Shape 209"/>
          <p:cNvCxnSpPr>
            <a:endCxn id="199" idx="2"/>
          </p:cNvCxnSpPr>
          <p:nvPr/>
        </p:nvCxnSpPr>
        <p:spPr>
          <a:xfrm>
            <a:off x="4476600" y="1712300"/>
            <a:ext cx="12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0" name="Shape 210"/>
          <p:cNvCxnSpPr>
            <a:stCxn id="199" idx="6"/>
            <a:endCxn id="200" idx="1"/>
          </p:cNvCxnSpPr>
          <p:nvPr/>
        </p:nvCxnSpPr>
        <p:spPr>
          <a:xfrm>
            <a:off x="6367500" y="1712300"/>
            <a:ext cx="93690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1" name="Shape 211"/>
          <p:cNvCxnSpPr>
            <a:stCxn id="200" idx="3"/>
            <a:endCxn id="201" idx="7"/>
          </p:cNvCxnSpPr>
          <p:nvPr/>
        </p:nvCxnSpPr>
        <p:spPr>
          <a:xfrm flipH="1">
            <a:off x="6401431" y="2900610"/>
            <a:ext cx="9030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2" name="Shape 212"/>
          <p:cNvCxnSpPr>
            <a:stCxn id="199" idx="4"/>
            <a:endCxn id="201" idx="0"/>
          </p:cNvCxnSpPr>
          <p:nvPr/>
        </p:nvCxnSpPr>
        <p:spPr>
          <a:xfrm>
            <a:off x="6061650" y="1969100"/>
            <a:ext cx="123600" cy="15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3" name="Shape 213"/>
          <p:cNvCxnSpPr>
            <a:stCxn id="197" idx="5"/>
            <a:endCxn id="201" idx="1"/>
          </p:cNvCxnSpPr>
          <p:nvPr/>
        </p:nvCxnSpPr>
        <p:spPr>
          <a:xfrm>
            <a:off x="4386994" y="1893885"/>
            <a:ext cx="1581900" cy="16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4" name="Shape 214"/>
          <p:cNvCxnSpPr>
            <a:endCxn id="201" idx="2"/>
          </p:cNvCxnSpPr>
          <p:nvPr/>
        </p:nvCxnSpPr>
        <p:spPr>
          <a:xfrm flipH="1" rot="10800000">
            <a:off x="4561125" y="3772050"/>
            <a:ext cx="1318200" cy="6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5" name="Shape 215"/>
          <p:cNvCxnSpPr>
            <a:stCxn id="196" idx="5"/>
            <a:endCxn id="198" idx="1"/>
          </p:cNvCxnSpPr>
          <p:nvPr/>
        </p:nvCxnSpPr>
        <p:spPr>
          <a:xfrm>
            <a:off x="3539744" y="2957510"/>
            <a:ext cx="4992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6" name="Shape 216"/>
          <p:cNvSpPr txBox="1"/>
          <p:nvPr/>
        </p:nvSpPr>
        <p:spPr>
          <a:xfrm>
            <a:off x="1495475" y="1948650"/>
            <a:ext cx="234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646525" y="3240175"/>
            <a:ext cx="309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2213000" y="2552875"/>
            <a:ext cx="499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2975825" y="14123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5007550" y="129155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6774925" y="1714500"/>
            <a:ext cx="370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6910875" y="3353475"/>
            <a:ext cx="499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5876125" y="2326275"/>
            <a:ext cx="536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4637450" y="2537750"/>
            <a:ext cx="4299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534750" y="21827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2711700" y="3111775"/>
            <a:ext cx="309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3610275" y="314200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3240175" y="3723550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4924475" y="3670700"/>
            <a:ext cx="414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230" name="Shape 230"/>
          <p:cNvCxnSpPr/>
          <p:nvPr/>
        </p:nvCxnSpPr>
        <p:spPr>
          <a:xfrm rot="10800000">
            <a:off x="5086475" y="4088775"/>
            <a:ext cx="90600" cy="55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1" name="Shape 231"/>
          <p:cNvSpPr txBox="1"/>
          <p:nvPr/>
        </p:nvSpPr>
        <p:spPr>
          <a:xfrm>
            <a:off x="7054750" y="158600"/>
            <a:ext cx="661200" cy="25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{a}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{b}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{c}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{d}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{e}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{f}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{g,h}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{i}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7951150" y="161175"/>
            <a:ext cx="9030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{a}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{b}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{c}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{d}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{e}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{g, h, f}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{i}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7129900" y="60425"/>
            <a:ext cx="5364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800"/>
              <a:t>before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7901625" y="60425"/>
            <a:ext cx="5364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800"/>
              <a:t>after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445025"/>
            <a:ext cx="67803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(c, i) is the least weighted edge. {c}{i} are in different trees so it's safe.</a:t>
            </a:r>
          </a:p>
        </p:txBody>
      </p:sp>
      <p:sp>
        <p:nvSpPr>
          <p:cNvPr id="240" name="Shape 240"/>
          <p:cNvSpPr/>
          <p:nvPr/>
        </p:nvSpPr>
        <p:spPr>
          <a:xfrm>
            <a:off x="1117825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41" name="Shape 241"/>
          <p:cNvSpPr/>
          <p:nvPr/>
        </p:nvSpPr>
        <p:spPr>
          <a:xfrm>
            <a:off x="2070825" y="15799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242" name="Shape 242"/>
          <p:cNvSpPr/>
          <p:nvPr/>
        </p:nvSpPr>
        <p:spPr>
          <a:xfrm>
            <a:off x="2155275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</a:t>
            </a:r>
          </a:p>
        </p:txBody>
      </p:sp>
      <p:sp>
        <p:nvSpPr>
          <p:cNvPr id="243" name="Shape 243"/>
          <p:cNvSpPr/>
          <p:nvPr/>
        </p:nvSpPr>
        <p:spPr>
          <a:xfrm>
            <a:off x="3017625" y="25191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</a:t>
            </a:r>
          </a:p>
        </p:txBody>
      </p:sp>
      <p:sp>
        <p:nvSpPr>
          <p:cNvPr id="244" name="Shape 244"/>
          <p:cNvSpPr/>
          <p:nvPr/>
        </p:nvSpPr>
        <p:spPr>
          <a:xfrm>
            <a:off x="3864875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245" name="Shape 245"/>
          <p:cNvSpPr/>
          <p:nvPr/>
        </p:nvSpPr>
        <p:spPr>
          <a:xfrm>
            <a:off x="3949300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246" name="Shape 246"/>
          <p:cNvSpPr/>
          <p:nvPr/>
        </p:nvSpPr>
        <p:spPr>
          <a:xfrm>
            <a:off x="5755800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247" name="Shape 247"/>
          <p:cNvSpPr/>
          <p:nvPr/>
        </p:nvSpPr>
        <p:spPr>
          <a:xfrm>
            <a:off x="7214850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sp>
        <p:nvSpPr>
          <p:cNvPr id="248" name="Shape 248"/>
          <p:cNvSpPr/>
          <p:nvPr/>
        </p:nvSpPr>
        <p:spPr>
          <a:xfrm>
            <a:off x="5879325" y="351525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cxnSp>
        <p:nvCxnSpPr>
          <p:cNvPr id="249" name="Shape 249"/>
          <p:cNvCxnSpPr>
            <a:endCxn id="241" idx="3"/>
          </p:cNvCxnSpPr>
          <p:nvPr/>
        </p:nvCxnSpPr>
        <p:spPr>
          <a:xfrm flipH="1" rot="10800000">
            <a:off x="1624006" y="2018285"/>
            <a:ext cx="536400" cy="51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0" name="Shape 250"/>
          <p:cNvCxnSpPr>
            <a:stCxn id="240" idx="5"/>
            <a:endCxn id="242" idx="1"/>
          </p:cNvCxnSpPr>
          <p:nvPr/>
        </p:nvCxnSpPr>
        <p:spPr>
          <a:xfrm>
            <a:off x="1639944" y="2900610"/>
            <a:ext cx="604800" cy="7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1" name="Shape 251"/>
          <p:cNvCxnSpPr>
            <a:endCxn id="242" idx="0"/>
          </p:cNvCxnSpPr>
          <p:nvPr/>
        </p:nvCxnSpPr>
        <p:spPr>
          <a:xfrm>
            <a:off x="2376525" y="2093475"/>
            <a:ext cx="84600" cy="14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2" name="Shape 252"/>
          <p:cNvCxnSpPr>
            <a:stCxn id="242" idx="7"/>
            <a:endCxn id="243" idx="3"/>
          </p:cNvCxnSpPr>
          <p:nvPr/>
        </p:nvCxnSpPr>
        <p:spPr>
          <a:xfrm flipH="1" rot="10800000">
            <a:off x="2677394" y="2957390"/>
            <a:ext cx="4299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3" name="Shape 253"/>
          <p:cNvCxnSpPr>
            <a:stCxn id="242" idx="6"/>
            <a:endCxn id="245" idx="2"/>
          </p:cNvCxnSpPr>
          <p:nvPr/>
        </p:nvCxnSpPr>
        <p:spPr>
          <a:xfrm>
            <a:off x="2766975" y="3831975"/>
            <a:ext cx="1182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4" name="Shape 254"/>
          <p:cNvCxnSpPr>
            <a:stCxn id="243" idx="7"/>
            <a:endCxn id="244" idx="3"/>
          </p:cNvCxnSpPr>
          <p:nvPr/>
        </p:nvCxnSpPr>
        <p:spPr>
          <a:xfrm flipH="1" rot="10800000">
            <a:off x="3539744" y="1893840"/>
            <a:ext cx="414600" cy="70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5" name="Shape 255"/>
          <p:cNvCxnSpPr>
            <a:endCxn id="244" idx="2"/>
          </p:cNvCxnSpPr>
          <p:nvPr/>
        </p:nvCxnSpPr>
        <p:spPr>
          <a:xfrm flipH="1" rot="10800000">
            <a:off x="2682575" y="1712300"/>
            <a:ext cx="1182300" cy="1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6" name="Shape 256"/>
          <p:cNvCxnSpPr>
            <a:endCxn id="246" idx="2"/>
          </p:cNvCxnSpPr>
          <p:nvPr/>
        </p:nvCxnSpPr>
        <p:spPr>
          <a:xfrm>
            <a:off x="4476600" y="1712300"/>
            <a:ext cx="12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7" name="Shape 257"/>
          <p:cNvCxnSpPr>
            <a:stCxn id="246" idx="6"/>
            <a:endCxn id="247" idx="1"/>
          </p:cNvCxnSpPr>
          <p:nvPr/>
        </p:nvCxnSpPr>
        <p:spPr>
          <a:xfrm>
            <a:off x="6367500" y="1712300"/>
            <a:ext cx="93690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8" name="Shape 258"/>
          <p:cNvCxnSpPr>
            <a:stCxn id="247" idx="3"/>
            <a:endCxn id="248" idx="7"/>
          </p:cNvCxnSpPr>
          <p:nvPr/>
        </p:nvCxnSpPr>
        <p:spPr>
          <a:xfrm flipH="1">
            <a:off x="6401431" y="2900610"/>
            <a:ext cx="9030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9" name="Shape 259"/>
          <p:cNvCxnSpPr>
            <a:stCxn id="246" idx="4"/>
            <a:endCxn id="248" idx="0"/>
          </p:cNvCxnSpPr>
          <p:nvPr/>
        </p:nvCxnSpPr>
        <p:spPr>
          <a:xfrm>
            <a:off x="6061650" y="1969100"/>
            <a:ext cx="123600" cy="15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0" name="Shape 260"/>
          <p:cNvCxnSpPr>
            <a:stCxn id="244" idx="5"/>
            <a:endCxn id="248" idx="1"/>
          </p:cNvCxnSpPr>
          <p:nvPr/>
        </p:nvCxnSpPr>
        <p:spPr>
          <a:xfrm>
            <a:off x="4386994" y="1893885"/>
            <a:ext cx="1581900" cy="16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1" name="Shape 261"/>
          <p:cNvCxnSpPr>
            <a:endCxn id="248" idx="2"/>
          </p:cNvCxnSpPr>
          <p:nvPr/>
        </p:nvCxnSpPr>
        <p:spPr>
          <a:xfrm flipH="1" rot="10800000">
            <a:off x="4561125" y="3772050"/>
            <a:ext cx="1318200" cy="6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2" name="Shape 262"/>
          <p:cNvCxnSpPr>
            <a:stCxn id="243" idx="5"/>
            <a:endCxn id="245" idx="1"/>
          </p:cNvCxnSpPr>
          <p:nvPr/>
        </p:nvCxnSpPr>
        <p:spPr>
          <a:xfrm>
            <a:off x="3539744" y="2957510"/>
            <a:ext cx="4992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3" name="Shape 263"/>
          <p:cNvSpPr txBox="1"/>
          <p:nvPr/>
        </p:nvSpPr>
        <p:spPr>
          <a:xfrm>
            <a:off x="1495475" y="1948650"/>
            <a:ext cx="234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646525" y="3240175"/>
            <a:ext cx="309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2213000" y="2552875"/>
            <a:ext cx="499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2975825" y="14123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5007550" y="129155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6774925" y="1714500"/>
            <a:ext cx="370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6910875" y="3353475"/>
            <a:ext cx="499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5876125" y="2326275"/>
            <a:ext cx="536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4637450" y="2537750"/>
            <a:ext cx="4299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3534750" y="21827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2711700" y="3111775"/>
            <a:ext cx="309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3610275" y="314200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3240175" y="3723550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4924475" y="3670700"/>
            <a:ext cx="414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277" name="Shape 277"/>
          <p:cNvCxnSpPr/>
          <p:nvPr/>
        </p:nvCxnSpPr>
        <p:spPr>
          <a:xfrm rot="10800000">
            <a:off x="3934750" y="2035475"/>
            <a:ext cx="90600" cy="55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8" name="Shape 278"/>
          <p:cNvSpPr txBox="1"/>
          <p:nvPr/>
        </p:nvSpPr>
        <p:spPr>
          <a:xfrm>
            <a:off x="7054750" y="158600"/>
            <a:ext cx="661200" cy="25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{a}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{b}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{c,}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{d}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{e}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{g,h, f}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{i}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7951150" y="161175"/>
            <a:ext cx="9030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{a, b}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{c, i}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{d}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{e}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{g, h, f}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7129900" y="60425"/>
            <a:ext cx="5364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800"/>
              <a:t>before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7901625" y="60425"/>
            <a:ext cx="5364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800"/>
              <a:t>after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445025"/>
            <a:ext cx="67803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(a, b) is the least weighted edge. {a}{b} are in different trees so it's safe.</a:t>
            </a:r>
          </a:p>
        </p:txBody>
      </p:sp>
      <p:sp>
        <p:nvSpPr>
          <p:cNvPr id="287" name="Shape 287"/>
          <p:cNvSpPr/>
          <p:nvPr/>
        </p:nvSpPr>
        <p:spPr>
          <a:xfrm>
            <a:off x="1117825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88" name="Shape 288"/>
          <p:cNvSpPr/>
          <p:nvPr/>
        </p:nvSpPr>
        <p:spPr>
          <a:xfrm>
            <a:off x="2070825" y="15799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289" name="Shape 289"/>
          <p:cNvSpPr/>
          <p:nvPr/>
        </p:nvSpPr>
        <p:spPr>
          <a:xfrm>
            <a:off x="2155275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</a:t>
            </a:r>
          </a:p>
        </p:txBody>
      </p:sp>
      <p:sp>
        <p:nvSpPr>
          <p:cNvPr id="290" name="Shape 290"/>
          <p:cNvSpPr/>
          <p:nvPr/>
        </p:nvSpPr>
        <p:spPr>
          <a:xfrm>
            <a:off x="3017625" y="25191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</a:t>
            </a:r>
          </a:p>
        </p:txBody>
      </p:sp>
      <p:sp>
        <p:nvSpPr>
          <p:cNvPr id="291" name="Shape 291"/>
          <p:cNvSpPr/>
          <p:nvPr/>
        </p:nvSpPr>
        <p:spPr>
          <a:xfrm>
            <a:off x="3864875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292" name="Shape 292"/>
          <p:cNvSpPr/>
          <p:nvPr/>
        </p:nvSpPr>
        <p:spPr>
          <a:xfrm>
            <a:off x="3949300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293" name="Shape 293"/>
          <p:cNvSpPr/>
          <p:nvPr/>
        </p:nvSpPr>
        <p:spPr>
          <a:xfrm>
            <a:off x="5755800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294" name="Shape 294"/>
          <p:cNvSpPr/>
          <p:nvPr/>
        </p:nvSpPr>
        <p:spPr>
          <a:xfrm>
            <a:off x="7214850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sp>
        <p:nvSpPr>
          <p:cNvPr id="295" name="Shape 295"/>
          <p:cNvSpPr/>
          <p:nvPr/>
        </p:nvSpPr>
        <p:spPr>
          <a:xfrm>
            <a:off x="5879325" y="351525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cxnSp>
        <p:nvCxnSpPr>
          <p:cNvPr id="296" name="Shape 296"/>
          <p:cNvCxnSpPr>
            <a:endCxn id="288" idx="3"/>
          </p:cNvCxnSpPr>
          <p:nvPr/>
        </p:nvCxnSpPr>
        <p:spPr>
          <a:xfrm flipH="1" rot="10800000">
            <a:off x="1624006" y="2018285"/>
            <a:ext cx="536400" cy="51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7" name="Shape 297"/>
          <p:cNvCxnSpPr>
            <a:stCxn id="287" idx="5"/>
            <a:endCxn id="289" idx="1"/>
          </p:cNvCxnSpPr>
          <p:nvPr/>
        </p:nvCxnSpPr>
        <p:spPr>
          <a:xfrm>
            <a:off x="1639944" y="2900610"/>
            <a:ext cx="604800" cy="7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8" name="Shape 298"/>
          <p:cNvCxnSpPr>
            <a:endCxn id="289" idx="0"/>
          </p:cNvCxnSpPr>
          <p:nvPr/>
        </p:nvCxnSpPr>
        <p:spPr>
          <a:xfrm>
            <a:off x="2376525" y="2093475"/>
            <a:ext cx="84600" cy="14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9" name="Shape 299"/>
          <p:cNvCxnSpPr>
            <a:stCxn id="289" idx="7"/>
            <a:endCxn id="290" idx="3"/>
          </p:cNvCxnSpPr>
          <p:nvPr/>
        </p:nvCxnSpPr>
        <p:spPr>
          <a:xfrm flipH="1" rot="10800000">
            <a:off x="2677394" y="2957390"/>
            <a:ext cx="4299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0" name="Shape 300"/>
          <p:cNvCxnSpPr>
            <a:stCxn id="289" idx="6"/>
            <a:endCxn id="292" idx="2"/>
          </p:cNvCxnSpPr>
          <p:nvPr/>
        </p:nvCxnSpPr>
        <p:spPr>
          <a:xfrm>
            <a:off x="2766975" y="3831975"/>
            <a:ext cx="1182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1" name="Shape 301"/>
          <p:cNvCxnSpPr>
            <a:stCxn id="290" idx="7"/>
            <a:endCxn id="291" idx="3"/>
          </p:cNvCxnSpPr>
          <p:nvPr/>
        </p:nvCxnSpPr>
        <p:spPr>
          <a:xfrm flipH="1" rot="10800000">
            <a:off x="3539744" y="1893840"/>
            <a:ext cx="414600" cy="70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2" name="Shape 302"/>
          <p:cNvCxnSpPr>
            <a:endCxn id="291" idx="2"/>
          </p:cNvCxnSpPr>
          <p:nvPr/>
        </p:nvCxnSpPr>
        <p:spPr>
          <a:xfrm flipH="1" rot="10800000">
            <a:off x="2682575" y="1712300"/>
            <a:ext cx="1182300" cy="1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3" name="Shape 303"/>
          <p:cNvCxnSpPr>
            <a:endCxn id="293" idx="2"/>
          </p:cNvCxnSpPr>
          <p:nvPr/>
        </p:nvCxnSpPr>
        <p:spPr>
          <a:xfrm>
            <a:off x="4476600" y="1712300"/>
            <a:ext cx="12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4" name="Shape 304"/>
          <p:cNvCxnSpPr>
            <a:stCxn id="293" idx="6"/>
            <a:endCxn id="294" idx="1"/>
          </p:cNvCxnSpPr>
          <p:nvPr/>
        </p:nvCxnSpPr>
        <p:spPr>
          <a:xfrm>
            <a:off x="6367500" y="1712300"/>
            <a:ext cx="93690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5" name="Shape 305"/>
          <p:cNvCxnSpPr>
            <a:stCxn id="294" idx="3"/>
            <a:endCxn id="295" idx="7"/>
          </p:cNvCxnSpPr>
          <p:nvPr/>
        </p:nvCxnSpPr>
        <p:spPr>
          <a:xfrm flipH="1">
            <a:off x="6401431" y="2900610"/>
            <a:ext cx="9030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6" name="Shape 306"/>
          <p:cNvCxnSpPr>
            <a:stCxn id="293" idx="4"/>
            <a:endCxn id="295" idx="0"/>
          </p:cNvCxnSpPr>
          <p:nvPr/>
        </p:nvCxnSpPr>
        <p:spPr>
          <a:xfrm>
            <a:off x="6061650" y="1969100"/>
            <a:ext cx="123600" cy="15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7" name="Shape 307"/>
          <p:cNvCxnSpPr>
            <a:stCxn id="291" idx="5"/>
            <a:endCxn id="295" idx="1"/>
          </p:cNvCxnSpPr>
          <p:nvPr/>
        </p:nvCxnSpPr>
        <p:spPr>
          <a:xfrm>
            <a:off x="4386994" y="1893885"/>
            <a:ext cx="1581900" cy="16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8" name="Shape 308"/>
          <p:cNvCxnSpPr>
            <a:endCxn id="295" idx="2"/>
          </p:cNvCxnSpPr>
          <p:nvPr/>
        </p:nvCxnSpPr>
        <p:spPr>
          <a:xfrm flipH="1" rot="10800000">
            <a:off x="4561125" y="3772050"/>
            <a:ext cx="1318200" cy="6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9" name="Shape 309"/>
          <p:cNvCxnSpPr>
            <a:stCxn id="290" idx="5"/>
            <a:endCxn id="292" idx="1"/>
          </p:cNvCxnSpPr>
          <p:nvPr/>
        </p:nvCxnSpPr>
        <p:spPr>
          <a:xfrm>
            <a:off x="3539744" y="2957510"/>
            <a:ext cx="4992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0" name="Shape 310"/>
          <p:cNvSpPr txBox="1"/>
          <p:nvPr/>
        </p:nvSpPr>
        <p:spPr>
          <a:xfrm>
            <a:off x="1495475" y="1948650"/>
            <a:ext cx="234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646525" y="3240175"/>
            <a:ext cx="309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2213000" y="2552875"/>
            <a:ext cx="499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2975825" y="14123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5007550" y="129155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6774925" y="1714500"/>
            <a:ext cx="370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6910875" y="3353475"/>
            <a:ext cx="499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5876125" y="2326275"/>
            <a:ext cx="536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4637450" y="2537750"/>
            <a:ext cx="4299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3534750" y="21827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2711700" y="3111775"/>
            <a:ext cx="309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3610275" y="314200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3240175" y="3723550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4924475" y="3670700"/>
            <a:ext cx="414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1925950" y="2292300"/>
            <a:ext cx="90600" cy="55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5" name="Shape 325"/>
          <p:cNvSpPr txBox="1"/>
          <p:nvPr/>
        </p:nvSpPr>
        <p:spPr>
          <a:xfrm>
            <a:off x="7054750" y="158600"/>
            <a:ext cx="661200" cy="25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{a}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{b}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{c, i}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{d}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{e}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{g,h, f}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7951150" y="161175"/>
            <a:ext cx="9030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{a, b}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{c, i}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{d}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{e}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{g, h, f}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7129900" y="60425"/>
            <a:ext cx="5364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800"/>
              <a:t>before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7901625" y="60425"/>
            <a:ext cx="5364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800"/>
              <a:t>after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311700" y="445025"/>
            <a:ext cx="67803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(c, f) is the least weighted edge. {c, i}{g, h, f} are in different trees so it's safe.</a:t>
            </a:r>
          </a:p>
        </p:txBody>
      </p:sp>
      <p:sp>
        <p:nvSpPr>
          <p:cNvPr id="334" name="Shape 334"/>
          <p:cNvSpPr/>
          <p:nvPr/>
        </p:nvSpPr>
        <p:spPr>
          <a:xfrm>
            <a:off x="1117825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35" name="Shape 335"/>
          <p:cNvSpPr/>
          <p:nvPr/>
        </p:nvSpPr>
        <p:spPr>
          <a:xfrm>
            <a:off x="2070825" y="15799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336" name="Shape 336"/>
          <p:cNvSpPr/>
          <p:nvPr/>
        </p:nvSpPr>
        <p:spPr>
          <a:xfrm>
            <a:off x="2155275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</a:t>
            </a:r>
          </a:p>
        </p:txBody>
      </p:sp>
      <p:sp>
        <p:nvSpPr>
          <p:cNvPr id="337" name="Shape 337"/>
          <p:cNvSpPr/>
          <p:nvPr/>
        </p:nvSpPr>
        <p:spPr>
          <a:xfrm>
            <a:off x="3017625" y="25191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</a:t>
            </a:r>
          </a:p>
        </p:txBody>
      </p:sp>
      <p:sp>
        <p:nvSpPr>
          <p:cNvPr id="338" name="Shape 338"/>
          <p:cNvSpPr/>
          <p:nvPr/>
        </p:nvSpPr>
        <p:spPr>
          <a:xfrm>
            <a:off x="3864875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339" name="Shape 339"/>
          <p:cNvSpPr/>
          <p:nvPr/>
        </p:nvSpPr>
        <p:spPr>
          <a:xfrm>
            <a:off x="3949300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340" name="Shape 340"/>
          <p:cNvSpPr/>
          <p:nvPr/>
        </p:nvSpPr>
        <p:spPr>
          <a:xfrm>
            <a:off x="5755800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341" name="Shape 341"/>
          <p:cNvSpPr/>
          <p:nvPr/>
        </p:nvSpPr>
        <p:spPr>
          <a:xfrm>
            <a:off x="7214850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sp>
        <p:nvSpPr>
          <p:cNvPr id="342" name="Shape 342"/>
          <p:cNvSpPr/>
          <p:nvPr/>
        </p:nvSpPr>
        <p:spPr>
          <a:xfrm>
            <a:off x="5879325" y="351525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cxnSp>
        <p:nvCxnSpPr>
          <p:cNvPr id="343" name="Shape 343"/>
          <p:cNvCxnSpPr>
            <a:endCxn id="335" idx="3"/>
          </p:cNvCxnSpPr>
          <p:nvPr/>
        </p:nvCxnSpPr>
        <p:spPr>
          <a:xfrm flipH="1" rot="10800000">
            <a:off x="1624006" y="2018285"/>
            <a:ext cx="536400" cy="51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4" name="Shape 344"/>
          <p:cNvCxnSpPr>
            <a:stCxn id="334" idx="5"/>
            <a:endCxn id="336" idx="1"/>
          </p:cNvCxnSpPr>
          <p:nvPr/>
        </p:nvCxnSpPr>
        <p:spPr>
          <a:xfrm>
            <a:off x="1639944" y="2900610"/>
            <a:ext cx="604800" cy="7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5" name="Shape 345"/>
          <p:cNvCxnSpPr>
            <a:endCxn id="336" idx="0"/>
          </p:cNvCxnSpPr>
          <p:nvPr/>
        </p:nvCxnSpPr>
        <p:spPr>
          <a:xfrm>
            <a:off x="2376525" y="2093475"/>
            <a:ext cx="84600" cy="14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6" name="Shape 346"/>
          <p:cNvCxnSpPr>
            <a:stCxn id="336" idx="7"/>
            <a:endCxn id="337" idx="3"/>
          </p:cNvCxnSpPr>
          <p:nvPr/>
        </p:nvCxnSpPr>
        <p:spPr>
          <a:xfrm flipH="1" rot="10800000">
            <a:off x="2677394" y="2957390"/>
            <a:ext cx="4299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7" name="Shape 347"/>
          <p:cNvCxnSpPr>
            <a:stCxn id="336" idx="6"/>
            <a:endCxn id="339" idx="2"/>
          </p:cNvCxnSpPr>
          <p:nvPr/>
        </p:nvCxnSpPr>
        <p:spPr>
          <a:xfrm>
            <a:off x="2766975" y="3831975"/>
            <a:ext cx="1182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8" name="Shape 348"/>
          <p:cNvCxnSpPr>
            <a:stCxn id="337" idx="7"/>
            <a:endCxn id="338" idx="3"/>
          </p:cNvCxnSpPr>
          <p:nvPr/>
        </p:nvCxnSpPr>
        <p:spPr>
          <a:xfrm flipH="1" rot="10800000">
            <a:off x="3539744" y="1893840"/>
            <a:ext cx="414600" cy="70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9" name="Shape 349"/>
          <p:cNvCxnSpPr>
            <a:endCxn id="338" idx="2"/>
          </p:cNvCxnSpPr>
          <p:nvPr/>
        </p:nvCxnSpPr>
        <p:spPr>
          <a:xfrm flipH="1" rot="10800000">
            <a:off x="2682575" y="1712300"/>
            <a:ext cx="1182300" cy="1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0" name="Shape 350"/>
          <p:cNvCxnSpPr>
            <a:endCxn id="340" idx="2"/>
          </p:cNvCxnSpPr>
          <p:nvPr/>
        </p:nvCxnSpPr>
        <p:spPr>
          <a:xfrm>
            <a:off x="4476600" y="1712300"/>
            <a:ext cx="12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1" name="Shape 351"/>
          <p:cNvCxnSpPr>
            <a:stCxn id="340" idx="6"/>
            <a:endCxn id="341" idx="1"/>
          </p:cNvCxnSpPr>
          <p:nvPr/>
        </p:nvCxnSpPr>
        <p:spPr>
          <a:xfrm>
            <a:off x="6367500" y="1712300"/>
            <a:ext cx="93690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2" name="Shape 352"/>
          <p:cNvCxnSpPr>
            <a:stCxn id="341" idx="3"/>
            <a:endCxn id="342" idx="7"/>
          </p:cNvCxnSpPr>
          <p:nvPr/>
        </p:nvCxnSpPr>
        <p:spPr>
          <a:xfrm flipH="1">
            <a:off x="6401431" y="2900610"/>
            <a:ext cx="9030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3" name="Shape 353"/>
          <p:cNvCxnSpPr>
            <a:stCxn id="340" idx="4"/>
            <a:endCxn id="342" idx="0"/>
          </p:cNvCxnSpPr>
          <p:nvPr/>
        </p:nvCxnSpPr>
        <p:spPr>
          <a:xfrm>
            <a:off x="6061650" y="1969100"/>
            <a:ext cx="123600" cy="15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4" name="Shape 354"/>
          <p:cNvCxnSpPr>
            <a:stCxn id="338" idx="5"/>
            <a:endCxn id="342" idx="1"/>
          </p:cNvCxnSpPr>
          <p:nvPr/>
        </p:nvCxnSpPr>
        <p:spPr>
          <a:xfrm>
            <a:off x="4386994" y="1893885"/>
            <a:ext cx="1581900" cy="169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5" name="Shape 355"/>
          <p:cNvCxnSpPr>
            <a:endCxn id="342" idx="2"/>
          </p:cNvCxnSpPr>
          <p:nvPr/>
        </p:nvCxnSpPr>
        <p:spPr>
          <a:xfrm flipH="1" rot="10800000">
            <a:off x="4561125" y="3772050"/>
            <a:ext cx="1318200" cy="6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6" name="Shape 356"/>
          <p:cNvCxnSpPr>
            <a:stCxn id="337" idx="5"/>
            <a:endCxn id="339" idx="1"/>
          </p:cNvCxnSpPr>
          <p:nvPr/>
        </p:nvCxnSpPr>
        <p:spPr>
          <a:xfrm>
            <a:off x="3539744" y="2957510"/>
            <a:ext cx="4992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7" name="Shape 357"/>
          <p:cNvSpPr txBox="1"/>
          <p:nvPr/>
        </p:nvSpPr>
        <p:spPr>
          <a:xfrm>
            <a:off x="1495475" y="1948650"/>
            <a:ext cx="234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646525" y="3240175"/>
            <a:ext cx="309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2213000" y="2552875"/>
            <a:ext cx="499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2975825" y="14123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5007550" y="129155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6774925" y="1714500"/>
            <a:ext cx="370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6910875" y="3353475"/>
            <a:ext cx="499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5876125" y="2326275"/>
            <a:ext cx="536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4637450" y="2537750"/>
            <a:ext cx="4299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3534750" y="21827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2711700" y="3111775"/>
            <a:ext cx="309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3610275" y="314200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3240175" y="3723550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4924475" y="3670700"/>
            <a:ext cx="414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371" name="Shape 371"/>
          <p:cNvCxnSpPr/>
          <p:nvPr/>
        </p:nvCxnSpPr>
        <p:spPr>
          <a:xfrm rot="10800000">
            <a:off x="5005000" y="2594350"/>
            <a:ext cx="90600" cy="55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2" name="Shape 372"/>
          <p:cNvSpPr txBox="1"/>
          <p:nvPr/>
        </p:nvSpPr>
        <p:spPr>
          <a:xfrm>
            <a:off x="7054750" y="158600"/>
            <a:ext cx="661200" cy="25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{a, b}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{c, i}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{d}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{e}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{g,h, f}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951150" y="161175"/>
            <a:ext cx="9030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{a, b}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{c, i, g,h,f}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{d}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{e}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 txBox="1"/>
          <p:nvPr/>
        </p:nvSpPr>
        <p:spPr>
          <a:xfrm>
            <a:off x="7129900" y="60425"/>
            <a:ext cx="5364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800"/>
              <a:t>before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901625" y="60425"/>
            <a:ext cx="5364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800"/>
              <a:t>after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311700" y="445025"/>
            <a:ext cx="67803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(i, g) is the least weighted edge. {c, i, g, h, f} are in the same tree so it's NOT safe.</a:t>
            </a:r>
          </a:p>
        </p:txBody>
      </p:sp>
      <p:sp>
        <p:nvSpPr>
          <p:cNvPr id="381" name="Shape 381"/>
          <p:cNvSpPr/>
          <p:nvPr/>
        </p:nvSpPr>
        <p:spPr>
          <a:xfrm>
            <a:off x="1117825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82" name="Shape 382"/>
          <p:cNvSpPr/>
          <p:nvPr/>
        </p:nvSpPr>
        <p:spPr>
          <a:xfrm>
            <a:off x="2070825" y="15799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383" name="Shape 383"/>
          <p:cNvSpPr/>
          <p:nvPr/>
        </p:nvSpPr>
        <p:spPr>
          <a:xfrm>
            <a:off x="2155275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</a:t>
            </a:r>
          </a:p>
        </p:txBody>
      </p:sp>
      <p:sp>
        <p:nvSpPr>
          <p:cNvPr id="384" name="Shape 384"/>
          <p:cNvSpPr/>
          <p:nvPr/>
        </p:nvSpPr>
        <p:spPr>
          <a:xfrm>
            <a:off x="3017625" y="25191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</a:t>
            </a:r>
          </a:p>
        </p:txBody>
      </p:sp>
      <p:sp>
        <p:nvSpPr>
          <p:cNvPr id="385" name="Shape 385"/>
          <p:cNvSpPr/>
          <p:nvPr/>
        </p:nvSpPr>
        <p:spPr>
          <a:xfrm>
            <a:off x="3864875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386" name="Shape 386"/>
          <p:cNvSpPr/>
          <p:nvPr/>
        </p:nvSpPr>
        <p:spPr>
          <a:xfrm>
            <a:off x="3949300" y="357517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387" name="Shape 387"/>
          <p:cNvSpPr/>
          <p:nvPr/>
        </p:nvSpPr>
        <p:spPr>
          <a:xfrm>
            <a:off x="5755800" y="145550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388" name="Shape 388"/>
          <p:cNvSpPr/>
          <p:nvPr/>
        </p:nvSpPr>
        <p:spPr>
          <a:xfrm>
            <a:off x="7214850" y="2462225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sp>
        <p:nvSpPr>
          <p:cNvPr id="389" name="Shape 389"/>
          <p:cNvSpPr/>
          <p:nvPr/>
        </p:nvSpPr>
        <p:spPr>
          <a:xfrm>
            <a:off x="5879325" y="3515250"/>
            <a:ext cx="611700" cy="5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cxnSp>
        <p:nvCxnSpPr>
          <p:cNvPr id="390" name="Shape 390"/>
          <p:cNvCxnSpPr>
            <a:endCxn id="382" idx="3"/>
          </p:cNvCxnSpPr>
          <p:nvPr/>
        </p:nvCxnSpPr>
        <p:spPr>
          <a:xfrm flipH="1" rot="10800000">
            <a:off x="1624006" y="2018285"/>
            <a:ext cx="536400" cy="51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1" name="Shape 391"/>
          <p:cNvCxnSpPr>
            <a:stCxn id="381" idx="5"/>
            <a:endCxn id="383" idx="1"/>
          </p:cNvCxnSpPr>
          <p:nvPr/>
        </p:nvCxnSpPr>
        <p:spPr>
          <a:xfrm>
            <a:off x="1639944" y="2900610"/>
            <a:ext cx="604800" cy="7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2" name="Shape 392"/>
          <p:cNvCxnSpPr>
            <a:endCxn id="383" idx="0"/>
          </p:cNvCxnSpPr>
          <p:nvPr/>
        </p:nvCxnSpPr>
        <p:spPr>
          <a:xfrm>
            <a:off x="2376525" y="2093475"/>
            <a:ext cx="84600" cy="14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3" name="Shape 393"/>
          <p:cNvCxnSpPr>
            <a:stCxn id="383" idx="7"/>
            <a:endCxn id="384" idx="3"/>
          </p:cNvCxnSpPr>
          <p:nvPr/>
        </p:nvCxnSpPr>
        <p:spPr>
          <a:xfrm flipH="1" rot="10800000">
            <a:off x="2677394" y="2957390"/>
            <a:ext cx="4299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4" name="Shape 394"/>
          <p:cNvCxnSpPr>
            <a:stCxn id="383" idx="6"/>
            <a:endCxn id="386" idx="2"/>
          </p:cNvCxnSpPr>
          <p:nvPr/>
        </p:nvCxnSpPr>
        <p:spPr>
          <a:xfrm>
            <a:off x="2766975" y="3831975"/>
            <a:ext cx="1182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5" name="Shape 395"/>
          <p:cNvCxnSpPr>
            <a:stCxn id="384" idx="7"/>
            <a:endCxn id="385" idx="3"/>
          </p:cNvCxnSpPr>
          <p:nvPr/>
        </p:nvCxnSpPr>
        <p:spPr>
          <a:xfrm flipH="1" rot="10800000">
            <a:off x="3539744" y="1893840"/>
            <a:ext cx="414600" cy="70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6" name="Shape 396"/>
          <p:cNvCxnSpPr>
            <a:endCxn id="385" idx="2"/>
          </p:cNvCxnSpPr>
          <p:nvPr/>
        </p:nvCxnSpPr>
        <p:spPr>
          <a:xfrm flipH="1" rot="10800000">
            <a:off x="2682575" y="1712300"/>
            <a:ext cx="1182300" cy="1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7" name="Shape 397"/>
          <p:cNvCxnSpPr>
            <a:endCxn id="387" idx="2"/>
          </p:cNvCxnSpPr>
          <p:nvPr/>
        </p:nvCxnSpPr>
        <p:spPr>
          <a:xfrm>
            <a:off x="4476600" y="1712300"/>
            <a:ext cx="12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8" name="Shape 398"/>
          <p:cNvCxnSpPr>
            <a:stCxn id="387" idx="6"/>
            <a:endCxn id="388" idx="1"/>
          </p:cNvCxnSpPr>
          <p:nvPr/>
        </p:nvCxnSpPr>
        <p:spPr>
          <a:xfrm>
            <a:off x="6367500" y="1712300"/>
            <a:ext cx="93690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9" name="Shape 399"/>
          <p:cNvCxnSpPr>
            <a:stCxn id="388" idx="3"/>
            <a:endCxn id="389" idx="7"/>
          </p:cNvCxnSpPr>
          <p:nvPr/>
        </p:nvCxnSpPr>
        <p:spPr>
          <a:xfrm flipH="1">
            <a:off x="6401431" y="2900610"/>
            <a:ext cx="9030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0" name="Shape 400"/>
          <p:cNvCxnSpPr>
            <a:stCxn id="387" idx="4"/>
            <a:endCxn id="389" idx="0"/>
          </p:cNvCxnSpPr>
          <p:nvPr/>
        </p:nvCxnSpPr>
        <p:spPr>
          <a:xfrm>
            <a:off x="6061650" y="1969100"/>
            <a:ext cx="123600" cy="15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1" name="Shape 401"/>
          <p:cNvCxnSpPr>
            <a:stCxn id="385" idx="5"/>
            <a:endCxn id="389" idx="1"/>
          </p:cNvCxnSpPr>
          <p:nvPr/>
        </p:nvCxnSpPr>
        <p:spPr>
          <a:xfrm>
            <a:off x="4386994" y="1893885"/>
            <a:ext cx="1581900" cy="169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2" name="Shape 402"/>
          <p:cNvCxnSpPr>
            <a:endCxn id="389" idx="2"/>
          </p:cNvCxnSpPr>
          <p:nvPr/>
        </p:nvCxnSpPr>
        <p:spPr>
          <a:xfrm flipH="1" rot="10800000">
            <a:off x="4561125" y="3772050"/>
            <a:ext cx="1318200" cy="6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3" name="Shape 403"/>
          <p:cNvCxnSpPr>
            <a:stCxn id="384" idx="5"/>
            <a:endCxn id="386" idx="1"/>
          </p:cNvCxnSpPr>
          <p:nvPr/>
        </p:nvCxnSpPr>
        <p:spPr>
          <a:xfrm>
            <a:off x="3539744" y="2957510"/>
            <a:ext cx="4992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4" name="Shape 404"/>
          <p:cNvSpPr txBox="1"/>
          <p:nvPr/>
        </p:nvSpPr>
        <p:spPr>
          <a:xfrm>
            <a:off x="1495475" y="1948650"/>
            <a:ext cx="234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1646525" y="3240175"/>
            <a:ext cx="309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2213000" y="2552875"/>
            <a:ext cx="499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2975825" y="14123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5007550" y="129155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6774925" y="1714500"/>
            <a:ext cx="370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6910875" y="3353475"/>
            <a:ext cx="499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5876125" y="2326275"/>
            <a:ext cx="536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4637450" y="2537750"/>
            <a:ext cx="4299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534750" y="2182775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2711700" y="3111775"/>
            <a:ext cx="309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3610275" y="3142000"/>
            <a:ext cx="3474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3240175" y="3723550"/>
            <a:ext cx="37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4924475" y="3670700"/>
            <a:ext cx="414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418" name="Shape 418"/>
          <p:cNvCxnSpPr/>
          <p:nvPr/>
        </p:nvCxnSpPr>
        <p:spPr>
          <a:xfrm rot="10800000">
            <a:off x="3658850" y="3142000"/>
            <a:ext cx="90600" cy="55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9" name="Shape 419"/>
          <p:cNvSpPr txBox="1"/>
          <p:nvPr/>
        </p:nvSpPr>
        <p:spPr>
          <a:xfrm>
            <a:off x="7016475" y="158600"/>
            <a:ext cx="699600" cy="25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{a, b}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{c, i, g,h,f}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{d}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{e}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 txBox="1"/>
          <p:nvPr/>
        </p:nvSpPr>
        <p:spPr>
          <a:xfrm>
            <a:off x="7951150" y="161175"/>
            <a:ext cx="9030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{a, b}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{c, i, g,h,f}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{d}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{e}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 txBox="1"/>
          <p:nvPr/>
        </p:nvSpPr>
        <p:spPr>
          <a:xfrm>
            <a:off x="7129900" y="60425"/>
            <a:ext cx="5364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800"/>
              <a:t>before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7901625" y="60425"/>
            <a:ext cx="5364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800"/>
              <a:t>after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