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it.parkland.edu/~kurban/csc22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tutorialspoint.com/http/http_messages.htm" TargetMode="External"/><Relationship Id="rId4" Type="http://schemas.openxmlformats.org/officeDocument/2006/relationships/hyperlink" Target="https://en.wikibooks.org/wiki/Communication_Networks/HTTP_Protoco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sit.parkland.edu/~kurban/csc220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Basic Web Script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 prints your name</a:t>
            </a:r>
          </a:p>
        </p:txBody>
      </p:sp>
      <p:sp>
        <p:nvSpPr>
          <p:cNvPr id="74" name="Shape 74"/>
          <p:cNvSpPr/>
          <p:nvPr/>
        </p:nvSpPr>
        <p:spPr>
          <a:xfrm>
            <a:off x="1326625" y="386775"/>
            <a:ext cx="6459300" cy="11505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example is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http://www.csit.parkland.edu/~kurban/csc220/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572" y="2276150"/>
            <a:ext cx="3130689" cy="22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426400" y="247050"/>
            <a:ext cx="608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000000"/>
                </a:solidFill>
              </a:rPr>
              <a:t>The </a:t>
            </a:r>
            <a:r>
              <a:rPr b="1" lang="en" sz="3600"/>
              <a:t>Web</a:t>
            </a:r>
          </a:p>
        </p:txBody>
      </p:sp>
      <p:sp>
        <p:nvSpPr>
          <p:cNvPr id="146" name="Shape 146"/>
          <p:cNvSpPr/>
          <p:nvPr/>
        </p:nvSpPr>
        <p:spPr>
          <a:xfrm>
            <a:off x="1305112" y="2783675"/>
            <a:ext cx="1082400" cy="15942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996975" y="2760550"/>
            <a:ext cx="2089442" cy="537005"/>
          </a:xfrm>
          <a:custGeom>
            <a:pathLst>
              <a:path extrusionOk="0" h="23785" w="126155">
                <a:moveTo>
                  <a:pt x="0" y="23785"/>
                </a:moveTo>
                <a:cubicBezTo>
                  <a:pt x="14199" y="12168"/>
                  <a:pt x="33240" y="6904"/>
                  <a:pt x="51352" y="3983"/>
                </a:cubicBezTo>
                <a:cubicBezTo>
                  <a:pt x="62243" y="2226"/>
                  <a:pt x="73265" y="-806"/>
                  <a:pt x="84243" y="291"/>
                </a:cubicBezTo>
                <a:cubicBezTo>
                  <a:pt x="98435" y="1710"/>
                  <a:pt x="110927" y="12709"/>
                  <a:pt x="125190" y="12709"/>
                </a:cubicBezTo>
                <a:cubicBezTo>
                  <a:pt x="127704" y="12709"/>
                  <a:pt x="124597" y="4266"/>
                  <a:pt x="122505" y="5661"/>
                </a:cubicBezTo>
                <a:cubicBezTo>
                  <a:pt x="119546" y="7632"/>
                  <a:pt x="125439" y="12558"/>
                  <a:pt x="124854" y="16065"/>
                </a:cubicBezTo>
                <a:cubicBezTo>
                  <a:pt x="124388" y="18856"/>
                  <a:pt x="119629" y="18750"/>
                  <a:pt x="116799" y="18750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8" name="Shape 148"/>
          <p:cNvSpPr/>
          <p:nvPr/>
        </p:nvSpPr>
        <p:spPr>
          <a:xfrm>
            <a:off x="1881375" y="3775823"/>
            <a:ext cx="2131073" cy="700762"/>
          </a:xfrm>
          <a:custGeom>
            <a:pathLst>
              <a:path extrusionOk="0" h="30715" w="126793">
                <a:moveTo>
                  <a:pt x="126793" y="0"/>
                </a:moveTo>
                <a:cubicBezTo>
                  <a:pt x="115241" y="12706"/>
                  <a:pt x="99170" y="21583"/>
                  <a:pt x="82826" y="26850"/>
                </a:cubicBezTo>
                <a:cubicBezTo>
                  <a:pt x="76853" y="28774"/>
                  <a:pt x="70602" y="31234"/>
                  <a:pt x="64366" y="30542"/>
                </a:cubicBezTo>
                <a:cubicBezTo>
                  <a:pt x="44415" y="28325"/>
                  <a:pt x="24916" y="20172"/>
                  <a:pt x="7981" y="9397"/>
                </a:cubicBezTo>
                <a:cubicBezTo>
                  <a:pt x="5737" y="7969"/>
                  <a:pt x="858" y="4791"/>
                  <a:pt x="261" y="7383"/>
                </a:cubicBezTo>
                <a:cubicBezTo>
                  <a:pt x="-198" y="9372"/>
                  <a:pt x="135" y="15123"/>
                  <a:pt x="1268" y="13425"/>
                </a:cubicBezTo>
                <a:cubicBezTo>
                  <a:pt x="2228" y="11984"/>
                  <a:pt x="3446" y="5803"/>
                  <a:pt x="3617" y="5705"/>
                </a:cubicBezTo>
                <a:cubicBezTo>
                  <a:pt x="7717" y="3331"/>
                  <a:pt x="10546" y="4566"/>
                  <a:pt x="12344" y="4027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9" name="Shape 149"/>
          <p:cNvSpPr txBox="1"/>
          <p:nvPr/>
        </p:nvSpPr>
        <p:spPr>
          <a:xfrm>
            <a:off x="1334125" y="2206650"/>
            <a:ext cx="1224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user-agent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(browser)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559025" y="2343150"/>
            <a:ext cx="108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request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500500" y="4476578"/>
            <a:ext cx="1082399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response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526450" y="162525"/>
            <a:ext cx="8055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servers</a:t>
            </a:r>
          </a:p>
        </p:txBody>
      </p:sp>
      <p:sp>
        <p:nvSpPr>
          <p:cNvPr id="153" name="Shape 153"/>
          <p:cNvSpPr/>
          <p:nvPr/>
        </p:nvSpPr>
        <p:spPr>
          <a:xfrm>
            <a:off x="7182425" y="763550"/>
            <a:ext cx="1392900" cy="1512599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363225" y="1598925"/>
            <a:ext cx="687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155" name="Shape 155"/>
          <p:cNvSpPr/>
          <p:nvPr/>
        </p:nvSpPr>
        <p:spPr>
          <a:xfrm>
            <a:off x="5328100" y="1345044"/>
            <a:ext cx="2117725" cy="1130200"/>
          </a:xfrm>
          <a:custGeom>
            <a:pathLst>
              <a:path extrusionOk="0" h="45208" w="84709">
                <a:moveTo>
                  <a:pt x="0" y="45208"/>
                </a:moveTo>
                <a:cubicBezTo>
                  <a:pt x="17577" y="33490"/>
                  <a:pt x="37273" y="25307"/>
                  <a:pt x="55714" y="15002"/>
                </a:cubicBezTo>
                <a:cubicBezTo>
                  <a:pt x="62091" y="11438"/>
                  <a:pt x="68709" y="8322"/>
                  <a:pt x="75181" y="4933"/>
                </a:cubicBezTo>
                <a:cubicBezTo>
                  <a:pt x="77799" y="3561"/>
                  <a:pt x="85358" y="2210"/>
                  <a:pt x="82900" y="570"/>
                </a:cubicBezTo>
                <a:cubicBezTo>
                  <a:pt x="81779" y="-177"/>
                  <a:pt x="79619" y="-215"/>
                  <a:pt x="78872" y="905"/>
                </a:cubicBezTo>
                <a:cubicBezTo>
                  <a:pt x="77771" y="2554"/>
                  <a:pt x="85628" y="902"/>
                  <a:pt x="84578" y="2584"/>
                </a:cubicBezTo>
                <a:cubicBezTo>
                  <a:pt x="65755" y="32702"/>
                  <a:pt x="87289" y="-3166"/>
                  <a:pt x="81222" y="5940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6" name="Shape 156"/>
          <p:cNvSpPr/>
          <p:nvPr/>
        </p:nvSpPr>
        <p:spPr>
          <a:xfrm>
            <a:off x="5536721" y="1756300"/>
            <a:ext cx="1980100" cy="1133575"/>
          </a:xfrm>
          <a:custGeom>
            <a:pathLst>
              <a:path extrusionOk="0" h="45343" w="79204">
                <a:moveTo>
                  <a:pt x="79204" y="0"/>
                </a:moveTo>
                <a:cubicBezTo>
                  <a:pt x="61602" y="11368"/>
                  <a:pt x="43820" y="22687"/>
                  <a:pt x="24832" y="31549"/>
                </a:cubicBezTo>
                <a:cubicBezTo>
                  <a:pt x="18863" y="34334"/>
                  <a:pt x="12601" y="36455"/>
                  <a:pt x="6373" y="38597"/>
                </a:cubicBezTo>
                <a:cubicBezTo>
                  <a:pt x="5813" y="38789"/>
                  <a:pt x="1068" y="41639"/>
                  <a:pt x="1003" y="41618"/>
                </a:cubicBezTo>
                <a:cubicBezTo>
                  <a:pt x="-1798" y="40683"/>
                  <a:pt x="1893" y="34498"/>
                  <a:pt x="4695" y="33563"/>
                </a:cubicBezTo>
                <a:cubicBezTo>
                  <a:pt x="6007" y="33124"/>
                  <a:pt x="4416" y="34921"/>
                  <a:pt x="4023" y="36248"/>
                </a:cubicBezTo>
                <a:cubicBezTo>
                  <a:pt x="3205" y="39005"/>
                  <a:pt x="-346" y="42989"/>
                  <a:pt x="2010" y="44639"/>
                </a:cubicBezTo>
                <a:cubicBezTo>
                  <a:pt x="3934" y="45986"/>
                  <a:pt x="6732" y="44970"/>
                  <a:pt x="9058" y="44639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7" name="Shape 157"/>
          <p:cNvSpPr txBox="1"/>
          <p:nvPr/>
        </p:nvSpPr>
        <p:spPr>
          <a:xfrm>
            <a:off x="5803762" y="1400325"/>
            <a:ext cx="1166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XML (RSS)</a:t>
            </a:r>
          </a:p>
        </p:txBody>
      </p:sp>
      <p:sp>
        <p:nvSpPr>
          <p:cNvPr id="158" name="Shape 158"/>
          <p:cNvSpPr/>
          <p:nvPr/>
        </p:nvSpPr>
        <p:spPr>
          <a:xfrm>
            <a:off x="7601975" y="3841250"/>
            <a:ext cx="973350" cy="857400"/>
          </a:xfrm>
          <a:prstGeom prst="flowChartMagneticDisk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7601900" y="3352175"/>
            <a:ext cx="9734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60" name="Shape 160"/>
          <p:cNvSpPr/>
          <p:nvPr/>
        </p:nvSpPr>
        <p:spPr>
          <a:xfrm>
            <a:off x="5521075" y="3582825"/>
            <a:ext cx="2142225" cy="662875"/>
          </a:xfrm>
          <a:custGeom>
            <a:pathLst>
              <a:path extrusionOk="0" h="26515" w="85689">
                <a:moveTo>
                  <a:pt x="0" y="0"/>
                </a:moveTo>
                <a:cubicBezTo>
                  <a:pt x="16048" y="4160"/>
                  <a:pt x="32526" y="6736"/>
                  <a:pt x="48331" y="11747"/>
                </a:cubicBezTo>
                <a:cubicBezTo>
                  <a:pt x="55246" y="13939"/>
                  <a:pt x="62164" y="16130"/>
                  <a:pt x="69140" y="18124"/>
                </a:cubicBezTo>
                <a:cubicBezTo>
                  <a:pt x="74549" y="19669"/>
                  <a:pt x="79700" y="24084"/>
                  <a:pt x="85250" y="23159"/>
                </a:cubicBezTo>
                <a:cubicBezTo>
                  <a:pt x="87239" y="22827"/>
                  <a:pt x="81404" y="16167"/>
                  <a:pt x="81894" y="18124"/>
                </a:cubicBezTo>
                <a:cubicBezTo>
                  <a:pt x="82423" y="20240"/>
                  <a:pt x="82634" y="20182"/>
                  <a:pt x="83572" y="22152"/>
                </a:cubicBezTo>
                <a:cubicBezTo>
                  <a:pt x="84314" y="23711"/>
                  <a:pt x="86286" y="23790"/>
                  <a:pt x="85250" y="25172"/>
                </a:cubicBezTo>
                <a:cubicBezTo>
                  <a:pt x="84011" y="26822"/>
                  <a:pt x="81209" y="26014"/>
                  <a:pt x="79208" y="26515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1" name="Shape 161"/>
          <p:cNvSpPr/>
          <p:nvPr/>
        </p:nvSpPr>
        <p:spPr>
          <a:xfrm>
            <a:off x="5536725" y="3820232"/>
            <a:ext cx="2249850" cy="618450"/>
          </a:xfrm>
          <a:custGeom>
            <a:pathLst>
              <a:path extrusionOk="0" h="24738" w="89994">
                <a:moveTo>
                  <a:pt x="89994" y="24738"/>
                </a:moveTo>
                <a:cubicBezTo>
                  <a:pt x="67798" y="20469"/>
                  <a:pt x="46041" y="14149"/>
                  <a:pt x="24211" y="8292"/>
                </a:cubicBezTo>
                <a:cubicBezTo>
                  <a:pt x="18549" y="6773"/>
                  <a:pt x="12717" y="5918"/>
                  <a:pt x="7094" y="4265"/>
                </a:cubicBezTo>
                <a:cubicBezTo>
                  <a:pt x="6786" y="4174"/>
                  <a:pt x="1076" y="2342"/>
                  <a:pt x="1052" y="2587"/>
                </a:cubicBezTo>
                <a:cubicBezTo>
                  <a:pt x="872" y="4385"/>
                  <a:pt x="3637" y="9335"/>
                  <a:pt x="3066" y="7621"/>
                </a:cubicBezTo>
                <a:cubicBezTo>
                  <a:pt x="2304" y="5334"/>
                  <a:pt x="-955" y="2914"/>
                  <a:pt x="381" y="909"/>
                </a:cubicBezTo>
                <a:cubicBezTo>
                  <a:pt x="1381" y="-592"/>
                  <a:pt x="3947" y="237"/>
                  <a:pt x="5751" y="237"/>
                </a:cubicBez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2" name="Shape 162"/>
          <p:cNvSpPr txBox="1"/>
          <p:nvPr/>
        </p:nvSpPr>
        <p:spPr>
          <a:xfrm>
            <a:off x="6462225" y="3404550"/>
            <a:ext cx="57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SQL</a:t>
            </a:r>
          </a:p>
        </p:txBody>
      </p:sp>
      <p:sp>
        <p:nvSpPr>
          <p:cNvPr id="163" name="Shape 163"/>
          <p:cNvSpPr/>
          <p:nvPr/>
        </p:nvSpPr>
        <p:spPr>
          <a:xfrm>
            <a:off x="4115125" y="2715850"/>
            <a:ext cx="1392900" cy="1409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dynamic server side program (executable)</a:t>
            </a:r>
          </a:p>
        </p:txBody>
      </p:sp>
      <p:sp>
        <p:nvSpPr>
          <p:cNvPr id="164" name="Shape 164"/>
          <p:cNvSpPr/>
          <p:nvPr/>
        </p:nvSpPr>
        <p:spPr>
          <a:xfrm>
            <a:off x="2314000" y="3312375"/>
            <a:ext cx="1399575" cy="280450"/>
          </a:xfrm>
          <a:custGeom>
            <a:pathLst>
              <a:path extrusionOk="0" h="11218" w="55983">
                <a:moveTo>
                  <a:pt x="0" y="8957"/>
                </a:moveTo>
                <a:cubicBezTo>
                  <a:pt x="7364" y="7189"/>
                  <a:pt x="14737" y="5439"/>
                  <a:pt x="22020" y="3359"/>
                </a:cubicBezTo>
                <a:cubicBezTo>
                  <a:pt x="24459" y="2661"/>
                  <a:pt x="30742" y="-337"/>
                  <a:pt x="29484" y="1866"/>
                </a:cubicBezTo>
                <a:cubicBezTo>
                  <a:pt x="27912" y="4615"/>
                  <a:pt x="25004" y="6344"/>
                  <a:pt x="22766" y="8584"/>
                </a:cubicBezTo>
                <a:cubicBezTo>
                  <a:pt x="22176" y="9174"/>
                  <a:pt x="20855" y="10559"/>
                  <a:pt x="21647" y="10823"/>
                </a:cubicBezTo>
                <a:cubicBezTo>
                  <a:pt x="26387" y="12402"/>
                  <a:pt x="31057" y="7451"/>
                  <a:pt x="35829" y="5971"/>
                </a:cubicBezTo>
                <a:cubicBezTo>
                  <a:pt x="42520" y="3894"/>
                  <a:pt x="49477" y="2600"/>
                  <a:pt x="55983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5" name="Shape 165"/>
          <p:cNvSpPr txBox="1"/>
          <p:nvPr/>
        </p:nvSpPr>
        <p:spPr>
          <a:xfrm>
            <a:off x="2626300" y="3117675"/>
            <a:ext cx="8055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26" y="2760550"/>
            <a:ext cx="829740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73650" y="3582837"/>
            <a:ext cx="892665" cy="66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572" y="2276150"/>
            <a:ext cx="3130689" cy="227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72550" y="106550"/>
            <a:ext cx="3524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How it works</a:t>
            </a:r>
          </a:p>
        </p:txBody>
      </p:sp>
      <p:sp>
        <p:nvSpPr>
          <p:cNvPr id="174" name="Shape 174"/>
          <p:cNvSpPr/>
          <p:nvPr/>
        </p:nvSpPr>
        <p:spPr>
          <a:xfrm>
            <a:off x="3991575" y="3454550"/>
            <a:ext cx="1392900" cy="766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Someone runs the executable</a:t>
            </a:r>
          </a:p>
        </p:txBody>
      </p:sp>
      <p:sp>
        <p:nvSpPr>
          <p:cNvPr id="175" name="Shape 175"/>
          <p:cNvSpPr/>
          <p:nvPr/>
        </p:nvSpPr>
        <p:spPr>
          <a:xfrm flipH="1" rot="10800000">
            <a:off x="1995300" y="3592814"/>
            <a:ext cx="2381796" cy="277785"/>
          </a:xfrm>
          <a:custGeom>
            <a:pathLst>
              <a:path extrusionOk="0" h="11218" w="55983">
                <a:moveTo>
                  <a:pt x="0" y="8957"/>
                </a:moveTo>
                <a:cubicBezTo>
                  <a:pt x="7364" y="7189"/>
                  <a:pt x="14737" y="5439"/>
                  <a:pt x="22020" y="3359"/>
                </a:cubicBezTo>
                <a:cubicBezTo>
                  <a:pt x="24459" y="2661"/>
                  <a:pt x="30742" y="-337"/>
                  <a:pt x="29484" y="1866"/>
                </a:cubicBezTo>
                <a:cubicBezTo>
                  <a:pt x="27912" y="4615"/>
                  <a:pt x="25004" y="6344"/>
                  <a:pt x="22766" y="8584"/>
                </a:cubicBezTo>
                <a:cubicBezTo>
                  <a:pt x="22176" y="9174"/>
                  <a:pt x="20855" y="10559"/>
                  <a:pt x="21647" y="10823"/>
                </a:cubicBezTo>
                <a:cubicBezTo>
                  <a:pt x="26387" y="12402"/>
                  <a:pt x="31057" y="7451"/>
                  <a:pt x="35829" y="5971"/>
                </a:cubicBezTo>
                <a:cubicBezTo>
                  <a:pt x="42520" y="3894"/>
                  <a:pt x="49477" y="2600"/>
                  <a:pt x="55983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6" name="Shape 176"/>
          <p:cNvSpPr txBox="1"/>
          <p:nvPr/>
        </p:nvSpPr>
        <p:spPr>
          <a:xfrm>
            <a:off x="2626300" y="3117675"/>
            <a:ext cx="8055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562" y="381000"/>
            <a:ext cx="23336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6951525" y="1353975"/>
            <a:ext cx="118025" cy="186625"/>
          </a:xfrm>
          <a:custGeom>
            <a:pathLst>
              <a:path extrusionOk="0" h="7465" w="4721">
                <a:moveTo>
                  <a:pt x="1799" y="0"/>
                </a:moveTo>
                <a:cubicBezTo>
                  <a:pt x="2303" y="2397"/>
                  <a:pt x="4721" y="4294"/>
                  <a:pt x="4721" y="6744"/>
                </a:cubicBezTo>
                <a:cubicBezTo>
                  <a:pt x="4721" y="8333"/>
                  <a:pt x="1323" y="6537"/>
                  <a:pt x="0" y="74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79" name="Shape 179"/>
          <p:cNvSpPr txBox="1"/>
          <p:nvPr/>
        </p:nvSpPr>
        <p:spPr>
          <a:xfrm>
            <a:off x="4523800" y="638575"/>
            <a:ext cx="2005800" cy="96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use putty.exe (windows) or ssh (apple) to connect to the remote server</a:t>
            </a:r>
          </a:p>
        </p:txBody>
      </p:sp>
      <p:sp>
        <p:nvSpPr>
          <p:cNvPr id="180" name="Shape 180"/>
          <p:cNvSpPr/>
          <p:nvPr/>
        </p:nvSpPr>
        <p:spPr>
          <a:xfrm>
            <a:off x="3934125" y="2646525"/>
            <a:ext cx="1507800" cy="717899"/>
          </a:xfrm>
          <a:prstGeom prst="roundRect">
            <a:avLst>
              <a:gd fmla="val 0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edit and compile source code.</a:t>
            </a:r>
          </a:p>
        </p:txBody>
      </p:sp>
      <p:sp>
        <p:nvSpPr>
          <p:cNvPr id="181" name="Shape 181"/>
          <p:cNvSpPr/>
          <p:nvPr/>
        </p:nvSpPr>
        <p:spPr>
          <a:xfrm>
            <a:off x="4962026" y="1245700"/>
            <a:ext cx="2096349" cy="1654086"/>
          </a:xfrm>
          <a:custGeom>
            <a:pathLst>
              <a:path extrusionOk="0" h="40616" w="72263">
                <a:moveTo>
                  <a:pt x="72263" y="10850"/>
                </a:moveTo>
                <a:cubicBezTo>
                  <a:pt x="61238" y="-171"/>
                  <a:pt x="39380" y="-3588"/>
                  <a:pt x="25953" y="4331"/>
                </a:cubicBezTo>
                <a:cubicBezTo>
                  <a:pt x="17796" y="9142"/>
                  <a:pt x="11474" y="17433"/>
                  <a:pt x="7743" y="26137"/>
                </a:cubicBezTo>
                <a:cubicBezTo>
                  <a:pt x="5714" y="30869"/>
                  <a:pt x="6943" y="38715"/>
                  <a:pt x="2123" y="40525"/>
                </a:cubicBezTo>
                <a:cubicBezTo>
                  <a:pt x="192" y="41249"/>
                  <a:pt x="750" y="32723"/>
                  <a:pt x="100" y="34680"/>
                </a:cubicBezTo>
                <a:cubicBezTo>
                  <a:pt x="-703" y="37098"/>
                  <a:pt x="4948" y="39241"/>
                  <a:pt x="7069" y="3782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6276" y="2576775"/>
            <a:ext cx="829740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102637" y="3905962"/>
            <a:ext cx="892665" cy="6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6875487" y="537150"/>
            <a:ext cx="1507800" cy="359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 code</a:t>
            </a:r>
          </a:p>
        </p:txBody>
      </p:sp>
      <p:sp>
        <p:nvSpPr>
          <p:cNvPr id="185" name="Shape 185"/>
          <p:cNvSpPr/>
          <p:nvPr/>
        </p:nvSpPr>
        <p:spPr>
          <a:xfrm>
            <a:off x="2559025" y="4568825"/>
            <a:ext cx="4645799" cy="590699"/>
          </a:xfrm>
          <a:prstGeom prst="upArrow">
            <a:avLst>
              <a:gd fmla="val 50000" name="adj1"/>
              <a:gd fmla="val 45938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www.csit.parkland.edu</a:t>
            </a:r>
          </a:p>
        </p:txBody>
      </p:sp>
      <p:sp>
        <p:nvSpPr>
          <p:cNvPr id="186" name="Shape 186"/>
          <p:cNvSpPr/>
          <p:nvPr/>
        </p:nvSpPr>
        <p:spPr>
          <a:xfrm>
            <a:off x="6529600" y="2370287"/>
            <a:ext cx="2333699" cy="1152000"/>
          </a:xfrm>
          <a:prstGeom prst="upArrow">
            <a:avLst>
              <a:gd fmla="val 50000" name="adj1"/>
              <a:gd fmla="val 51818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your computer</a:t>
            </a:r>
          </a:p>
        </p:txBody>
      </p:sp>
      <p:sp>
        <p:nvSpPr>
          <p:cNvPr id="187" name="Shape 187"/>
          <p:cNvSpPr/>
          <p:nvPr/>
        </p:nvSpPr>
        <p:spPr>
          <a:xfrm>
            <a:off x="272550" y="963950"/>
            <a:ext cx="3130799" cy="1372500"/>
          </a:xfrm>
          <a:prstGeom prst="downArrow">
            <a:avLst>
              <a:gd fmla="val 53775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Someone running your program from somewhere on the web. (It might be you or me!)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75" y="2940568"/>
            <a:ext cx="934553" cy="115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http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http://www.tutorialspoint.com/http/http_messages.htm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https://en.wikibooks.org/wiki/Communication_Networks/HTTP_Protocol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Your code needs to output </a:t>
            </a:r>
            <a:r>
              <a:rPr b="1" lang="en"/>
              <a:t>http</a:t>
            </a:r>
            <a:r>
              <a:rPr lang="en"/>
              <a:t> for the browser to work with. Since http is text based, it's not hard.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Your program needs to be an http response. Below is what one looks like.  You need to output (to cout) the parts 'provided by our program'.  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96550" y="116080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 OK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Content-type: text/html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Your name goes here</a:t>
            </a:r>
          </a:p>
        </p:txBody>
      </p:sp>
      <p:sp>
        <p:nvSpPr>
          <p:cNvPr id="201" name="Shape 201"/>
          <p:cNvSpPr/>
          <p:nvPr/>
        </p:nvSpPr>
        <p:spPr>
          <a:xfrm>
            <a:off x="4965375" y="1235950"/>
            <a:ext cx="2624699" cy="6968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Provided by apache</a:t>
            </a:r>
          </a:p>
        </p:txBody>
      </p:sp>
      <p:sp>
        <p:nvSpPr>
          <p:cNvPr id="202" name="Shape 202"/>
          <p:cNvSpPr/>
          <p:nvPr/>
        </p:nvSpPr>
        <p:spPr>
          <a:xfrm>
            <a:off x="5080675" y="2338125"/>
            <a:ext cx="2624699" cy="69689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Provided by your program</a:t>
            </a:r>
          </a:p>
        </p:txBody>
      </p:sp>
      <p:sp>
        <p:nvSpPr>
          <p:cNvPr id="203" name="Shape 203"/>
          <p:cNvSpPr/>
          <p:nvPr/>
        </p:nvSpPr>
        <p:spPr>
          <a:xfrm>
            <a:off x="615625" y="2377950"/>
            <a:ext cx="1958400" cy="4947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blank line</a:t>
            </a:r>
          </a:p>
        </p:txBody>
      </p:sp>
      <p:sp>
        <p:nvSpPr>
          <p:cNvPr id="204" name="Shape 204"/>
          <p:cNvSpPr/>
          <p:nvPr/>
        </p:nvSpPr>
        <p:spPr>
          <a:xfrm>
            <a:off x="555550" y="2932900"/>
            <a:ext cx="3706500" cy="1863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327000" y="3466600"/>
            <a:ext cx="2731499" cy="795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content you provide</a:t>
            </a:r>
          </a:p>
        </p:txBody>
      </p:sp>
      <p:sp>
        <p:nvSpPr>
          <p:cNvPr id="206" name="Shape 206"/>
          <p:cNvSpPr/>
          <p:nvPr/>
        </p:nvSpPr>
        <p:spPr>
          <a:xfrm>
            <a:off x="4117825" y="1848575"/>
            <a:ext cx="980725" cy="3284300"/>
          </a:xfrm>
          <a:custGeom>
            <a:pathLst>
              <a:path extrusionOk="0" h="131372" w="39229">
                <a:moveTo>
                  <a:pt x="0" y="2736"/>
                </a:moveTo>
                <a:cubicBezTo>
                  <a:pt x="8748" y="-1638"/>
                  <a:pt x="24568" y="-1188"/>
                  <a:pt x="28944" y="7560"/>
                </a:cubicBezTo>
                <a:cubicBezTo>
                  <a:pt x="31527" y="12725"/>
                  <a:pt x="22198" y="18756"/>
                  <a:pt x="24120" y="24203"/>
                </a:cubicBezTo>
                <a:cubicBezTo>
                  <a:pt x="25435" y="27932"/>
                  <a:pt x="30830" y="28858"/>
                  <a:pt x="34732" y="29509"/>
                </a:cubicBezTo>
                <a:cubicBezTo>
                  <a:pt x="35845" y="29694"/>
                  <a:pt x="39228" y="29610"/>
                  <a:pt x="38109" y="29750"/>
                </a:cubicBezTo>
                <a:cubicBezTo>
                  <a:pt x="33960" y="30268"/>
                  <a:pt x="29143" y="31309"/>
                  <a:pt x="26532" y="34574"/>
                </a:cubicBezTo>
                <a:cubicBezTo>
                  <a:pt x="23257" y="38666"/>
                  <a:pt x="24381" y="45096"/>
                  <a:pt x="25326" y="50252"/>
                </a:cubicBezTo>
                <a:cubicBezTo>
                  <a:pt x="28580" y="68026"/>
                  <a:pt x="32079" y="85969"/>
                  <a:pt x="32079" y="104039"/>
                </a:cubicBezTo>
                <a:cubicBezTo>
                  <a:pt x="32079" y="112920"/>
                  <a:pt x="35450" y="125923"/>
                  <a:pt x="27738" y="130329"/>
                </a:cubicBezTo>
                <a:cubicBezTo>
                  <a:pt x="22732" y="133188"/>
                  <a:pt x="16205" y="129313"/>
                  <a:pt x="10613" y="1279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When an </a:t>
            </a:r>
            <a:r>
              <a:rPr i="1" lang="en" sz="3000">
                <a:solidFill>
                  <a:srgbClr val="FF0000"/>
                </a:solidFill>
              </a:rPr>
              <a:t>internal server error</a:t>
            </a:r>
            <a:r>
              <a:rPr lang="en" sz="3000"/>
              <a:t> occurs: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run the program from the command line, this will check for permissions.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it runs, check the http header carefully, make sure there is a blank line after </a:t>
            </a:r>
            <a:r>
              <a:rPr lang="en"/>
              <a:t>'Content-type'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ask Ken (giving him your username will help)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29050" y="1115975"/>
            <a:ext cx="8520600" cy="23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file in python with a </a:t>
            </a:r>
            <a:r>
              <a:rPr b="1" lang="en"/>
              <a:t>comment </a:t>
            </a:r>
            <a:r>
              <a:rPr lang="en"/>
              <a:t>containing the academic honesty pledge as shown below. Add another, separate comment to the file containing your 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a python program that prints your name in a web script. It'll only be print commands along with the comments.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Turn in your file in using the dropbox link in cobra learning.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Put a link to your running file in the message area</a:t>
            </a:r>
          </a:p>
        </p:txBody>
      </p:sp>
      <p:sp>
        <p:nvSpPr>
          <p:cNvPr id="81" name="Shape 81"/>
          <p:cNvSpPr/>
          <p:nvPr/>
        </p:nvSpPr>
        <p:spPr>
          <a:xfrm>
            <a:off x="1153962" y="3575950"/>
            <a:ext cx="6836075" cy="1333825"/>
          </a:xfrm>
          <a:prstGeom prst="flowChartPunchedTap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I honor Parkland’s core values by affirming that I have </a:t>
            </a:r>
            <a:b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followed all academic integrity guidelines for this work.</a:t>
            </a:r>
            <a:b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your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minimal code for the lab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66872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don't forget the pledge and your name up here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"Content-type:  text/html\n\n" 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print("My name is ----------")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88" name="Shape 88"/>
          <p:cNvSpPr/>
          <p:nvPr/>
        </p:nvSpPr>
        <p:spPr>
          <a:xfrm>
            <a:off x="2999575" y="2980350"/>
            <a:ext cx="4201308" cy="1672811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 your name in here</a:t>
            </a:r>
          </a:p>
        </p:txBody>
      </p:sp>
      <p:cxnSp>
        <p:nvCxnSpPr>
          <p:cNvPr id="89" name="Shape 89"/>
          <p:cNvCxnSpPr/>
          <p:nvPr/>
        </p:nvCxnSpPr>
        <p:spPr>
          <a:xfrm rot="10800000">
            <a:off x="4355250" y="2432300"/>
            <a:ext cx="682500" cy="9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Where a file is placed matters!  Specifically for this class, everything needs to be under </a:t>
            </a:r>
            <a:r>
              <a:rPr b="1" lang="en"/>
              <a:t>~/public_html/cgi-bin/csc220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project should be in a different folder, for instance you’ll have folders like </a:t>
            </a:r>
            <a:r>
              <a:rPr b="1" lang="en"/>
              <a:t>~/public_html/cgi-bin/csc220/lab1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create a folder under the current folder,  the linux command is: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foldername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show (print) the current working directory (folder) the command is: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pwd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linux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change the current working directory the command is: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foldername 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 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show (list) the files in the current folder, the linux command is: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 -l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to </a:t>
            </a:r>
            <a:r>
              <a:rPr lang="en"/>
              <a:t>edit a</a:t>
            </a:r>
            <a:r>
              <a:rPr lang="en" sz="1800"/>
              <a:t> file in </a:t>
            </a:r>
            <a:r>
              <a:rPr lang="en"/>
              <a:t>the current</a:t>
            </a:r>
            <a:r>
              <a:rPr lang="en" sz="1800"/>
              <a:t> folder, the linux command is: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pico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491250" y="1593050"/>
            <a:ext cx="2338800" cy="1694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 directory</a:t>
            </a:r>
          </a:p>
        </p:txBody>
      </p:sp>
      <p:sp>
        <p:nvSpPr>
          <p:cNvPr id="103" name="Shape 103"/>
          <p:cNvSpPr/>
          <p:nvPr/>
        </p:nvSpPr>
        <p:spPr>
          <a:xfrm>
            <a:off x="2423325" y="2075900"/>
            <a:ext cx="2338800" cy="1694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 to parent directory</a:t>
            </a:r>
          </a:p>
        </p:txBody>
      </p:sp>
      <p:sp>
        <p:nvSpPr>
          <p:cNvPr id="104" name="Shape 104"/>
          <p:cNvSpPr/>
          <p:nvPr/>
        </p:nvSpPr>
        <p:spPr>
          <a:xfrm>
            <a:off x="2993375" y="1834475"/>
            <a:ext cx="2338800" cy="1694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down to </a:t>
            </a:r>
            <a:r>
              <a:rPr i="1" lang="en"/>
              <a:t>foldername</a:t>
            </a:r>
          </a:p>
        </p:txBody>
      </p:sp>
      <p:sp>
        <p:nvSpPr>
          <p:cNvPr id="105" name="Shape 105"/>
          <p:cNvSpPr/>
          <p:nvPr/>
        </p:nvSpPr>
        <p:spPr>
          <a:xfrm>
            <a:off x="3200050" y="3471650"/>
            <a:ext cx="2841299" cy="1694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other editors if you wish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Connections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The directory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~/public_html/cgi-bin/csc220/lab1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is connected to the URL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http://www.csit.parkland.edu/~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/cgi-bin/csc220/lab1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For instance, the code I wrote for this lesson is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http://www.csit.parkland.edu/~kurban/csc220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is in the directory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~kurban/public_html/csc220/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Copying files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599" cy="228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copy my files with the command: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cp ~kurban/public_html/csc220/firstLab/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968275" y="2089525"/>
            <a:ext cx="5214309" cy="875625"/>
          </a:xfrm>
          <a:custGeom>
            <a:pathLst>
              <a:path extrusionOk="0" h="35025" w="211127">
                <a:moveTo>
                  <a:pt x="0" y="2177"/>
                </a:moveTo>
                <a:cubicBezTo>
                  <a:pt x="6501" y="10679"/>
                  <a:pt x="16976" y="17697"/>
                  <a:pt x="27650" y="18506"/>
                </a:cubicBezTo>
                <a:cubicBezTo>
                  <a:pt x="40476" y="19478"/>
                  <a:pt x="53416" y="11117"/>
                  <a:pt x="65968" y="13934"/>
                </a:cubicBezTo>
                <a:cubicBezTo>
                  <a:pt x="72557" y="15412"/>
                  <a:pt x="74382" y="25133"/>
                  <a:pt x="75547" y="31786"/>
                </a:cubicBezTo>
                <a:cubicBezTo>
                  <a:pt x="75732" y="32848"/>
                  <a:pt x="75873" y="35596"/>
                  <a:pt x="76636" y="34834"/>
                </a:cubicBezTo>
                <a:cubicBezTo>
                  <a:pt x="81547" y="29922"/>
                  <a:pt x="81700" y="21732"/>
                  <a:pt x="85780" y="16111"/>
                </a:cubicBezTo>
                <a:cubicBezTo>
                  <a:pt x="90271" y="9922"/>
                  <a:pt x="100186" y="8593"/>
                  <a:pt x="107769" y="9579"/>
                </a:cubicBezTo>
                <a:cubicBezTo>
                  <a:pt x="138820" y="13616"/>
                  <a:pt x="169168" y="31996"/>
                  <a:pt x="200080" y="26996"/>
                </a:cubicBezTo>
                <a:cubicBezTo>
                  <a:pt x="209482" y="25474"/>
                  <a:pt x="213704" y="8516"/>
                  <a:pt x="20944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19" name="Shape 119"/>
          <p:cNvSpPr txBox="1"/>
          <p:nvPr/>
        </p:nvSpPr>
        <p:spPr>
          <a:xfrm>
            <a:off x="2018750" y="3003925"/>
            <a:ext cx="1703700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my files are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>
            <a:off x="6661474" y="2165849"/>
            <a:ext cx="45180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6677850" y="2835200"/>
            <a:ext cx="174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dot means the current directory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122675" y="587300"/>
            <a:ext cx="2258700" cy="5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~kurban</a:t>
            </a:r>
            <a:r>
              <a:rPr lang="en"/>
              <a:t> means my home directory</a:t>
            </a:r>
          </a:p>
        </p:txBody>
      </p:sp>
      <p:sp>
        <p:nvSpPr>
          <p:cNvPr id="123" name="Shape 123"/>
          <p:cNvSpPr/>
          <p:nvPr/>
        </p:nvSpPr>
        <p:spPr>
          <a:xfrm>
            <a:off x="1289400" y="924750"/>
            <a:ext cx="4985675" cy="762015"/>
          </a:xfrm>
          <a:custGeom>
            <a:pathLst>
              <a:path extrusionOk="0" h="34129" w="199427">
                <a:moveTo>
                  <a:pt x="199427" y="0"/>
                </a:moveTo>
                <a:cubicBezTo>
                  <a:pt x="191111" y="16038"/>
                  <a:pt x="165385" y="12661"/>
                  <a:pt x="147611" y="15893"/>
                </a:cubicBezTo>
                <a:cubicBezTo>
                  <a:pt x="140245" y="17231"/>
                  <a:pt x="133447" y="21014"/>
                  <a:pt x="126057" y="22207"/>
                </a:cubicBezTo>
                <a:cubicBezTo>
                  <a:pt x="104362" y="25707"/>
                  <a:pt x="82281" y="26997"/>
                  <a:pt x="60307" y="26997"/>
                </a:cubicBezTo>
                <a:cubicBezTo>
                  <a:pt x="44559" y="26997"/>
                  <a:pt x="28811" y="26997"/>
                  <a:pt x="13063" y="26997"/>
                </a:cubicBezTo>
                <a:cubicBezTo>
                  <a:pt x="9646" y="26997"/>
                  <a:pt x="5130" y="26466"/>
                  <a:pt x="3048" y="29174"/>
                </a:cubicBezTo>
                <a:cubicBezTo>
                  <a:pt x="2058" y="30460"/>
                  <a:pt x="3191" y="32696"/>
                  <a:pt x="2178" y="33964"/>
                </a:cubicBezTo>
                <a:cubicBezTo>
                  <a:pt x="1649" y="34625"/>
                  <a:pt x="0" y="31810"/>
                  <a:pt x="0" y="32657"/>
                </a:cubicBezTo>
                <a:cubicBezTo>
                  <a:pt x="0" y="33854"/>
                  <a:pt x="2819" y="34523"/>
                  <a:pt x="3484" y="335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24" name="Shape 124"/>
          <p:cNvSpPr txBox="1"/>
          <p:nvPr/>
        </p:nvSpPr>
        <p:spPr>
          <a:xfrm>
            <a:off x="7831725" y="1294875"/>
            <a:ext cx="1170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/>
              <a:t> means all the files</a:t>
            </a:r>
          </a:p>
        </p:txBody>
      </p:sp>
      <p:sp>
        <p:nvSpPr>
          <p:cNvPr id="125" name="Shape 125"/>
          <p:cNvSpPr/>
          <p:nvPr/>
        </p:nvSpPr>
        <p:spPr>
          <a:xfrm>
            <a:off x="6112225" y="1379325"/>
            <a:ext cx="1763050" cy="291091"/>
          </a:xfrm>
          <a:custGeom>
            <a:pathLst>
              <a:path extrusionOk="0" h="15026" w="70522">
                <a:moveTo>
                  <a:pt x="70522" y="8378"/>
                </a:moveTo>
                <a:cubicBezTo>
                  <a:pt x="50559" y="-299"/>
                  <a:pt x="27311" y="-1090"/>
                  <a:pt x="5643" y="976"/>
                </a:cubicBezTo>
                <a:cubicBezTo>
                  <a:pt x="2030" y="1320"/>
                  <a:pt x="1808" y="7883"/>
                  <a:pt x="2595" y="11426"/>
                </a:cubicBezTo>
                <a:cubicBezTo>
                  <a:pt x="2848" y="12568"/>
                  <a:pt x="4105" y="14449"/>
                  <a:pt x="3030" y="14910"/>
                </a:cubicBezTo>
                <a:cubicBezTo>
                  <a:pt x="1944" y="15375"/>
                  <a:pt x="-417" y="11679"/>
                  <a:pt x="418" y="12515"/>
                </a:cubicBezTo>
                <a:cubicBezTo>
                  <a:pt x="1659" y="13756"/>
                  <a:pt x="4668" y="14627"/>
                  <a:pt x="5643" y="131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Apache-CGI programming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Someone on the internet will start our program through a link and the program should OUTPUT the </a:t>
            </a:r>
            <a:r>
              <a:rPr b="1" lang="en"/>
              <a:t>http response</a:t>
            </a:r>
            <a:r>
              <a:rPr lang="en"/>
              <a:t> that’s sent back to that person's browser. The browser will take the html from the http response and render it on the screen.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executable need to be under the public_html/cgi-bin directory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executable needs to have a </a:t>
            </a:r>
            <a:r>
              <a:rPr b="1" lang="en"/>
              <a:t>.py </a:t>
            </a:r>
            <a:r>
              <a:rPr lang="en"/>
              <a:t>extension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executable needs to complete the http header with</a:t>
            </a:r>
          </a:p>
          <a:p>
            <a:pPr indent="-228600" lvl="1" marL="914400" rtl="0">
              <a:spcBef>
                <a:spcPts val="0"/>
              </a:spcBef>
              <a:buFont typeface="Courier New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print ("Content-type: text/html\n\n")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Do List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Edit your program, don't forget the first line!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#!/usr/local/bin/python3.5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When you're done, make it executable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chmod 755 lab1.py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Open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http://www.csit.parkland.edu/~</a:t>
            </a:r>
            <a:r>
              <a:rPr b="1" i="1" lang="en" sz="1200"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/cgi-bin/csc220/lab1</a:t>
            </a:r>
            <a:r>
              <a:rPr lang="en" sz="1200"/>
              <a:t> in a browser, click on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lab1.py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Debug by returning to the editing command.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cxnSp>
        <p:nvCxnSpPr>
          <p:cNvPr id="138" name="Shape 138"/>
          <p:cNvCxnSpPr>
            <a:stCxn id="139" idx="1"/>
          </p:cNvCxnSpPr>
          <p:nvPr/>
        </p:nvCxnSpPr>
        <p:spPr>
          <a:xfrm rot="10800000">
            <a:off x="1470975" y="1970925"/>
            <a:ext cx="1567499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3038475" y="1796325"/>
            <a:ext cx="3081299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only need this command once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