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FDA07E-CAC6-47A2-93FC-325FDA6DEF2B}">
  <a:tblStyle styleId="{43FDA07E-CAC6-47A2-93FC-325FDA6DEF2B}"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7441111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7975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624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197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5765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7076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29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6541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090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952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376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05963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9821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878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472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Thinking Recursively</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a:t>on a simple game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Other things to know</a:t>
            </a:r>
          </a:p>
        </p:txBody>
      </p:sp>
      <p:sp>
        <p:nvSpPr>
          <p:cNvPr id="146" name="Shape 14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You may have a 0 in a cell.  This will mean an instant loss.</a:t>
            </a:r>
          </a:p>
          <a:p>
            <a:pPr marL="457200" lvl="0" indent="-228600" rtl="0">
              <a:spcBef>
                <a:spcPts val="0"/>
              </a:spcBef>
            </a:pPr>
            <a:r>
              <a:rPr lang="en"/>
              <a:t>There are numerous 'loss' or base cases that stop the recursion</a:t>
            </a:r>
          </a:p>
          <a:p>
            <a:pPr marL="914400" lvl="1" indent="-228600" rtl="0">
              <a:spcBef>
                <a:spcPts val="0"/>
              </a:spcBef>
            </a:pPr>
            <a:r>
              <a:rPr lang="en"/>
              <a:t>Too high (off the end of the list) </a:t>
            </a:r>
          </a:p>
          <a:p>
            <a:pPr marL="914400" lvl="1" indent="-228600" rtl="0">
              <a:spcBef>
                <a:spcPts val="0"/>
              </a:spcBef>
            </a:pPr>
            <a:r>
              <a:rPr lang="en"/>
              <a:t>Too low (off the beginning of the list)</a:t>
            </a:r>
          </a:p>
          <a:p>
            <a:pPr marL="914400" lvl="1" indent="-228600" rtl="0">
              <a:spcBef>
                <a:spcPts val="0"/>
              </a:spcBef>
            </a:pPr>
            <a:r>
              <a:rPr lang="en"/>
              <a:t>A value of zero in the cell</a:t>
            </a:r>
          </a:p>
          <a:p>
            <a:pPr marL="914400" lvl="1" indent="-228600" rtl="0">
              <a:spcBef>
                <a:spcPts val="0"/>
              </a:spcBef>
            </a:pPr>
            <a:r>
              <a:rPr lang="en"/>
              <a:t>The cell has been visited before</a:t>
            </a:r>
          </a:p>
          <a:p>
            <a:pPr marL="914400" lvl="1" indent="-228600" rtl="0">
              <a:spcBef>
                <a:spcPts val="0"/>
              </a:spcBef>
            </a:pPr>
            <a:r>
              <a:rPr lang="en"/>
              <a:t>'winnning' should also stop the recursion.</a:t>
            </a:r>
          </a:p>
          <a:p>
            <a:pPr marL="457200" lvl="0" indent="-228600" rtl="0">
              <a:spcBef>
                <a:spcPts val="0"/>
              </a:spcBef>
            </a:pPr>
            <a:r>
              <a:rPr lang="en"/>
              <a:t>When you have 'won' you still need to print the 'path' that wins in the correct order.  If you just print it after the recursive call, it will come out backwards, so put it in a list and print that list out backwards after all the recursive calls are done. </a:t>
            </a:r>
          </a:p>
          <a:p>
            <a:pPr marL="457200" lvl="0" indent="-228600" rtl="0">
              <a:spcBef>
                <a:spcPts val="0"/>
              </a:spcBef>
            </a:pPr>
            <a:r>
              <a:rPr lang="en"/>
              <a:t>Any correct solution is fine, it doesn't need to be the shortest.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There might be no solution.</a:t>
            </a:r>
          </a:p>
        </p:txBody>
      </p:sp>
      <p:sp>
        <p:nvSpPr>
          <p:cNvPr id="152" name="Shape 15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The recursion may return with no solution, like if the first cell is a zero. You'll need to report if there is no solution. HINT: If this is the case, there shouldn't be anything in your output list.</a:t>
            </a:r>
          </a:p>
          <a:p>
            <a:pPr lvl="0">
              <a:spcBef>
                <a:spcPts val="0"/>
              </a:spcBef>
              <a:buNone/>
            </a:pPr>
            <a:endParaRP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Input (not the example above)</a:t>
            </a:r>
          </a:p>
        </p:txBody>
      </p:sp>
      <p:sp>
        <p:nvSpPr>
          <p:cNvPr id="158" name="Shape 15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dirty="0"/>
              <a:t>I'll put in a space separated series of integers like:</a:t>
            </a:r>
          </a:p>
          <a:p>
            <a:pPr lvl="0">
              <a:spcBef>
                <a:spcPts val="0"/>
              </a:spcBef>
              <a:buNone/>
            </a:pPr>
            <a:r>
              <a:rPr lang="en" dirty="0"/>
              <a:t>1 2 1 2 3 4 3 1 1 1</a:t>
            </a:r>
          </a:p>
          <a:p>
            <a:pPr lvl="0">
              <a:spcBef>
                <a:spcPts val="0"/>
              </a:spcBef>
              <a:buNone/>
            </a:pPr>
            <a:r>
              <a:rPr lang="en" dirty="0"/>
              <a:t>And you'll print out the positions to the winning spot: </a:t>
            </a:r>
          </a:p>
          <a:p>
            <a:pPr lvl="0">
              <a:spcBef>
                <a:spcPts val="0"/>
              </a:spcBef>
              <a:buNone/>
            </a:pPr>
            <a:r>
              <a:rPr lang="en" dirty="0"/>
              <a:t>0 1 3 5 9</a:t>
            </a:r>
          </a:p>
          <a:p>
            <a:pPr lvl="0">
              <a:spcBef>
                <a:spcPts val="0"/>
              </a:spcBef>
              <a:buNone/>
            </a:pPr>
            <a:r>
              <a:rPr lang="e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A picture to help visualize the recursion (perhaps)</a:t>
            </a:r>
          </a:p>
        </p:txBody>
      </p:sp>
      <p:pic>
        <p:nvPicPr>
          <p:cNvPr id="164" name="Shape 164"/>
          <p:cNvPicPr preferRelativeResize="0"/>
          <p:nvPr/>
        </p:nvPicPr>
        <p:blipFill>
          <a:blip r:embed="rId3">
            <a:alphaModFix/>
          </a:blip>
          <a:stretch>
            <a:fillRect/>
          </a:stretch>
        </p:blipFill>
        <p:spPr>
          <a:xfrm>
            <a:off x="1369125" y="1270450"/>
            <a:ext cx="6315300" cy="1541825"/>
          </a:xfrm>
          <a:prstGeom prst="rect">
            <a:avLst/>
          </a:prstGeom>
          <a:noFill/>
          <a:ln>
            <a:noFill/>
          </a:ln>
        </p:spPr>
      </p:pic>
      <p:sp>
        <p:nvSpPr>
          <p:cNvPr id="165" name="Shape 165"/>
          <p:cNvSpPr txBox="1"/>
          <p:nvPr/>
        </p:nvSpPr>
        <p:spPr>
          <a:xfrm>
            <a:off x="311700" y="3065000"/>
            <a:ext cx="8297700" cy="1541700"/>
          </a:xfrm>
          <a:prstGeom prst="rect">
            <a:avLst/>
          </a:prstGeom>
          <a:noFill/>
          <a:ln>
            <a:noFill/>
          </a:ln>
        </p:spPr>
        <p:txBody>
          <a:bodyPr wrap="square" lIns="91425" tIns="91425" rIns="91425" bIns="91425" anchor="t" anchorCtr="0">
            <a:noAutofit/>
          </a:bodyPr>
          <a:lstStyle/>
          <a:p>
            <a:pPr lvl="0">
              <a:spcBef>
                <a:spcPts val="0"/>
              </a:spcBef>
              <a:buNone/>
            </a:pPr>
            <a:r>
              <a:rPr lang="en"/>
              <a:t>Path v1 is when you've chosen all left.</a:t>
            </a:r>
          </a:p>
          <a:p>
            <a:pPr lvl="0">
              <a:spcBef>
                <a:spcPts val="0"/>
              </a:spcBef>
              <a:buNone/>
            </a:pPr>
            <a:r>
              <a:rPr lang="en"/>
              <a:t>Path v16 is when you've chosen all right.</a:t>
            </a:r>
          </a:p>
          <a:p>
            <a:pPr lvl="0">
              <a:spcBef>
                <a:spcPts val="0"/>
              </a:spcBef>
              <a:buNone/>
            </a:pPr>
            <a:r>
              <a:rPr lang="en"/>
              <a:t>Path v14 is right, right, left, right.</a:t>
            </a:r>
          </a:p>
          <a:p>
            <a:pPr lvl="0">
              <a:spcBef>
                <a:spcPts val="0"/>
              </a:spcBef>
              <a:buNone/>
            </a:pPr>
            <a:endParaRPr/>
          </a:p>
          <a:p>
            <a:pPr lvl="0">
              <a:spcBef>
                <a:spcPts val="0"/>
              </a:spcBef>
              <a:buNone/>
            </a:pPr>
            <a:r>
              <a:rPr lang="en"/>
              <a:t>You have 2 options at any one point and you have to check them both. Once one is shown to be a failure, then you have to check the other 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Another way to think of it</a:t>
            </a:r>
          </a:p>
        </p:txBody>
      </p:sp>
      <p:sp>
        <p:nvSpPr>
          <p:cNvPr id="171" name="Shape 17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Define the problem in terms of itself … but with a smaller problem and a trivial solution(s).</a:t>
            </a:r>
          </a:p>
          <a:p>
            <a:pPr lvl="0">
              <a:spcBef>
                <a:spcPts val="0"/>
              </a:spcBef>
              <a:buNone/>
            </a:pPr>
            <a:r>
              <a:rPr lang="en"/>
              <a:t>Use path length as the smaller 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Requirements</a:t>
            </a:r>
          </a:p>
        </p:txBody>
      </p:sp>
      <p:sp>
        <p:nvSpPr>
          <p:cNvPr id="61" name="Shape 61"/>
          <p:cNvSpPr txBox="1">
            <a:spLocks noGrp="1"/>
          </p:cNvSpPr>
          <p:nvPr>
            <p:ph type="body" idx="1"/>
          </p:nvPr>
        </p:nvSpPr>
        <p:spPr>
          <a:xfrm>
            <a:off x="229050" y="1115975"/>
            <a:ext cx="8520600" cy="2380800"/>
          </a:xfrm>
          <a:prstGeom prst="rect">
            <a:avLst/>
          </a:prstGeom>
        </p:spPr>
        <p:txBody>
          <a:bodyPr wrap="square" lIns="91425" tIns="91425" rIns="91425" bIns="91425" anchor="t" anchorCtr="0">
            <a:noAutofit/>
          </a:bodyPr>
          <a:lstStyle/>
          <a:p>
            <a:pPr lvl="0" rtl="0">
              <a:spcBef>
                <a:spcPts val="0"/>
              </a:spcBef>
              <a:buNone/>
            </a:pPr>
            <a:r>
              <a:rPr lang="en"/>
              <a:t>Create file in python with a </a:t>
            </a:r>
            <a:r>
              <a:rPr lang="en" b="1"/>
              <a:t>comment </a:t>
            </a:r>
            <a:r>
              <a:rPr lang="en"/>
              <a:t>containing the academic honesty pledge as shown below. Add another, separate comment to the file containing your name</a:t>
            </a:r>
          </a:p>
          <a:p>
            <a:pPr marL="457200" lvl="0" indent="-228600" rtl="0">
              <a:spcBef>
                <a:spcPts val="0"/>
              </a:spcBef>
            </a:pPr>
            <a:r>
              <a:rPr lang="en"/>
              <a:t>Write a python program that prints the solution to the game board supplied in a textarea as described on a later slide.</a:t>
            </a:r>
          </a:p>
          <a:p>
            <a:pPr marL="457200" lvl="0" indent="-228600" rtl="0">
              <a:spcBef>
                <a:spcPts val="0"/>
              </a:spcBef>
            </a:pPr>
            <a:r>
              <a:rPr lang="en"/>
              <a:t>Attach your python source in using the dropbox link in cobra learning. (I don't need any html files)</a:t>
            </a:r>
          </a:p>
          <a:p>
            <a:pPr marL="457200" lvl="0" indent="-228600" rtl="0">
              <a:spcBef>
                <a:spcPts val="0"/>
              </a:spcBef>
            </a:pPr>
            <a:r>
              <a:rPr lang="en" b="1"/>
              <a:t>Put a link to your running file in the message area</a:t>
            </a:r>
          </a:p>
        </p:txBody>
      </p:sp>
      <p:sp>
        <p:nvSpPr>
          <p:cNvPr id="62" name="Shape 62"/>
          <p:cNvSpPr/>
          <p:nvPr/>
        </p:nvSpPr>
        <p:spPr>
          <a:xfrm>
            <a:off x="1153963" y="4212404"/>
            <a:ext cx="6836075" cy="697371"/>
          </a:xfrm>
          <a:prstGeom prst="flowChartPunchedTape">
            <a:avLst/>
          </a:prstGeom>
          <a:solidFill>
            <a:srgbClr val="FFFF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b="1" dirty="0">
                <a:solidFill>
                  <a:srgbClr val="38761D"/>
                </a:solidFill>
                <a:latin typeface="Courier New"/>
                <a:ea typeface="Courier New"/>
                <a:cs typeface="Courier New"/>
                <a:sym typeface="Courier New"/>
              </a:rPr>
              <a:t># I honor Parkland's core values by affirming that I have </a:t>
            </a:r>
            <a:br>
              <a:rPr lang="en" b="1" dirty="0">
                <a:solidFill>
                  <a:srgbClr val="38761D"/>
                </a:solidFill>
                <a:latin typeface="Courier New"/>
                <a:ea typeface="Courier New"/>
                <a:cs typeface="Courier New"/>
                <a:sym typeface="Courier New"/>
              </a:rPr>
            </a:br>
            <a:r>
              <a:rPr lang="en" b="1" dirty="0">
                <a:solidFill>
                  <a:srgbClr val="38761D"/>
                </a:solidFill>
                <a:latin typeface="Courier New"/>
                <a:ea typeface="Courier New"/>
                <a:cs typeface="Courier New"/>
                <a:sym typeface="Courier New"/>
              </a:rPr>
              <a:t># followed all academic integrity guidelines for this work.</a:t>
            </a:r>
            <a:br>
              <a:rPr lang="en" b="1" dirty="0">
                <a:solidFill>
                  <a:srgbClr val="38761D"/>
                </a:solidFill>
                <a:latin typeface="Courier New"/>
                <a:ea typeface="Courier New"/>
                <a:cs typeface="Courier New"/>
                <a:sym typeface="Courier New"/>
              </a:rPr>
            </a:br>
            <a:r>
              <a:rPr lang="en" b="1" dirty="0">
                <a:solidFill>
                  <a:srgbClr val="38761D"/>
                </a:solidFill>
                <a:latin typeface="Courier New"/>
                <a:ea typeface="Courier New"/>
                <a:cs typeface="Courier New"/>
                <a:sym typeface="Courier New"/>
              </a:rPr>
              <a:t/>
            </a:r>
            <a:br>
              <a:rPr lang="en" b="1" dirty="0">
                <a:solidFill>
                  <a:srgbClr val="38761D"/>
                </a:solidFill>
                <a:latin typeface="Courier New"/>
                <a:ea typeface="Courier New"/>
                <a:cs typeface="Courier New"/>
                <a:sym typeface="Courier New"/>
              </a:rPr>
            </a:br>
            <a:r>
              <a:rPr lang="en" b="1" dirty="0">
                <a:solidFill>
                  <a:srgbClr val="38761D"/>
                </a:solidFill>
                <a:latin typeface="Courier New"/>
                <a:ea typeface="Courier New"/>
                <a:cs typeface="Courier New"/>
                <a:sym typeface="Courier New"/>
              </a:rPr>
              <a:t># your 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The game.</a:t>
            </a:r>
          </a:p>
        </p:txBody>
      </p:sp>
      <p:sp>
        <p:nvSpPr>
          <p:cNvPr id="68" name="Shape 68"/>
          <p:cNvSpPr txBox="1">
            <a:spLocks noGrp="1"/>
          </p:cNvSpPr>
          <p:nvPr>
            <p:ph type="body" idx="1"/>
          </p:nvPr>
        </p:nvSpPr>
        <p:spPr>
          <a:xfrm>
            <a:off x="311700" y="1152475"/>
            <a:ext cx="8520600" cy="870300"/>
          </a:xfrm>
          <a:prstGeom prst="rect">
            <a:avLst/>
          </a:prstGeom>
        </p:spPr>
        <p:txBody>
          <a:bodyPr wrap="square" lIns="91425" tIns="91425" rIns="91425" bIns="91425" anchor="t" anchorCtr="0">
            <a:noAutofit/>
          </a:bodyPr>
          <a:lstStyle/>
          <a:p>
            <a:pPr lvl="0">
              <a:spcBef>
                <a:spcPts val="0"/>
              </a:spcBef>
              <a:buNone/>
            </a:pPr>
            <a:r>
              <a:rPr lang="en"/>
              <a:t>You will be given a series of integers in the text area.  Think of them as a game board with a start and a finish </a:t>
            </a:r>
          </a:p>
        </p:txBody>
      </p:sp>
      <p:graphicFrame>
        <p:nvGraphicFramePr>
          <p:cNvPr id="69" name="Shape 69"/>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a:spcBef>
                          <a:spcPts val="0"/>
                        </a:spcBef>
                        <a:buNone/>
                      </a:pPr>
                      <a:r>
                        <a:rPr lang="en" sz="2400"/>
                        <a:t>1</a:t>
                      </a:r>
                    </a:p>
                  </a:txBody>
                  <a:tcPr marL="91425" marR="91425" marT="91425" marB="91425" anchor="ctr"/>
                </a:tc>
                <a:tc>
                  <a:txBody>
                    <a:bodyPr/>
                    <a:lstStyle/>
                    <a:p>
                      <a:pPr lvl="0" algn="ctr">
                        <a:spcBef>
                          <a:spcPts val="0"/>
                        </a:spcBef>
                        <a:buNone/>
                      </a:pPr>
                      <a:r>
                        <a:rPr lang="en" sz="2400"/>
                        <a:t>2</a:t>
                      </a:r>
                    </a:p>
                  </a:txBody>
                  <a:tcPr marL="91425" marR="91425" marT="91425" marB="91425" anchor="ctr"/>
                </a:tc>
                <a:tc>
                  <a:txBody>
                    <a:bodyPr/>
                    <a:lstStyle/>
                    <a:p>
                      <a:pPr lvl="0" algn="ctr">
                        <a:spcBef>
                          <a:spcPts val="0"/>
                        </a:spcBef>
                        <a:buNone/>
                      </a:pPr>
                      <a:r>
                        <a:rPr lang="en" sz="2400"/>
                        <a:t>1</a:t>
                      </a:r>
                    </a:p>
                  </a:txBody>
                  <a:tcPr marL="91425" marR="91425" marT="91425" marB="91425" anchor="ctr"/>
                </a:tc>
                <a:tc>
                  <a:txBody>
                    <a:bodyPr/>
                    <a:lstStyle/>
                    <a:p>
                      <a:pPr lvl="0" algn="ctr">
                        <a:spcBef>
                          <a:spcPts val="0"/>
                        </a:spcBef>
                        <a:buNone/>
                      </a:pPr>
                      <a:r>
                        <a:rPr lang="en" sz="2400"/>
                        <a:t>2</a:t>
                      </a:r>
                    </a:p>
                  </a:txBody>
                  <a:tcPr marL="91425" marR="91425" marT="91425" marB="91425" anchor="ctr"/>
                </a:tc>
                <a:tc>
                  <a:txBody>
                    <a:bodyPr/>
                    <a:lstStyle/>
                    <a:p>
                      <a:pPr lvl="0" algn="ctr">
                        <a:spcBef>
                          <a:spcPts val="0"/>
                        </a:spcBef>
                        <a:buNone/>
                      </a:pPr>
                      <a:r>
                        <a:rPr lang="en" sz="2400"/>
                        <a:t>4</a:t>
                      </a:r>
                    </a:p>
                  </a:txBody>
                  <a:tcPr marL="91425" marR="91425" marT="91425" marB="91425" anchor="ctr"/>
                </a:tc>
                <a:tc>
                  <a:txBody>
                    <a:bodyPr/>
                    <a:lstStyle/>
                    <a:p>
                      <a:pPr lvl="0" algn="ctr">
                        <a:spcBef>
                          <a:spcPts val="0"/>
                        </a:spcBef>
                        <a:buNone/>
                      </a:pPr>
                      <a:r>
                        <a:rPr lang="en" sz="2400"/>
                        <a:t>3</a:t>
                      </a:r>
                    </a:p>
                  </a:txBody>
                  <a:tcPr marL="91425" marR="91425" marT="91425" marB="91425" anchor="ctr"/>
                </a:tc>
                <a:tc>
                  <a:txBody>
                    <a:bodyPr/>
                    <a:lstStyle/>
                    <a:p>
                      <a:pPr lvl="0" algn="ctr">
                        <a:spcBef>
                          <a:spcPts val="0"/>
                        </a:spcBef>
                        <a:buNone/>
                      </a:pPr>
                      <a:r>
                        <a:rPr lang="en" sz="2400"/>
                        <a:t>4</a:t>
                      </a:r>
                    </a:p>
                  </a:txBody>
                  <a:tcPr marL="91425" marR="91425" marT="91425" marB="91425" anchor="ctr"/>
                </a:tc>
                <a:tc>
                  <a:txBody>
                    <a:bodyPr/>
                    <a:lstStyle/>
                    <a:p>
                      <a:pPr lvl="0" algn="ctr">
                        <a:spcBef>
                          <a:spcPts val="0"/>
                        </a:spcBef>
                        <a:buNone/>
                      </a:pPr>
                      <a:r>
                        <a:rPr lang="en" sz="2400"/>
                        <a:t>1</a:t>
                      </a:r>
                    </a:p>
                  </a:txBody>
                  <a:tcPr marL="91425" marR="91425" marT="91425" marB="91425" anchor="ctr"/>
                </a:tc>
                <a:tc>
                  <a:txBody>
                    <a:bodyPr/>
                    <a:lstStyle/>
                    <a:p>
                      <a:pPr lvl="0" algn="ctr">
                        <a:spcBef>
                          <a:spcPts val="0"/>
                        </a:spcBef>
                        <a:buNone/>
                      </a:pPr>
                      <a:r>
                        <a:rPr lang="en" sz="2400"/>
                        <a:t>1</a:t>
                      </a:r>
                    </a:p>
                  </a:txBody>
                  <a:tcPr marL="91425" marR="91425" marT="91425" marB="91425" anchor="ctr"/>
                </a:tc>
                <a:tc>
                  <a:txBody>
                    <a:bodyPr/>
                    <a:lstStyle/>
                    <a:p>
                      <a:pPr lvl="0" algn="ctr">
                        <a:spcBef>
                          <a:spcPts val="0"/>
                        </a:spcBef>
                        <a:buNone/>
                      </a:pPr>
                      <a:r>
                        <a:rPr lang="en" sz="2400"/>
                        <a:t>1</a:t>
                      </a:r>
                    </a:p>
                  </a:txBody>
                  <a:tcPr marL="91425" marR="91425" marT="91425" marB="91425" anchor="ctr"/>
                </a:tc>
              </a:tr>
            </a:tbl>
          </a:graphicData>
        </a:graphic>
      </p:graphicFrame>
      <p:sp>
        <p:nvSpPr>
          <p:cNvPr id="70" name="Shape 70"/>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71" name="Shape 71"/>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The game.</a:t>
            </a:r>
          </a:p>
        </p:txBody>
      </p:sp>
      <p:sp>
        <p:nvSpPr>
          <p:cNvPr id="77" name="Shape 77"/>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rtl="0">
              <a:spcBef>
                <a:spcPts val="0"/>
              </a:spcBef>
              <a:buNone/>
            </a:pPr>
            <a:r>
              <a:rPr lang="en"/>
              <a:t>To win the game, you need to start at the beginning and end exactly on the finish.  You can only move the number in the cell, but you can move left or right as long as you stay on the board.</a:t>
            </a:r>
          </a:p>
        </p:txBody>
      </p:sp>
      <p:graphicFrame>
        <p:nvGraphicFramePr>
          <p:cNvPr id="78" name="Shape 78"/>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79" name="Shape 79"/>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80" name="Shape 80"/>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
        <p:nvSpPr>
          <p:cNvPr id="81" name="Shape 81"/>
          <p:cNvSpPr/>
          <p:nvPr/>
        </p:nvSpPr>
        <p:spPr>
          <a:xfrm>
            <a:off x="86350" y="2528575"/>
            <a:ext cx="915600" cy="1492500"/>
          </a:xfrm>
          <a:prstGeom prst="rect">
            <a:avLst/>
          </a:prstGeom>
          <a:solidFill>
            <a:srgbClr val="F4CC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t>out of bounds</a:t>
            </a:r>
          </a:p>
        </p:txBody>
      </p:sp>
      <p:sp>
        <p:nvSpPr>
          <p:cNvPr id="82" name="Shape 82"/>
          <p:cNvSpPr/>
          <p:nvPr/>
        </p:nvSpPr>
        <p:spPr>
          <a:xfrm>
            <a:off x="8240850" y="2494650"/>
            <a:ext cx="915600" cy="1492500"/>
          </a:xfrm>
          <a:prstGeom prst="rect">
            <a:avLst/>
          </a:prstGeom>
          <a:solidFill>
            <a:srgbClr val="F4CC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out of bounds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The game.</a:t>
            </a:r>
          </a:p>
        </p:txBody>
      </p:sp>
      <p:sp>
        <p:nvSpPr>
          <p:cNvPr id="88" name="Shape 88"/>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rtl="0">
              <a:spcBef>
                <a:spcPts val="0"/>
              </a:spcBef>
              <a:buNone/>
            </a:pPr>
            <a:r>
              <a:rPr lang="en"/>
              <a:t>So for this game, the end is at position == [9]. You always start with a position == 0 and end with a position == len()-1  </a:t>
            </a:r>
          </a:p>
        </p:txBody>
      </p:sp>
      <p:graphicFrame>
        <p:nvGraphicFramePr>
          <p:cNvPr id="89" name="Shape 89"/>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90" name="Shape 90"/>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91" name="Shape 91"/>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graphicFrame>
        <p:nvGraphicFramePr>
          <p:cNvPr id="92" name="Shape 92"/>
          <p:cNvGraphicFramePr/>
          <p:nvPr/>
        </p:nvGraphicFramePr>
        <p:xfrm>
          <a:off x="1001850" y="2179350"/>
          <a:ext cx="7239000" cy="792420"/>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381000">
                <a:tc gridSpan="10">
                  <a:txBody>
                    <a:bodyPr/>
                    <a:lstStyle/>
                    <a:p>
                      <a:pPr lvl="0" algn="ctr" rtl="0">
                        <a:spcBef>
                          <a:spcPts val="0"/>
                        </a:spcBef>
                        <a:buNone/>
                      </a:pPr>
                      <a:r>
                        <a:rPr lang="en"/>
                        <a:t>Positions</a:t>
                      </a:r>
                    </a:p>
                  </a:txBody>
                  <a:tcPr marL="91425" marR="91425" marT="91425" marB="91425">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lvl="0" algn="ctr">
                        <a:spcBef>
                          <a:spcPts val="0"/>
                        </a:spcBef>
                        <a:buNone/>
                      </a:pPr>
                      <a:r>
                        <a:rPr lang="en"/>
                        <a:t>0</a:t>
                      </a:r>
                    </a:p>
                  </a:txBody>
                  <a:tcPr marL="91425" marR="91425" marT="91425" marB="91425">
                    <a:solidFill>
                      <a:srgbClr val="FFF2CC"/>
                    </a:solidFill>
                  </a:tcPr>
                </a:tc>
                <a:tc>
                  <a:txBody>
                    <a:bodyPr/>
                    <a:lstStyle/>
                    <a:p>
                      <a:pPr lvl="0" algn="ctr">
                        <a:spcBef>
                          <a:spcPts val="0"/>
                        </a:spcBef>
                        <a:buNone/>
                      </a:pPr>
                      <a:r>
                        <a:rPr lang="en"/>
                        <a:t>1</a:t>
                      </a:r>
                    </a:p>
                  </a:txBody>
                  <a:tcPr marL="91425" marR="91425" marT="91425" marB="91425">
                    <a:solidFill>
                      <a:srgbClr val="FFF2CC"/>
                    </a:solidFill>
                  </a:tcPr>
                </a:tc>
                <a:tc>
                  <a:txBody>
                    <a:bodyPr/>
                    <a:lstStyle/>
                    <a:p>
                      <a:pPr lvl="0" algn="ctr">
                        <a:spcBef>
                          <a:spcPts val="0"/>
                        </a:spcBef>
                        <a:buNone/>
                      </a:pPr>
                      <a:r>
                        <a:rPr lang="en"/>
                        <a:t>2</a:t>
                      </a:r>
                    </a:p>
                  </a:txBody>
                  <a:tcPr marL="91425" marR="91425" marT="91425" marB="91425">
                    <a:solidFill>
                      <a:srgbClr val="FFF2CC"/>
                    </a:solidFill>
                  </a:tcPr>
                </a:tc>
                <a:tc>
                  <a:txBody>
                    <a:bodyPr/>
                    <a:lstStyle/>
                    <a:p>
                      <a:pPr lvl="0" algn="ctr">
                        <a:spcBef>
                          <a:spcPts val="0"/>
                        </a:spcBef>
                        <a:buNone/>
                      </a:pPr>
                      <a:r>
                        <a:rPr lang="en"/>
                        <a:t>3</a:t>
                      </a:r>
                    </a:p>
                  </a:txBody>
                  <a:tcPr marL="91425" marR="91425" marT="91425" marB="91425">
                    <a:solidFill>
                      <a:srgbClr val="FFF2CC"/>
                    </a:solidFill>
                  </a:tcPr>
                </a:tc>
                <a:tc>
                  <a:txBody>
                    <a:bodyPr/>
                    <a:lstStyle/>
                    <a:p>
                      <a:pPr lvl="0" algn="ctr">
                        <a:spcBef>
                          <a:spcPts val="0"/>
                        </a:spcBef>
                        <a:buNone/>
                      </a:pPr>
                      <a:r>
                        <a:rPr lang="en"/>
                        <a:t>4</a:t>
                      </a:r>
                    </a:p>
                  </a:txBody>
                  <a:tcPr marL="91425" marR="91425" marT="91425" marB="91425">
                    <a:solidFill>
                      <a:srgbClr val="FFF2CC"/>
                    </a:solidFill>
                  </a:tcPr>
                </a:tc>
                <a:tc>
                  <a:txBody>
                    <a:bodyPr/>
                    <a:lstStyle/>
                    <a:p>
                      <a:pPr lvl="0" algn="ctr">
                        <a:spcBef>
                          <a:spcPts val="0"/>
                        </a:spcBef>
                        <a:buNone/>
                      </a:pPr>
                      <a:r>
                        <a:rPr lang="en"/>
                        <a:t>5</a:t>
                      </a:r>
                    </a:p>
                  </a:txBody>
                  <a:tcPr marL="91425" marR="91425" marT="91425" marB="91425">
                    <a:solidFill>
                      <a:srgbClr val="FFF2CC"/>
                    </a:solidFill>
                  </a:tcPr>
                </a:tc>
                <a:tc>
                  <a:txBody>
                    <a:bodyPr/>
                    <a:lstStyle/>
                    <a:p>
                      <a:pPr lvl="0" algn="ctr">
                        <a:spcBef>
                          <a:spcPts val="0"/>
                        </a:spcBef>
                        <a:buNone/>
                      </a:pPr>
                      <a:r>
                        <a:rPr lang="en"/>
                        <a:t>6</a:t>
                      </a:r>
                    </a:p>
                  </a:txBody>
                  <a:tcPr marL="91425" marR="91425" marT="91425" marB="91425">
                    <a:solidFill>
                      <a:srgbClr val="FFF2CC"/>
                    </a:solidFill>
                  </a:tcPr>
                </a:tc>
                <a:tc>
                  <a:txBody>
                    <a:bodyPr/>
                    <a:lstStyle/>
                    <a:p>
                      <a:pPr lvl="0" algn="ctr">
                        <a:spcBef>
                          <a:spcPts val="0"/>
                        </a:spcBef>
                        <a:buNone/>
                      </a:pPr>
                      <a:r>
                        <a:rPr lang="en"/>
                        <a:t>7</a:t>
                      </a:r>
                    </a:p>
                  </a:txBody>
                  <a:tcPr marL="91425" marR="91425" marT="91425" marB="91425">
                    <a:solidFill>
                      <a:srgbClr val="FFF2CC"/>
                    </a:solidFill>
                  </a:tcPr>
                </a:tc>
                <a:tc>
                  <a:txBody>
                    <a:bodyPr/>
                    <a:lstStyle/>
                    <a:p>
                      <a:pPr lvl="0" algn="ctr">
                        <a:spcBef>
                          <a:spcPts val="0"/>
                        </a:spcBef>
                        <a:buNone/>
                      </a:pPr>
                      <a:r>
                        <a:rPr lang="en"/>
                        <a:t>8</a:t>
                      </a:r>
                    </a:p>
                  </a:txBody>
                  <a:tcPr marL="91425" marR="91425" marT="91425" marB="91425">
                    <a:solidFill>
                      <a:srgbClr val="FFF2CC"/>
                    </a:solidFill>
                  </a:tcPr>
                </a:tc>
                <a:tc>
                  <a:txBody>
                    <a:bodyPr/>
                    <a:lstStyle/>
                    <a:p>
                      <a:pPr lvl="0" algn="ctr">
                        <a:spcBef>
                          <a:spcPts val="0"/>
                        </a:spcBef>
                        <a:buNone/>
                      </a:pPr>
                      <a:r>
                        <a:rPr lang="en"/>
                        <a:t>9</a:t>
                      </a:r>
                    </a:p>
                  </a:txBody>
                  <a:tcPr marL="91425" marR="91425" marT="91425" marB="91425">
                    <a:solidFill>
                      <a:srgbClr val="FFF2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Move 1</a:t>
            </a:r>
          </a:p>
        </p:txBody>
      </p:sp>
      <p:sp>
        <p:nvSpPr>
          <p:cNvPr id="98" name="Shape 98"/>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rtl="0">
              <a:spcBef>
                <a:spcPts val="0"/>
              </a:spcBef>
              <a:buNone/>
            </a:pPr>
            <a:r>
              <a:rPr lang="en"/>
              <a:t>We start at position == 0. At this spot, we can only move to the right if we want to 'win' since 1 to the left will 'lose' </a:t>
            </a:r>
          </a:p>
        </p:txBody>
      </p:sp>
      <p:graphicFrame>
        <p:nvGraphicFramePr>
          <p:cNvPr id="99" name="Shape 99"/>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100" name="Shape 100"/>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101" name="Shape 101"/>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
        <p:nvSpPr>
          <p:cNvPr id="102" name="Shape 102"/>
          <p:cNvSpPr/>
          <p:nvPr/>
        </p:nvSpPr>
        <p:spPr>
          <a:xfrm>
            <a:off x="1270450" y="2294225"/>
            <a:ext cx="296100" cy="441000"/>
          </a:xfrm>
          <a:prstGeom prst="down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1467800" y="2416404"/>
            <a:ext cx="690750" cy="395875"/>
          </a:xfrm>
          <a:custGeom>
            <a:avLst/>
            <a:gdLst/>
            <a:ahLst/>
            <a:cxnLst/>
            <a:rect l="0" t="0" r="0" b="0"/>
            <a:pathLst>
              <a:path w="27630" h="15835" extrusionOk="0">
                <a:moveTo>
                  <a:pt x="0" y="47"/>
                </a:moveTo>
                <a:cubicBezTo>
                  <a:pt x="7183" y="47"/>
                  <a:pt x="18053" y="-702"/>
                  <a:pt x="20722" y="5967"/>
                </a:cubicBezTo>
                <a:cubicBezTo>
                  <a:pt x="21981" y="9114"/>
                  <a:pt x="26579" y="15835"/>
                  <a:pt x="23189" y="15835"/>
                </a:cubicBezTo>
                <a:cubicBezTo>
                  <a:pt x="22917" y="15835"/>
                  <a:pt x="13322" y="8301"/>
                  <a:pt x="13322" y="7941"/>
                </a:cubicBezTo>
                <a:cubicBezTo>
                  <a:pt x="13322" y="4483"/>
                  <a:pt x="20251" y="14825"/>
                  <a:pt x="22696" y="12381"/>
                </a:cubicBezTo>
                <a:cubicBezTo>
                  <a:pt x="25400" y="9676"/>
                  <a:pt x="24925" y="4724"/>
                  <a:pt x="27630" y="2020"/>
                </a:cubicBezTo>
              </a:path>
            </a:pathLst>
          </a:custGeom>
          <a:noFill/>
          <a:ln w="9525" cap="flat" cmpd="sng">
            <a:solidFill>
              <a:schemeClr val="dk2"/>
            </a:solidFill>
            <a:prstDash val="solid"/>
            <a:round/>
            <a:headEnd type="none" w="lg" len="lg"/>
            <a:tailEnd type="none" w="lg" len="lg"/>
          </a:ln>
        </p:spPr>
      </p:sp>
      <p:sp>
        <p:nvSpPr>
          <p:cNvPr id="104" name="Shape 104"/>
          <p:cNvSpPr/>
          <p:nvPr/>
        </p:nvSpPr>
        <p:spPr>
          <a:xfrm>
            <a:off x="318963" y="2372268"/>
            <a:ext cx="1062500" cy="435925"/>
          </a:xfrm>
          <a:custGeom>
            <a:avLst/>
            <a:gdLst/>
            <a:ahLst/>
            <a:cxnLst/>
            <a:rect l="0" t="0" r="0" b="0"/>
            <a:pathLst>
              <a:path w="42500" h="17437" extrusionOk="0">
                <a:moveTo>
                  <a:pt x="42500" y="825"/>
                </a:moveTo>
                <a:cubicBezTo>
                  <a:pt x="31421" y="825"/>
                  <a:pt x="18224" y="-2476"/>
                  <a:pt x="9443" y="4279"/>
                </a:cubicBezTo>
                <a:cubicBezTo>
                  <a:pt x="6031" y="6903"/>
                  <a:pt x="7963" y="12802"/>
                  <a:pt x="7963" y="17107"/>
                </a:cubicBezTo>
                <a:cubicBezTo>
                  <a:pt x="7963" y="18269"/>
                  <a:pt x="6365" y="15412"/>
                  <a:pt x="5496" y="14640"/>
                </a:cubicBezTo>
                <a:cubicBezTo>
                  <a:pt x="3436" y="12809"/>
                  <a:pt x="1960" y="12064"/>
                  <a:pt x="562" y="10199"/>
                </a:cubicBezTo>
                <a:cubicBezTo>
                  <a:pt x="-562" y="8698"/>
                  <a:pt x="3791" y="12221"/>
                  <a:pt x="5003" y="13653"/>
                </a:cubicBezTo>
                <a:cubicBezTo>
                  <a:pt x="6151" y="15010"/>
                  <a:pt x="5204" y="16773"/>
                  <a:pt x="6976" y="16613"/>
                </a:cubicBezTo>
                <a:cubicBezTo>
                  <a:pt x="9873" y="16349"/>
                  <a:pt x="11331" y="12749"/>
                  <a:pt x="13390" y="10693"/>
                </a:cubicBezTo>
              </a:path>
            </a:pathLst>
          </a:custGeom>
          <a:noFill/>
          <a:ln w="9525" cap="flat" cmpd="sng">
            <a:solidFill>
              <a:schemeClr val="dk2"/>
            </a:solidFill>
            <a:prstDash val="solid"/>
            <a:round/>
            <a:headEnd type="none" w="lg" len="lg"/>
            <a:tailEnd type="none" w="lg" len="lg"/>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Move 2</a:t>
            </a:r>
          </a:p>
        </p:txBody>
      </p:sp>
      <p:sp>
        <p:nvSpPr>
          <p:cNvPr id="110" name="Shape 110"/>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rtl="0">
              <a:spcBef>
                <a:spcPts val="0"/>
              </a:spcBef>
              <a:buNone/>
            </a:pPr>
            <a:r>
              <a:rPr lang="en"/>
              <a:t>At position == 1. At this spot, we can also only move to the right if we want to 'win' since 2 to the left will 'lose' </a:t>
            </a:r>
          </a:p>
        </p:txBody>
      </p:sp>
      <p:graphicFrame>
        <p:nvGraphicFramePr>
          <p:cNvPr id="111" name="Shape 111"/>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112" name="Shape 112"/>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113" name="Shape 113"/>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
        <p:nvSpPr>
          <p:cNvPr id="114" name="Shape 114"/>
          <p:cNvSpPr/>
          <p:nvPr/>
        </p:nvSpPr>
        <p:spPr>
          <a:xfrm>
            <a:off x="1961200" y="2298888"/>
            <a:ext cx="296100" cy="441000"/>
          </a:xfrm>
          <a:prstGeom prst="down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244983" y="2353775"/>
            <a:ext cx="1716256" cy="435925"/>
          </a:xfrm>
          <a:custGeom>
            <a:avLst/>
            <a:gdLst/>
            <a:ahLst/>
            <a:cxnLst/>
            <a:rect l="0" t="0" r="0" b="0"/>
            <a:pathLst>
              <a:path w="42500" h="17437" extrusionOk="0">
                <a:moveTo>
                  <a:pt x="42500" y="825"/>
                </a:moveTo>
                <a:cubicBezTo>
                  <a:pt x="31421" y="825"/>
                  <a:pt x="18224" y="-2476"/>
                  <a:pt x="9443" y="4279"/>
                </a:cubicBezTo>
                <a:cubicBezTo>
                  <a:pt x="6031" y="6903"/>
                  <a:pt x="7963" y="12802"/>
                  <a:pt x="7963" y="17107"/>
                </a:cubicBezTo>
                <a:cubicBezTo>
                  <a:pt x="7963" y="18269"/>
                  <a:pt x="6365" y="15412"/>
                  <a:pt x="5496" y="14640"/>
                </a:cubicBezTo>
                <a:cubicBezTo>
                  <a:pt x="3436" y="12809"/>
                  <a:pt x="1960" y="12064"/>
                  <a:pt x="562" y="10199"/>
                </a:cubicBezTo>
                <a:cubicBezTo>
                  <a:pt x="-562" y="8698"/>
                  <a:pt x="3791" y="12221"/>
                  <a:pt x="5003" y="13653"/>
                </a:cubicBezTo>
                <a:cubicBezTo>
                  <a:pt x="6151" y="15010"/>
                  <a:pt x="5204" y="16773"/>
                  <a:pt x="6976" y="16613"/>
                </a:cubicBezTo>
                <a:cubicBezTo>
                  <a:pt x="9873" y="16349"/>
                  <a:pt x="11331" y="12749"/>
                  <a:pt x="13390" y="10693"/>
                </a:cubicBezTo>
              </a:path>
            </a:pathLst>
          </a:custGeom>
          <a:noFill/>
          <a:ln w="9525" cap="flat" cmpd="sng">
            <a:solidFill>
              <a:schemeClr val="dk2"/>
            </a:solidFill>
            <a:prstDash val="solid"/>
            <a:round/>
            <a:headEnd type="none" w="lg" len="lg"/>
            <a:tailEnd type="none" w="lg" len="lg"/>
          </a:ln>
        </p:spPr>
      </p:sp>
      <p:sp>
        <p:nvSpPr>
          <p:cNvPr id="116" name="Shape 116"/>
          <p:cNvSpPr/>
          <p:nvPr/>
        </p:nvSpPr>
        <p:spPr>
          <a:xfrm>
            <a:off x="2257302" y="2416400"/>
            <a:ext cx="1628029" cy="395875"/>
          </a:xfrm>
          <a:custGeom>
            <a:avLst/>
            <a:gdLst/>
            <a:ahLst/>
            <a:cxnLst/>
            <a:rect l="0" t="0" r="0" b="0"/>
            <a:pathLst>
              <a:path w="27630" h="15835" extrusionOk="0">
                <a:moveTo>
                  <a:pt x="0" y="47"/>
                </a:moveTo>
                <a:cubicBezTo>
                  <a:pt x="7183" y="47"/>
                  <a:pt x="18053" y="-702"/>
                  <a:pt x="20722" y="5967"/>
                </a:cubicBezTo>
                <a:cubicBezTo>
                  <a:pt x="21981" y="9114"/>
                  <a:pt x="26579" y="15835"/>
                  <a:pt x="23189" y="15835"/>
                </a:cubicBezTo>
                <a:cubicBezTo>
                  <a:pt x="22917" y="15835"/>
                  <a:pt x="13322" y="8301"/>
                  <a:pt x="13322" y="7941"/>
                </a:cubicBezTo>
                <a:cubicBezTo>
                  <a:pt x="13322" y="4483"/>
                  <a:pt x="20251" y="14825"/>
                  <a:pt x="22696" y="12381"/>
                </a:cubicBezTo>
                <a:cubicBezTo>
                  <a:pt x="25400" y="9676"/>
                  <a:pt x="24925" y="4724"/>
                  <a:pt x="27630" y="2020"/>
                </a:cubicBezTo>
              </a:path>
            </a:pathLst>
          </a:custGeom>
          <a:noFill/>
          <a:ln w="9525" cap="flat" cmpd="sng">
            <a:solidFill>
              <a:schemeClr val="dk2"/>
            </a:solidFill>
            <a:prstDash val="solid"/>
            <a:round/>
            <a:headEnd type="none" w="lg" len="lg"/>
            <a:tailEnd type="none" w="lg" len="lg"/>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Move 3</a:t>
            </a:r>
          </a:p>
        </p:txBody>
      </p:sp>
      <p:sp>
        <p:nvSpPr>
          <p:cNvPr id="122" name="Shape 122"/>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rtl="0">
              <a:spcBef>
                <a:spcPts val="0"/>
              </a:spcBef>
              <a:buNone/>
            </a:pPr>
            <a:r>
              <a:rPr lang="en"/>
              <a:t>At this spot, we can move to the left or right.  Moving to the left will bring us to a spot we've already been (HINT: keep track of where you've been!!!) and won't help us win.</a:t>
            </a:r>
          </a:p>
        </p:txBody>
      </p:sp>
      <p:graphicFrame>
        <p:nvGraphicFramePr>
          <p:cNvPr id="123" name="Shape 123"/>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124" name="Shape 124"/>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125" name="Shape 125"/>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
        <p:nvSpPr>
          <p:cNvPr id="126" name="Shape 126"/>
          <p:cNvSpPr/>
          <p:nvPr/>
        </p:nvSpPr>
        <p:spPr>
          <a:xfrm>
            <a:off x="3379675" y="2351238"/>
            <a:ext cx="296100" cy="441000"/>
          </a:xfrm>
          <a:prstGeom prst="down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776171" y="2372275"/>
            <a:ext cx="1603525" cy="435925"/>
          </a:xfrm>
          <a:custGeom>
            <a:avLst/>
            <a:gdLst/>
            <a:ahLst/>
            <a:cxnLst/>
            <a:rect l="0" t="0" r="0" b="0"/>
            <a:pathLst>
              <a:path w="42500" h="17437" extrusionOk="0">
                <a:moveTo>
                  <a:pt x="42500" y="825"/>
                </a:moveTo>
                <a:cubicBezTo>
                  <a:pt x="31421" y="825"/>
                  <a:pt x="18224" y="-2476"/>
                  <a:pt x="9443" y="4279"/>
                </a:cubicBezTo>
                <a:cubicBezTo>
                  <a:pt x="6031" y="6903"/>
                  <a:pt x="7963" y="12802"/>
                  <a:pt x="7963" y="17107"/>
                </a:cubicBezTo>
                <a:cubicBezTo>
                  <a:pt x="7963" y="18269"/>
                  <a:pt x="6365" y="15412"/>
                  <a:pt x="5496" y="14640"/>
                </a:cubicBezTo>
                <a:cubicBezTo>
                  <a:pt x="3436" y="12809"/>
                  <a:pt x="1960" y="12064"/>
                  <a:pt x="562" y="10199"/>
                </a:cubicBezTo>
                <a:cubicBezTo>
                  <a:pt x="-562" y="8698"/>
                  <a:pt x="3791" y="12221"/>
                  <a:pt x="5003" y="13653"/>
                </a:cubicBezTo>
                <a:cubicBezTo>
                  <a:pt x="6151" y="15010"/>
                  <a:pt x="5204" y="16773"/>
                  <a:pt x="6976" y="16613"/>
                </a:cubicBezTo>
                <a:cubicBezTo>
                  <a:pt x="9873" y="16349"/>
                  <a:pt x="11331" y="12749"/>
                  <a:pt x="13390" y="10693"/>
                </a:cubicBezTo>
              </a:path>
            </a:pathLst>
          </a:custGeom>
          <a:noFill/>
          <a:ln w="9525" cap="flat" cmpd="sng">
            <a:solidFill>
              <a:schemeClr val="dk2"/>
            </a:solidFill>
            <a:prstDash val="solid"/>
            <a:round/>
            <a:headEnd type="none" w="lg" len="lg"/>
            <a:tailEnd type="none" w="lg" len="lg"/>
          </a:ln>
        </p:spPr>
      </p:sp>
      <p:sp>
        <p:nvSpPr>
          <p:cNvPr id="128" name="Shape 128"/>
          <p:cNvSpPr/>
          <p:nvPr/>
        </p:nvSpPr>
        <p:spPr>
          <a:xfrm>
            <a:off x="3675778" y="2416400"/>
            <a:ext cx="1702077" cy="395875"/>
          </a:xfrm>
          <a:custGeom>
            <a:avLst/>
            <a:gdLst/>
            <a:ahLst/>
            <a:cxnLst/>
            <a:rect l="0" t="0" r="0" b="0"/>
            <a:pathLst>
              <a:path w="27630" h="15835" extrusionOk="0">
                <a:moveTo>
                  <a:pt x="0" y="47"/>
                </a:moveTo>
                <a:cubicBezTo>
                  <a:pt x="7183" y="47"/>
                  <a:pt x="18053" y="-702"/>
                  <a:pt x="20722" y="5967"/>
                </a:cubicBezTo>
                <a:cubicBezTo>
                  <a:pt x="21981" y="9114"/>
                  <a:pt x="26579" y="15835"/>
                  <a:pt x="23189" y="15835"/>
                </a:cubicBezTo>
                <a:cubicBezTo>
                  <a:pt x="22917" y="15835"/>
                  <a:pt x="13322" y="8301"/>
                  <a:pt x="13322" y="7941"/>
                </a:cubicBezTo>
                <a:cubicBezTo>
                  <a:pt x="13322" y="4483"/>
                  <a:pt x="20251" y="14825"/>
                  <a:pt x="22696" y="12381"/>
                </a:cubicBezTo>
                <a:cubicBezTo>
                  <a:pt x="25400" y="9676"/>
                  <a:pt x="24925" y="4724"/>
                  <a:pt x="27630" y="2020"/>
                </a:cubicBezTo>
              </a:path>
            </a:pathLst>
          </a:custGeom>
          <a:noFill/>
          <a:ln w="9525" cap="flat" cmpd="sng">
            <a:solidFill>
              <a:schemeClr val="dk2"/>
            </a:solidFill>
            <a:prstDash val="solid"/>
            <a:round/>
            <a:headEnd type="none" w="lg" len="lg"/>
            <a:tailEnd type="none" w="lg" len="lg"/>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Move 4</a:t>
            </a:r>
          </a:p>
        </p:txBody>
      </p:sp>
      <p:sp>
        <p:nvSpPr>
          <p:cNvPr id="134" name="Shape 134"/>
          <p:cNvSpPr txBox="1">
            <a:spLocks noGrp="1"/>
          </p:cNvSpPr>
          <p:nvPr>
            <p:ph type="body" idx="1"/>
          </p:nvPr>
        </p:nvSpPr>
        <p:spPr>
          <a:xfrm>
            <a:off x="311700" y="1152475"/>
            <a:ext cx="8520600" cy="1308300"/>
          </a:xfrm>
          <a:prstGeom prst="rect">
            <a:avLst/>
          </a:prstGeom>
        </p:spPr>
        <p:txBody>
          <a:bodyPr wrap="square" lIns="91425" tIns="91425" rIns="91425" bIns="91425" anchor="t" anchorCtr="0">
            <a:noAutofit/>
          </a:bodyPr>
          <a:lstStyle/>
          <a:p>
            <a:pPr lvl="0">
              <a:spcBef>
                <a:spcPts val="0"/>
              </a:spcBef>
              <a:buNone/>
            </a:pPr>
            <a:r>
              <a:rPr lang="en"/>
              <a:t>At this spot, we can move to the left or right.  Both bring up to spot that may or may not win …  we don't know.  This is where 'recursion' is more obvious. </a:t>
            </a:r>
          </a:p>
          <a:p>
            <a:pPr lvl="0" rtl="0">
              <a:spcBef>
                <a:spcPts val="0"/>
              </a:spcBef>
              <a:buNone/>
            </a:pPr>
            <a:r>
              <a:rPr lang="en"/>
              <a:t>A winning path from here to the end is either a winning path starting with left 3 or a winning path starting with right 3</a:t>
            </a:r>
          </a:p>
        </p:txBody>
      </p:sp>
      <p:graphicFrame>
        <p:nvGraphicFramePr>
          <p:cNvPr id="135" name="Shape 135"/>
          <p:cNvGraphicFramePr/>
          <p:nvPr/>
        </p:nvGraphicFramePr>
        <p:xfrm>
          <a:off x="1001850" y="2812950"/>
          <a:ext cx="7239000" cy="855875"/>
        </p:xfrm>
        <a:graphic>
          <a:graphicData uri="http://schemas.openxmlformats.org/drawingml/2006/table">
            <a:tbl>
              <a:tblPr>
                <a:noFill/>
                <a:tableStyleId>{43FDA07E-CAC6-47A2-93FC-325FDA6DEF2B}</a:tableStyleId>
              </a:tblPr>
              <a:tblGrid>
                <a:gridCol w="723900"/>
                <a:gridCol w="723900"/>
                <a:gridCol w="723900"/>
                <a:gridCol w="723900"/>
                <a:gridCol w="723900"/>
                <a:gridCol w="723900"/>
                <a:gridCol w="723900"/>
                <a:gridCol w="723900"/>
                <a:gridCol w="723900"/>
                <a:gridCol w="723900"/>
              </a:tblGrid>
              <a:tr h="855875">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2</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3</a:t>
                      </a:r>
                    </a:p>
                  </a:txBody>
                  <a:tcPr marL="91425" marR="91425" marT="91425" marB="91425" anchor="ctr"/>
                </a:tc>
                <a:tc>
                  <a:txBody>
                    <a:bodyPr/>
                    <a:lstStyle/>
                    <a:p>
                      <a:pPr lvl="0" algn="ctr" rtl="0">
                        <a:spcBef>
                          <a:spcPts val="0"/>
                        </a:spcBef>
                        <a:buNone/>
                      </a:pPr>
                      <a:r>
                        <a:rPr lang="en" sz="2400"/>
                        <a:t>4</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c>
                  <a:txBody>
                    <a:bodyPr/>
                    <a:lstStyle/>
                    <a:p>
                      <a:pPr lvl="0" algn="ctr" rtl="0">
                        <a:spcBef>
                          <a:spcPts val="0"/>
                        </a:spcBef>
                        <a:buNone/>
                      </a:pPr>
                      <a:r>
                        <a:rPr lang="en" sz="2400"/>
                        <a:t>1</a:t>
                      </a:r>
                    </a:p>
                  </a:txBody>
                  <a:tcPr marL="91425" marR="91425" marT="91425" marB="91425" anchor="ctr"/>
                </a:tc>
              </a:tr>
            </a:tbl>
          </a:graphicData>
        </a:graphic>
      </p:graphicFrame>
      <p:sp>
        <p:nvSpPr>
          <p:cNvPr id="136" name="Shape 136"/>
          <p:cNvSpPr/>
          <p:nvPr/>
        </p:nvSpPr>
        <p:spPr>
          <a:xfrm>
            <a:off x="949750"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START</a:t>
            </a:r>
          </a:p>
        </p:txBody>
      </p:sp>
      <p:sp>
        <p:nvSpPr>
          <p:cNvPr id="137" name="Shape 137"/>
          <p:cNvSpPr/>
          <p:nvPr/>
        </p:nvSpPr>
        <p:spPr>
          <a:xfrm>
            <a:off x="7220075" y="4021050"/>
            <a:ext cx="1097700" cy="986700"/>
          </a:xfrm>
          <a:prstGeom prst="up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FINISH</a:t>
            </a:r>
          </a:p>
        </p:txBody>
      </p:sp>
      <p:sp>
        <p:nvSpPr>
          <p:cNvPr id="138" name="Shape 138"/>
          <p:cNvSpPr/>
          <p:nvPr/>
        </p:nvSpPr>
        <p:spPr>
          <a:xfrm>
            <a:off x="4835150" y="2351238"/>
            <a:ext cx="296100" cy="441000"/>
          </a:xfrm>
          <a:prstGeom prst="down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2491573" y="2372275"/>
            <a:ext cx="2343556" cy="435925"/>
          </a:xfrm>
          <a:custGeom>
            <a:avLst/>
            <a:gdLst/>
            <a:ahLst/>
            <a:cxnLst/>
            <a:rect l="0" t="0" r="0" b="0"/>
            <a:pathLst>
              <a:path w="42500" h="17437" extrusionOk="0">
                <a:moveTo>
                  <a:pt x="42500" y="825"/>
                </a:moveTo>
                <a:cubicBezTo>
                  <a:pt x="31421" y="825"/>
                  <a:pt x="18224" y="-2476"/>
                  <a:pt x="9443" y="4279"/>
                </a:cubicBezTo>
                <a:cubicBezTo>
                  <a:pt x="6031" y="6903"/>
                  <a:pt x="7963" y="12802"/>
                  <a:pt x="7963" y="17107"/>
                </a:cubicBezTo>
                <a:cubicBezTo>
                  <a:pt x="7963" y="18269"/>
                  <a:pt x="6365" y="15412"/>
                  <a:pt x="5496" y="14640"/>
                </a:cubicBezTo>
                <a:cubicBezTo>
                  <a:pt x="3436" y="12809"/>
                  <a:pt x="1960" y="12064"/>
                  <a:pt x="562" y="10199"/>
                </a:cubicBezTo>
                <a:cubicBezTo>
                  <a:pt x="-562" y="8698"/>
                  <a:pt x="3791" y="12221"/>
                  <a:pt x="5003" y="13653"/>
                </a:cubicBezTo>
                <a:cubicBezTo>
                  <a:pt x="6151" y="15010"/>
                  <a:pt x="5204" y="16773"/>
                  <a:pt x="6976" y="16613"/>
                </a:cubicBezTo>
                <a:cubicBezTo>
                  <a:pt x="9873" y="16349"/>
                  <a:pt x="11331" y="12749"/>
                  <a:pt x="13390" y="10693"/>
                </a:cubicBezTo>
              </a:path>
            </a:pathLst>
          </a:custGeom>
          <a:noFill/>
          <a:ln w="9525" cap="flat" cmpd="sng">
            <a:solidFill>
              <a:schemeClr val="dk2"/>
            </a:solidFill>
            <a:prstDash val="solid"/>
            <a:round/>
            <a:headEnd type="none" w="lg" len="lg"/>
            <a:tailEnd type="none" w="lg" len="lg"/>
          </a:ln>
        </p:spPr>
      </p:sp>
      <p:sp>
        <p:nvSpPr>
          <p:cNvPr id="140" name="Shape 140"/>
          <p:cNvSpPr/>
          <p:nvPr/>
        </p:nvSpPr>
        <p:spPr>
          <a:xfrm>
            <a:off x="5131249" y="2416400"/>
            <a:ext cx="2405122" cy="395875"/>
          </a:xfrm>
          <a:custGeom>
            <a:avLst/>
            <a:gdLst/>
            <a:ahLst/>
            <a:cxnLst/>
            <a:rect l="0" t="0" r="0" b="0"/>
            <a:pathLst>
              <a:path w="27630" h="15835" extrusionOk="0">
                <a:moveTo>
                  <a:pt x="0" y="47"/>
                </a:moveTo>
                <a:cubicBezTo>
                  <a:pt x="7183" y="47"/>
                  <a:pt x="18053" y="-702"/>
                  <a:pt x="20722" y="5967"/>
                </a:cubicBezTo>
                <a:cubicBezTo>
                  <a:pt x="21981" y="9114"/>
                  <a:pt x="26579" y="15835"/>
                  <a:pt x="23189" y="15835"/>
                </a:cubicBezTo>
                <a:cubicBezTo>
                  <a:pt x="22917" y="15835"/>
                  <a:pt x="13322" y="8301"/>
                  <a:pt x="13322" y="7941"/>
                </a:cubicBezTo>
                <a:cubicBezTo>
                  <a:pt x="13322" y="4483"/>
                  <a:pt x="20251" y="14825"/>
                  <a:pt x="22696" y="12381"/>
                </a:cubicBezTo>
                <a:cubicBezTo>
                  <a:pt x="25400" y="9676"/>
                  <a:pt x="24925" y="4724"/>
                  <a:pt x="27630" y="2020"/>
                </a:cubicBezTo>
              </a:path>
            </a:pathLst>
          </a:custGeom>
          <a:noFill/>
          <a:ln w="9525" cap="flat" cmpd="sng">
            <a:solidFill>
              <a:schemeClr val="dk2"/>
            </a:solidFill>
            <a:prstDash val="solid"/>
            <a:round/>
            <a:headEnd type="none" w="lg" len="lg"/>
            <a:tailEnd type="none" w="lg" len="lg"/>
          </a:ln>
        </p:spPr>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On-screen Show (16:9)</PresentationFormat>
  <Paragraphs>147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Simple Light</vt:lpstr>
      <vt:lpstr>Thinking Recursively</vt:lpstr>
      <vt:lpstr>Requirements</vt:lpstr>
      <vt:lpstr>The game.</vt:lpstr>
      <vt:lpstr>The game.</vt:lpstr>
      <vt:lpstr>The game.</vt:lpstr>
      <vt:lpstr>Move 1</vt:lpstr>
      <vt:lpstr>Move 2</vt:lpstr>
      <vt:lpstr>Move 3</vt:lpstr>
      <vt:lpstr>Move 4</vt:lpstr>
      <vt:lpstr>Other things to know</vt:lpstr>
      <vt:lpstr>There might be no solution.</vt:lpstr>
      <vt:lpstr>Input (not the example above)</vt:lpstr>
      <vt:lpstr>A picture to help visualize the recursion (perhaps)</vt:lpstr>
      <vt:lpstr>Another way to think of 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Recursively</dc:title>
  <cp:lastModifiedBy>Yongtao Li</cp:lastModifiedBy>
  <cp:revision>1</cp:revision>
  <dcterms:modified xsi:type="dcterms:W3CDTF">2017-10-12T04:12:31Z</dcterms:modified>
</cp:coreProperties>
</file>