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352" r:id="rId2"/>
    <p:sldId id="353" r:id="rId3"/>
    <p:sldId id="316" r:id="rId4"/>
    <p:sldId id="350" r:id="rId5"/>
    <p:sldId id="351" r:id="rId6"/>
    <p:sldId id="257" r:id="rId7"/>
    <p:sldId id="261" r:id="rId8"/>
    <p:sldId id="262" r:id="rId9"/>
    <p:sldId id="258" r:id="rId10"/>
    <p:sldId id="355" r:id="rId11"/>
    <p:sldId id="260" r:id="rId12"/>
    <p:sldId id="263" r:id="rId13"/>
    <p:sldId id="264" r:id="rId14"/>
    <p:sldId id="303" r:id="rId15"/>
    <p:sldId id="267" r:id="rId16"/>
    <p:sldId id="266" r:id="rId17"/>
    <p:sldId id="311" r:id="rId18"/>
    <p:sldId id="269" r:id="rId19"/>
    <p:sldId id="270" r:id="rId20"/>
    <p:sldId id="271" r:id="rId21"/>
    <p:sldId id="272" r:id="rId22"/>
    <p:sldId id="304" r:id="rId23"/>
    <p:sldId id="274" r:id="rId24"/>
    <p:sldId id="275" r:id="rId25"/>
    <p:sldId id="276" r:id="rId26"/>
    <p:sldId id="278" r:id="rId27"/>
    <p:sldId id="305" r:id="rId28"/>
    <p:sldId id="280" r:id="rId29"/>
    <p:sldId id="281" r:id="rId30"/>
    <p:sldId id="307" r:id="rId31"/>
    <p:sldId id="284" r:id="rId32"/>
    <p:sldId id="285" r:id="rId33"/>
    <p:sldId id="356" r:id="rId34"/>
    <p:sldId id="357" r:id="rId35"/>
    <p:sldId id="288" r:id="rId36"/>
    <p:sldId id="289" r:id="rId37"/>
    <p:sldId id="358" r:id="rId38"/>
    <p:sldId id="290" r:id="rId39"/>
    <p:sldId id="291" r:id="rId40"/>
    <p:sldId id="292" r:id="rId41"/>
    <p:sldId id="293" r:id="rId42"/>
    <p:sldId id="294" r:id="rId43"/>
    <p:sldId id="295" r:id="rId44"/>
    <p:sldId id="354" r:id="rId45"/>
    <p:sldId id="297" r:id="rId46"/>
    <p:sldId id="298" r:id="rId47"/>
    <p:sldId id="299" r:id="rId48"/>
    <p:sldId id="301" r:id="rId49"/>
    <p:sldId id="309" r:id="rId50"/>
    <p:sldId id="310" r:id="rId51"/>
    <p:sldId id="359" r:id="rId52"/>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69" d="100"/>
          <a:sy n="69" d="100"/>
        </p:scale>
        <p:origin x="340" y="48"/>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73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7311"/>
          </a:xfrm>
          <a:prstGeom prst="rect">
            <a:avLst/>
          </a:prstGeom>
        </p:spPr>
        <p:txBody>
          <a:bodyPr vert="horz" lIns="91440" tIns="45720" rIns="91440" bIns="45720" rtlCol="0"/>
          <a:lstStyle>
            <a:lvl1pPr algn="r">
              <a:defRPr sz="1200"/>
            </a:lvl1pPr>
          </a:lstStyle>
          <a:p>
            <a:fld id="{6E8D6584-74A8-4794-AC35-B0CA64E70679}" type="datetimeFigureOut">
              <a:rPr lang="en-US" smtClean="0"/>
              <a:t>5/6/2022</a:t>
            </a:fld>
            <a:endParaRPr lang="en-US"/>
          </a:p>
        </p:txBody>
      </p:sp>
      <p:sp>
        <p:nvSpPr>
          <p:cNvPr id="4" name="Slide Image Placeholder 3"/>
          <p:cNvSpPr>
            <a:spLocks noGrp="1" noRot="1" noChangeAspect="1"/>
          </p:cNvSpPr>
          <p:nvPr>
            <p:ph type="sldImg" idx="2"/>
          </p:nvPr>
        </p:nvSpPr>
        <p:spPr>
          <a:xfrm>
            <a:off x="1333500" y="1163638"/>
            <a:ext cx="4191000" cy="31432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82296"/>
            <a:ext cx="5486400" cy="366733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6554"/>
            <a:ext cx="2971800" cy="46731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46554"/>
            <a:ext cx="2971800" cy="467310"/>
          </a:xfrm>
          <a:prstGeom prst="rect">
            <a:avLst/>
          </a:prstGeom>
        </p:spPr>
        <p:txBody>
          <a:bodyPr vert="horz" lIns="91440" tIns="45720" rIns="91440" bIns="45720" rtlCol="0" anchor="b"/>
          <a:lstStyle>
            <a:lvl1pPr algn="r">
              <a:defRPr sz="1200"/>
            </a:lvl1pPr>
          </a:lstStyle>
          <a:p>
            <a:fld id="{5572E522-BC90-4B79-A844-D8B0E38D7FC2}" type="slidenum">
              <a:rPr lang="en-US" smtClean="0"/>
              <a:t>‹#›</a:t>
            </a:fld>
            <a:endParaRPr lang="en-US"/>
          </a:p>
        </p:txBody>
      </p:sp>
    </p:spTree>
    <p:extLst>
      <p:ext uri="{BB962C8B-B14F-4D97-AF65-F5344CB8AC3E}">
        <p14:creationId xmlns:p14="http://schemas.microsoft.com/office/powerpoint/2010/main" val="2708885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F53A57EC-AA7C-4931-ADDE-DF9D887382C0}" type="slidenum">
              <a:rPr lang="en-US" altLang="en-US" sz="1200"/>
              <a:pPr eaLnBrk="1" hangingPunct="1"/>
              <a:t>7</a:t>
            </a:fld>
            <a:endParaRPr lang="en-US" altLang="en-US"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581862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1217613" y="735013"/>
            <a:ext cx="4887912" cy="3667125"/>
          </a:xfrm>
          <a:ln/>
        </p:spPr>
      </p:sp>
      <p:sp>
        <p:nvSpPr>
          <p:cNvPr id="741379" name="Rectangle 3"/>
          <p:cNvSpPr>
            <a:spLocks noGrp="1" noChangeArrowheads="1"/>
          </p:cNvSpPr>
          <p:nvPr>
            <p:ph type="body" idx="1"/>
          </p:nvPr>
        </p:nvSpPr>
        <p:spPr>
          <a:xfrm>
            <a:off x="974725" y="4643995"/>
            <a:ext cx="5365750" cy="4399831"/>
          </a:xfrm>
        </p:spPr>
        <p:txBody>
          <a:bodyPr lIns="95027" tIns="47514" rIns="95027" bIns="47514"/>
          <a:lstStyle/>
          <a:p>
            <a:endParaRPr lang="en-US" altLang="en-US"/>
          </a:p>
        </p:txBody>
      </p:sp>
    </p:spTree>
    <p:extLst>
      <p:ext uri="{BB962C8B-B14F-4D97-AF65-F5344CB8AC3E}">
        <p14:creationId xmlns:p14="http://schemas.microsoft.com/office/powerpoint/2010/main" val="1584826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Rot="1" noChangeAspect="1" noChangeArrowheads="1" noTextEdit="1"/>
          </p:cNvSpPr>
          <p:nvPr>
            <p:ph type="sldImg"/>
          </p:nvPr>
        </p:nvSpPr>
        <p:spPr>
          <a:xfrm>
            <a:off x="1217613" y="735013"/>
            <a:ext cx="4887912" cy="3667125"/>
          </a:xfrm>
          <a:ln/>
        </p:spPr>
      </p:sp>
      <p:sp>
        <p:nvSpPr>
          <p:cNvPr id="746499" name="Rectangle 3"/>
          <p:cNvSpPr>
            <a:spLocks noGrp="1" noChangeArrowheads="1"/>
          </p:cNvSpPr>
          <p:nvPr>
            <p:ph type="body" idx="1"/>
          </p:nvPr>
        </p:nvSpPr>
        <p:spPr>
          <a:xfrm>
            <a:off x="974725" y="4643995"/>
            <a:ext cx="5365750" cy="4399831"/>
          </a:xfrm>
        </p:spPr>
        <p:txBody>
          <a:bodyPr lIns="95027" tIns="47514" rIns="95027" bIns="47514"/>
          <a:lstStyle/>
          <a:p>
            <a:endParaRPr lang="en-US" altLang="en-US"/>
          </a:p>
        </p:txBody>
      </p:sp>
    </p:spTree>
    <p:extLst>
      <p:ext uri="{BB962C8B-B14F-4D97-AF65-F5344CB8AC3E}">
        <p14:creationId xmlns:p14="http://schemas.microsoft.com/office/powerpoint/2010/main" val="4176907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Rot="1" noChangeAspect="1" noChangeArrowheads="1" noTextEdit="1"/>
          </p:cNvSpPr>
          <p:nvPr>
            <p:ph type="sldImg"/>
          </p:nvPr>
        </p:nvSpPr>
        <p:spPr>
          <a:xfrm>
            <a:off x="1217613" y="735013"/>
            <a:ext cx="4887912" cy="3667125"/>
          </a:xfrm>
          <a:ln/>
        </p:spPr>
      </p:sp>
      <p:sp>
        <p:nvSpPr>
          <p:cNvPr id="749571" name="Rectangle 3"/>
          <p:cNvSpPr>
            <a:spLocks noGrp="1" noChangeArrowheads="1"/>
          </p:cNvSpPr>
          <p:nvPr>
            <p:ph type="body" idx="1"/>
          </p:nvPr>
        </p:nvSpPr>
        <p:spPr>
          <a:xfrm>
            <a:off x="974725" y="4643995"/>
            <a:ext cx="5365750" cy="4399831"/>
          </a:xfrm>
        </p:spPr>
        <p:txBody>
          <a:bodyPr lIns="95027" tIns="47514" rIns="95027" bIns="47514"/>
          <a:lstStyle/>
          <a:p>
            <a:endParaRPr lang="en-US" altLang="en-US"/>
          </a:p>
        </p:txBody>
      </p:sp>
    </p:spTree>
    <p:extLst>
      <p:ext uri="{BB962C8B-B14F-4D97-AF65-F5344CB8AC3E}">
        <p14:creationId xmlns:p14="http://schemas.microsoft.com/office/powerpoint/2010/main" val="1245632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Rot="1" noChangeAspect="1" noChangeArrowheads="1" noTextEdit="1"/>
          </p:cNvSpPr>
          <p:nvPr>
            <p:ph type="sldImg"/>
          </p:nvPr>
        </p:nvSpPr>
        <p:spPr>
          <a:xfrm>
            <a:off x="1217613" y="735013"/>
            <a:ext cx="4887912" cy="3667125"/>
          </a:xfrm>
          <a:ln/>
        </p:spPr>
      </p:sp>
      <p:sp>
        <p:nvSpPr>
          <p:cNvPr id="751619" name="Rectangle 3"/>
          <p:cNvSpPr>
            <a:spLocks noGrp="1" noChangeArrowheads="1"/>
          </p:cNvSpPr>
          <p:nvPr>
            <p:ph type="body" idx="1"/>
          </p:nvPr>
        </p:nvSpPr>
        <p:spPr>
          <a:xfrm>
            <a:off x="974725" y="4643995"/>
            <a:ext cx="5365750" cy="4399831"/>
          </a:xfrm>
        </p:spPr>
        <p:txBody>
          <a:bodyPr lIns="95027" tIns="47514" rIns="95027" bIns="47514"/>
          <a:lstStyle/>
          <a:p>
            <a:endParaRPr lang="en-US" altLang="en-US"/>
          </a:p>
        </p:txBody>
      </p:sp>
    </p:spTree>
    <p:extLst>
      <p:ext uri="{BB962C8B-B14F-4D97-AF65-F5344CB8AC3E}">
        <p14:creationId xmlns:p14="http://schemas.microsoft.com/office/powerpoint/2010/main" val="3723279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Rot="1" noChangeAspect="1" noChangeArrowheads="1" noTextEdit="1"/>
          </p:cNvSpPr>
          <p:nvPr>
            <p:ph type="sldImg"/>
          </p:nvPr>
        </p:nvSpPr>
        <p:spPr>
          <a:xfrm>
            <a:off x="1217613" y="735013"/>
            <a:ext cx="4887912" cy="3667125"/>
          </a:xfrm>
          <a:ln/>
        </p:spPr>
      </p:sp>
      <p:sp>
        <p:nvSpPr>
          <p:cNvPr id="756739" name="Rectangle 3"/>
          <p:cNvSpPr>
            <a:spLocks noGrp="1" noChangeArrowheads="1"/>
          </p:cNvSpPr>
          <p:nvPr>
            <p:ph type="body" idx="1"/>
          </p:nvPr>
        </p:nvSpPr>
        <p:spPr>
          <a:xfrm>
            <a:off x="974725" y="4643995"/>
            <a:ext cx="5365750" cy="4399831"/>
          </a:xfrm>
        </p:spPr>
        <p:txBody>
          <a:bodyPr lIns="95027" tIns="47514" rIns="95027" bIns="47514"/>
          <a:lstStyle/>
          <a:p>
            <a:endParaRPr lang="en-US" altLang="en-US"/>
          </a:p>
        </p:txBody>
      </p:sp>
    </p:spTree>
    <p:extLst>
      <p:ext uri="{BB962C8B-B14F-4D97-AF65-F5344CB8AC3E}">
        <p14:creationId xmlns:p14="http://schemas.microsoft.com/office/powerpoint/2010/main" val="2994322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p:cNvSpPr>
            <a:spLocks noGrp="1" noRot="1" noChangeAspect="1" noChangeArrowheads="1" noTextEdit="1"/>
          </p:cNvSpPr>
          <p:nvPr>
            <p:ph type="sldImg"/>
          </p:nvPr>
        </p:nvSpPr>
        <p:spPr>
          <a:xfrm>
            <a:off x="1217613" y="735013"/>
            <a:ext cx="4887912" cy="3667125"/>
          </a:xfrm>
          <a:ln/>
        </p:spPr>
      </p:sp>
      <p:sp>
        <p:nvSpPr>
          <p:cNvPr id="760835" name="Rectangle 3"/>
          <p:cNvSpPr>
            <a:spLocks noGrp="1" noChangeArrowheads="1"/>
          </p:cNvSpPr>
          <p:nvPr>
            <p:ph type="body" idx="1"/>
          </p:nvPr>
        </p:nvSpPr>
        <p:spPr>
          <a:xfrm>
            <a:off x="974725" y="4643995"/>
            <a:ext cx="5365750" cy="4399831"/>
          </a:xfrm>
        </p:spPr>
        <p:txBody>
          <a:bodyPr lIns="95027" tIns="47514" rIns="95027" bIns="47514"/>
          <a:lstStyle/>
          <a:p>
            <a:endParaRPr lang="en-US" altLang="en-US"/>
          </a:p>
        </p:txBody>
      </p:sp>
    </p:spTree>
    <p:extLst>
      <p:ext uri="{BB962C8B-B14F-4D97-AF65-F5344CB8AC3E}">
        <p14:creationId xmlns:p14="http://schemas.microsoft.com/office/powerpoint/2010/main" val="27896064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p:cNvSpPr>
            <a:spLocks noGrp="1" noRot="1" noChangeAspect="1" noChangeArrowheads="1" noTextEdit="1"/>
          </p:cNvSpPr>
          <p:nvPr>
            <p:ph type="sldImg"/>
          </p:nvPr>
        </p:nvSpPr>
        <p:spPr>
          <a:xfrm>
            <a:off x="1216025" y="735013"/>
            <a:ext cx="4887913" cy="3667125"/>
          </a:xfrm>
          <a:ln/>
        </p:spPr>
      </p:sp>
      <p:sp>
        <p:nvSpPr>
          <p:cNvPr id="765955" name="Rectangle 3"/>
          <p:cNvSpPr>
            <a:spLocks noGrp="1" noChangeArrowheads="1"/>
          </p:cNvSpPr>
          <p:nvPr>
            <p:ph type="body" idx="1"/>
          </p:nvPr>
        </p:nvSpPr>
        <p:spPr>
          <a:xfrm>
            <a:off x="974725" y="4643995"/>
            <a:ext cx="5365750" cy="4399831"/>
          </a:xfrm>
        </p:spPr>
        <p:txBody>
          <a:bodyPr lIns="95035" tIns="47517" rIns="95035" bIns="47517"/>
          <a:lstStyle/>
          <a:p>
            <a:endParaRPr lang="en-US" altLang="en-US"/>
          </a:p>
        </p:txBody>
      </p:sp>
    </p:spTree>
    <p:extLst>
      <p:ext uri="{BB962C8B-B14F-4D97-AF65-F5344CB8AC3E}">
        <p14:creationId xmlns:p14="http://schemas.microsoft.com/office/powerpoint/2010/main" val="2299453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Rot="1" noChangeAspect="1" noChangeArrowheads="1"/>
          </p:cNvSpPr>
          <p:nvPr>
            <p:ph type="sldImg"/>
          </p:nvPr>
        </p:nvSpPr>
        <p:spPr bwMode="auto">
          <a:xfrm>
            <a:off x="1216025" y="735013"/>
            <a:ext cx="4887913" cy="3667125"/>
          </a:xfrm>
          <a:prstGeom prst="rect">
            <a:avLst/>
          </a:prstGeom>
          <a:solidFill>
            <a:srgbClr val="FFFFFF"/>
          </a:solidFill>
          <a:ln>
            <a:solidFill>
              <a:srgbClr val="000000"/>
            </a:solidFill>
            <a:miter lim="800000"/>
            <a:headEnd/>
            <a:tailEnd/>
          </a:ln>
        </p:spPr>
      </p:sp>
      <p:sp>
        <p:nvSpPr>
          <p:cNvPr id="673795" name="Rectangle 3"/>
          <p:cNvSpPr>
            <a:spLocks noGrp="1" noChangeArrowheads="1"/>
          </p:cNvSpPr>
          <p:nvPr>
            <p:ph type="body" idx="1"/>
          </p:nvPr>
        </p:nvSpPr>
        <p:spPr bwMode="auto">
          <a:xfrm>
            <a:off x="974725" y="4643995"/>
            <a:ext cx="5365750" cy="4399831"/>
          </a:xfrm>
          <a:prstGeom prst="rect">
            <a:avLst/>
          </a:prstGeom>
          <a:solidFill>
            <a:srgbClr val="FFFFFF"/>
          </a:solidFill>
          <a:ln>
            <a:solidFill>
              <a:srgbClr val="000000"/>
            </a:solidFill>
            <a:miter lim="800000"/>
            <a:headEnd/>
            <a:tailEnd/>
          </a:ln>
        </p:spPr>
        <p:txBody>
          <a:bodyPr lIns="95035" tIns="47517" rIns="95035" bIns="47517"/>
          <a:lstStyle/>
          <a:p>
            <a:endParaRPr lang="en-US" altLang="en-US"/>
          </a:p>
        </p:txBody>
      </p:sp>
    </p:spTree>
    <p:extLst>
      <p:ext uri="{BB962C8B-B14F-4D97-AF65-F5344CB8AC3E}">
        <p14:creationId xmlns:p14="http://schemas.microsoft.com/office/powerpoint/2010/main" val="3364384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72E522-BC90-4B79-A844-D8B0E38D7FC2}" type="slidenum">
              <a:rPr lang="en-US" smtClean="0"/>
              <a:t>46</a:t>
            </a:fld>
            <a:endParaRPr lang="en-US"/>
          </a:p>
        </p:txBody>
      </p:sp>
    </p:spTree>
    <p:extLst>
      <p:ext uri="{BB962C8B-B14F-4D97-AF65-F5344CB8AC3E}">
        <p14:creationId xmlns:p14="http://schemas.microsoft.com/office/powerpoint/2010/main" val="751118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Rot="1" noChangeAspect="1" noChangeArrowheads="1"/>
          </p:cNvSpPr>
          <p:nvPr>
            <p:ph type="sldImg"/>
          </p:nvPr>
        </p:nvSpPr>
        <p:spPr bwMode="auto">
          <a:xfrm>
            <a:off x="1216025" y="735013"/>
            <a:ext cx="4887913" cy="3667125"/>
          </a:xfrm>
          <a:prstGeom prst="rect">
            <a:avLst/>
          </a:prstGeom>
          <a:solidFill>
            <a:srgbClr val="FFFFFF"/>
          </a:solidFill>
          <a:ln>
            <a:solidFill>
              <a:srgbClr val="000000"/>
            </a:solidFill>
            <a:miter lim="800000"/>
            <a:headEnd/>
            <a:tailEnd/>
          </a:ln>
        </p:spPr>
      </p:sp>
      <p:sp>
        <p:nvSpPr>
          <p:cNvPr id="652291" name="Rectangle 3"/>
          <p:cNvSpPr>
            <a:spLocks noGrp="1" noChangeArrowheads="1"/>
          </p:cNvSpPr>
          <p:nvPr>
            <p:ph type="body" idx="1"/>
          </p:nvPr>
        </p:nvSpPr>
        <p:spPr bwMode="auto">
          <a:xfrm>
            <a:off x="974725" y="4643995"/>
            <a:ext cx="5365750" cy="4399831"/>
          </a:xfrm>
          <a:prstGeom prst="rect">
            <a:avLst/>
          </a:prstGeom>
          <a:solidFill>
            <a:srgbClr val="FFFFFF"/>
          </a:solidFill>
          <a:ln>
            <a:solidFill>
              <a:srgbClr val="000000"/>
            </a:solidFill>
            <a:miter lim="800000"/>
            <a:headEnd/>
            <a:tailEnd/>
          </a:ln>
        </p:spPr>
        <p:txBody>
          <a:bodyPr lIns="95035" tIns="47517" rIns="95035" bIns="47517"/>
          <a:lstStyle/>
          <a:p>
            <a:endParaRPr lang="en-US" altLang="en-US"/>
          </a:p>
        </p:txBody>
      </p:sp>
    </p:spTree>
    <p:extLst>
      <p:ext uri="{BB962C8B-B14F-4D97-AF65-F5344CB8AC3E}">
        <p14:creationId xmlns:p14="http://schemas.microsoft.com/office/powerpoint/2010/main" val="998439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A797639F-D2CA-459D-BF7E-3FA32E0FBB94}" type="slidenum">
              <a:rPr lang="en-US" altLang="en-US" sz="1200"/>
              <a:pPr eaLnBrk="1" hangingPunct="1"/>
              <a:t>9</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643577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408D4788-C61F-44FA-9298-17EB7330ED23}" type="slidenum">
              <a:rPr lang="en-US" altLang="en-US" sz="1200"/>
              <a:pPr eaLnBrk="1" hangingPunct="1"/>
              <a:t>11</a:t>
            </a:fld>
            <a:endParaRPr lang="en-US" altLang="en-US"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altLang="en-US" dirty="0"/>
          </a:p>
          <a:p>
            <a:pPr marL="228600" indent="-228600" eaLnBrk="1" hangingPunct="1"/>
            <a:endParaRPr lang="en-US" altLang="en-US" dirty="0"/>
          </a:p>
        </p:txBody>
      </p:sp>
    </p:spTree>
    <p:extLst>
      <p:ext uri="{BB962C8B-B14F-4D97-AF65-F5344CB8AC3E}">
        <p14:creationId xmlns:p14="http://schemas.microsoft.com/office/powerpoint/2010/main" val="3420150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Rot="1" noChangeAspect="1" noChangeArrowheads="1"/>
          </p:cNvSpPr>
          <p:nvPr>
            <p:ph type="sldImg"/>
          </p:nvPr>
        </p:nvSpPr>
        <p:spPr bwMode="auto">
          <a:xfrm>
            <a:off x="1216025" y="735013"/>
            <a:ext cx="4887913" cy="3667125"/>
          </a:xfrm>
          <a:prstGeom prst="rect">
            <a:avLst/>
          </a:prstGeom>
          <a:solidFill>
            <a:srgbClr val="FFFFFF"/>
          </a:solidFill>
          <a:ln>
            <a:solidFill>
              <a:srgbClr val="000000"/>
            </a:solidFill>
            <a:miter lim="800000"/>
            <a:headEnd/>
            <a:tailEnd/>
          </a:ln>
        </p:spPr>
      </p:sp>
      <p:sp>
        <p:nvSpPr>
          <p:cNvPr id="659459" name="Rectangle 3"/>
          <p:cNvSpPr>
            <a:spLocks noGrp="1" noChangeArrowheads="1"/>
          </p:cNvSpPr>
          <p:nvPr>
            <p:ph type="body" idx="1"/>
          </p:nvPr>
        </p:nvSpPr>
        <p:spPr bwMode="auto">
          <a:xfrm>
            <a:off x="974725" y="4643995"/>
            <a:ext cx="5365750" cy="4399831"/>
          </a:xfrm>
          <a:prstGeom prst="rect">
            <a:avLst/>
          </a:prstGeom>
          <a:solidFill>
            <a:srgbClr val="FFFFFF"/>
          </a:solidFill>
          <a:ln>
            <a:solidFill>
              <a:srgbClr val="000000"/>
            </a:solidFill>
            <a:miter lim="800000"/>
            <a:headEnd/>
            <a:tailEnd/>
          </a:ln>
        </p:spPr>
        <p:txBody>
          <a:bodyPr lIns="95035" tIns="47517" rIns="95035" bIns="47517"/>
          <a:lstStyle/>
          <a:p>
            <a:endParaRPr lang="en-US" altLang="en-US"/>
          </a:p>
        </p:txBody>
      </p:sp>
    </p:spTree>
    <p:extLst>
      <p:ext uri="{BB962C8B-B14F-4D97-AF65-F5344CB8AC3E}">
        <p14:creationId xmlns:p14="http://schemas.microsoft.com/office/powerpoint/2010/main" val="1487897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CF2A9313-E12C-4DE7-92A8-D8B4106EC674}" type="slidenum">
              <a:rPr lang="en-US" altLang="en-US" sz="1200"/>
              <a:pPr eaLnBrk="1" hangingPunct="1"/>
              <a:t>13</a:t>
            </a:fld>
            <a:endParaRPr lang="en-US" altLang="en-US"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692726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26635CAA-C2D1-467A-ACB4-03ABBBC79C1C}" type="slidenum">
              <a:rPr lang="en-US" altLang="en-US" sz="1200"/>
              <a:pPr eaLnBrk="1" hangingPunct="1"/>
              <a:t>16</a:t>
            </a:fld>
            <a:endParaRPr lang="en-US" altLang="en-US" sz="120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76796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Grp="1" noRot="1" noChangeAspect="1" noChangeArrowheads="1" noTextEdit="1"/>
          </p:cNvSpPr>
          <p:nvPr>
            <p:ph type="sldImg"/>
          </p:nvPr>
        </p:nvSpPr>
        <p:spPr>
          <a:xfrm>
            <a:off x="1216025" y="735013"/>
            <a:ext cx="4887913" cy="3667125"/>
          </a:xfrm>
          <a:ln/>
        </p:spPr>
      </p:sp>
      <p:sp>
        <p:nvSpPr>
          <p:cNvPr id="735235" name="Rectangle 3"/>
          <p:cNvSpPr>
            <a:spLocks noGrp="1" noChangeArrowheads="1"/>
          </p:cNvSpPr>
          <p:nvPr>
            <p:ph type="body" idx="1"/>
          </p:nvPr>
        </p:nvSpPr>
        <p:spPr>
          <a:xfrm>
            <a:off x="974725" y="4643995"/>
            <a:ext cx="5365750" cy="4399831"/>
          </a:xfrm>
        </p:spPr>
        <p:txBody>
          <a:bodyPr lIns="95035" tIns="47517" rIns="95035" bIns="47517"/>
          <a:lstStyle/>
          <a:p>
            <a:endParaRPr lang="en-US" altLang="en-US"/>
          </a:p>
        </p:txBody>
      </p:sp>
    </p:spTree>
    <p:extLst>
      <p:ext uri="{BB962C8B-B14F-4D97-AF65-F5344CB8AC3E}">
        <p14:creationId xmlns:p14="http://schemas.microsoft.com/office/powerpoint/2010/main" val="1370055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Rot="1" noChangeAspect="1" noChangeArrowheads="1" noTextEdit="1"/>
          </p:cNvSpPr>
          <p:nvPr>
            <p:ph type="sldImg"/>
          </p:nvPr>
        </p:nvSpPr>
        <p:spPr>
          <a:xfrm>
            <a:off x="1217613" y="735013"/>
            <a:ext cx="4887912" cy="3667125"/>
          </a:xfrm>
          <a:ln/>
        </p:spPr>
      </p:sp>
      <p:sp>
        <p:nvSpPr>
          <p:cNvPr id="737283" name="Rectangle 3"/>
          <p:cNvSpPr>
            <a:spLocks noGrp="1" noChangeArrowheads="1"/>
          </p:cNvSpPr>
          <p:nvPr>
            <p:ph type="body" idx="1"/>
          </p:nvPr>
        </p:nvSpPr>
        <p:spPr>
          <a:xfrm>
            <a:off x="974725" y="4643995"/>
            <a:ext cx="5365750" cy="4399831"/>
          </a:xfrm>
        </p:spPr>
        <p:txBody>
          <a:bodyPr lIns="95027" tIns="47514" rIns="95027" bIns="47514"/>
          <a:lstStyle/>
          <a:p>
            <a:endParaRPr lang="en-US" altLang="en-US"/>
          </a:p>
        </p:txBody>
      </p:sp>
    </p:spTree>
    <p:extLst>
      <p:ext uri="{BB962C8B-B14F-4D97-AF65-F5344CB8AC3E}">
        <p14:creationId xmlns:p14="http://schemas.microsoft.com/office/powerpoint/2010/main" val="3857291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F830D98-DB92-48E1-B380-3127ED9E581E}" type="datetime1">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895607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D651F-422B-465F-8C9F-5775590107D3}" type="datetime1">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3484937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365125"/>
            <a:ext cx="1478756"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8" y="365125"/>
            <a:ext cx="432196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501E76-D35C-4E3B-9B13-84B5217CF8A1}" type="datetime1">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2039944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2"/>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1"/>
          <p:cNvGrpSpPr>
            <a:grpSpLocks/>
          </p:cNvGrpSpPr>
          <p:nvPr userDrawn="1"/>
        </p:nvGrpSpPr>
        <p:grpSpPr bwMode="auto">
          <a:xfrm>
            <a:off x="-76200" y="5257801"/>
            <a:ext cx="2209800" cy="651821"/>
            <a:chOff x="76200" y="2209800"/>
            <a:chExt cx="2209800" cy="651821"/>
          </a:xfrm>
        </p:grpSpPr>
        <p:sp>
          <p:nvSpPr>
            <p:cNvPr id="11" name="TextBox 10"/>
            <p:cNvSpPr txBox="1"/>
            <p:nvPr userDrawn="1"/>
          </p:nvSpPr>
          <p:spPr>
            <a:xfrm>
              <a:off x="76200" y="2209800"/>
              <a:ext cx="2209800" cy="427040"/>
            </a:xfrm>
            <a:prstGeom prst="rect">
              <a:avLst/>
            </a:prstGeom>
            <a:noFill/>
          </p:spPr>
          <p:txBody>
            <a:bodyPr>
              <a:spAutoFit/>
            </a:bodyPr>
            <a:lstStyle/>
            <a:p>
              <a:pPr algn="ctr" eaLnBrk="1" fontAlgn="auto" hangingPunct="1">
                <a:spcBef>
                  <a:spcPts val="0"/>
                </a:spcBef>
                <a:spcAft>
                  <a:spcPts val="0"/>
                </a:spcAft>
                <a:defRPr/>
              </a:pPr>
              <a:r>
                <a:rPr lang="en-US" sz="2175" b="1" spc="-113" dirty="0">
                  <a:solidFill>
                    <a:prstClr val="white"/>
                  </a:solidFill>
                  <a:latin typeface="Arial"/>
                  <a:ea typeface="+mn-ea"/>
                  <a:cs typeface="Arial"/>
                </a:rPr>
                <a:t>BITS</a:t>
              </a:r>
              <a:r>
                <a:rPr lang="en-US" sz="2175" spc="-113" dirty="0">
                  <a:solidFill>
                    <a:prstClr val="white"/>
                  </a:solidFill>
                  <a:latin typeface="Arial"/>
                  <a:ea typeface="+mn-ea"/>
                  <a:cs typeface="Arial"/>
                </a:rPr>
                <a:t> Pilani</a:t>
              </a:r>
            </a:p>
          </p:txBody>
        </p:sp>
        <p:sp>
          <p:nvSpPr>
            <p:cNvPr id="12" name="TextBox 11"/>
            <p:cNvSpPr txBox="1"/>
            <p:nvPr userDrawn="1"/>
          </p:nvSpPr>
          <p:spPr>
            <a:xfrm>
              <a:off x="228600" y="2665413"/>
              <a:ext cx="1905000" cy="196208"/>
            </a:xfrm>
            <a:prstGeom prst="rect">
              <a:avLst/>
            </a:prstGeom>
            <a:noFill/>
          </p:spPr>
          <p:txBody>
            <a:bodyPr>
              <a:spAutoFit/>
            </a:bodyPr>
            <a:lstStyle/>
            <a:p>
              <a:pPr algn="ctr" eaLnBrk="1" fontAlgn="auto" hangingPunct="1">
                <a:spcBef>
                  <a:spcPts val="0"/>
                </a:spcBef>
                <a:spcAft>
                  <a:spcPts val="0"/>
                </a:spcAft>
                <a:defRPr/>
              </a:pPr>
              <a:r>
                <a:rPr lang="en-US" sz="675" spc="-113" dirty="0">
                  <a:solidFill>
                    <a:srgbClr val="FFFFFF"/>
                  </a:solidFill>
                  <a:latin typeface="Arial"/>
                  <a:ea typeface="+mn-ea"/>
                  <a:cs typeface="Arial"/>
                </a:rPr>
                <a:t>Pilani | Dubai | Goa | Hyderabad</a:t>
              </a:r>
            </a:p>
          </p:txBody>
        </p:sp>
      </p:gr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350"/>
              </a:lnSpc>
              <a:spcBef>
                <a:spcPts val="0"/>
              </a:spcBef>
              <a:buNone/>
              <a:defRPr sz="135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oAutofit/>
          </a:bodyPr>
          <a:lstStyle>
            <a:lvl1pPr algn="l">
              <a:lnSpc>
                <a:spcPts val="3000"/>
              </a:lnSpc>
              <a:defRPr sz="33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293355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1"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grpSp>
        <p:nvGrpSpPr>
          <p:cNvPr id="9" name="Group 11"/>
          <p:cNvGrpSpPr>
            <a:grpSpLocks/>
          </p:cNvGrpSpPr>
          <p:nvPr userDrawn="1"/>
        </p:nvGrpSpPr>
        <p:grpSpPr bwMode="auto">
          <a:xfrm>
            <a:off x="6858000" y="762001"/>
            <a:ext cx="2209800" cy="651821"/>
            <a:chOff x="76200" y="2209800"/>
            <a:chExt cx="2209800" cy="651821"/>
          </a:xfrm>
        </p:grpSpPr>
        <p:sp>
          <p:nvSpPr>
            <p:cNvPr id="10" name="TextBox 9"/>
            <p:cNvSpPr txBox="1"/>
            <p:nvPr userDrawn="1"/>
          </p:nvSpPr>
          <p:spPr>
            <a:xfrm>
              <a:off x="76200" y="2209800"/>
              <a:ext cx="2209800" cy="427040"/>
            </a:xfrm>
            <a:prstGeom prst="rect">
              <a:avLst/>
            </a:prstGeom>
            <a:noFill/>
          </p:spPr>
          <p:txBody>
            <a:bodyPr>
              <a:spAutoFit/>
            </a:bodyPr>
            <a:lstStyle/>
            <a:p>
              <a:pPr algn="ctr" eaLnBrk="1" fontAlgn="auto" hangingPunct="1">
                <a:spcBef>
                  <a:spcPts val="0"/>
                </a:spcBef>
                <a:spcAft>
                  <a:spcPts val="0"/>
                </a:spcAft>
                <a:defRPr/>
              </a:pPr>
              <a:r>
                <a:rPr lang="en-US" sz="2175" b="1" spc="-113" dirty="0">
                  <a:solidFill>
                    <a:prstClr val="white"/>
                  </a:solidFill>
                  <a:latin typeface="Arial"/>
                  <a:ea typeface="+mn-ea"/>
                  <a:cs typeface="Arial"/>
                </a:rPr>
                <a:t>BITS</a:t>
              </a:r>
              <a:r>
                <a:rPr lang="en-US" sz="2175" spc="-113" dirty="0">
                  <a:solidFill>
                    <a:prstClr val="white"/>
                  </a:solidFill>
                  <a:latin typeface="Arial"/>
                  <a:ea typeface="+mn-ea"/>
                  <a:cs typeface="Arial"/>
                </a:rPr>
                <a:t> Pilani</a:t>
              </a:r>
            </a:p>
          </p:txBody>
        </p:sp>
        <p:sp>
          <p:nvSpPr>
            <p:cNvPr id="11" name="TextBox 10"/>
            <p:cNvSpPr txBox="1"/>
            <p:nvPr userDrawn="1"/>
          </p:nvSpPr>
          <p:spPr>
            <a:xfrm>
              <a:off x="228600" y="2665413"/>
              <a:ext cx="1905000" cy="196208"/>
            </a:xfrm>
            <a:prstGeom prst="rect">
              <a:avLst/>
            </a:prstGeom>
            <a:noFill/>
          </p:spPr>
          <p:txBody>
            <a:bodyPr>
              <a:spAutoFit/>
            </a:bodyPr>
            <a:lstStyle/>
            <a:p>
              <a:pPr algn="ctr" eaLnBrk="1" fontAlgn="auto" hangingPunct="1">
                <a:spcBef>
                  <a:spcPts val="0"/>
                </a:spcBef>
                <a:spcAft>
                  <a:spcPts val="0"/>
                </a:spcAft>
                <a:defRPr/>
              </a:pPr>
              <a:r>
                <a:rPr lang="en-US" sz="675" spc="-113" dirty="0">
                  <a:solidFill>
                    <a:srgbClr val="FFFFFF"/>
                  </a:solidFill>
                  <a:latin typeface="Arial"/>
                  <a:ea typeface="+mn-ea"/>
                  <a:cs typeface="Arial"/>
                </a:rPr>
                <a:t>Pilani | Dubai | Goa | Hyderabad</a:t>
              </a:r>
            </a:p>
          </p:txBody>
        </p:sp>
      </p:gr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3150"/>
              </a:lnSpc>
              <a:spcBef>
                <a:spcPts val="0"/>
              </a:spcBef>
              <a:buNone/>
              <a:defRPr sz="3000" b="1" spc="-113"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45842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endParaRPr lang="en-US" dirty="0"/>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fld id="{7BC38BE9-18F8-4F1D-9F5C-3ED236AFAE48}" type="datetime1">
              <a:rPr lang="en-US" smtClean="0"/>
              <a:t>5/6/2022</a:t>
            </a:fld>
            <a:endParaRPr lang="en-US"/>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70256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E5D23D-3D82-4DE5-9BDA-98EC3587FF43}" type="datetime1">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83195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6A9A58-A874-44B9-952C-9B673B90E5E2}" type="datetime1">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1184000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487" y="1825625"/>
            <a:ext cx="290036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1825625"/>
            <a:ext cx="290036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2A8C79-CEB6-4A9F-8A64-F4A01485A66B}" type="datetime1">
              <a:rPr lang="en-US" smtClean="0"/>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1789083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64F9DB-B7AE-4450-B80B-EAAD6D53D0B6}" type="datetime1">
              <a:rPr lang="en-US" smtClean="0"/>
              <a:t>5/6/2022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1542798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8CF178-0794-4C7C-B1E4-90A48159ADAC}" type="datetime1">
              <a:rPr lang="en-US" smtClean="0"/>
              <a:t>5/6/2022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391801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4B42B-94D1-478A-A77B-B09DBF9F3DA3}" type="datetime1">
              <a:rPr lang="en-US" smtClean="0"/>
              <a:t>5/6/2022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2477399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962E0A-1F77-40CC-A28B-CF4D80BB2AF5}" type="datetime1">
              <a:rPr lang="en-US" smtClean="0"/>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4028081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5F1E5B-B60E-4A85-9390-C3D9B386932E}" type="datetime1">
              <a:rPr lang="en-US" smtClean="0"/>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2469060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6644004"/>
            <a:ext cx="2057400" cy="213996"/>
          </a:xfrm>
          <a:prstGeom prst="rect">
            <a:avLst/>
          </a:prstGeom>
        </p:spPr>
        <p:txBody>
          <a:bodyPr vert="horz" lIns="91440" tIns="45720" rIns="91440" bIns="45720" rtlCol="0" anchor="ctr"/>
          <a:lstStyle>
            <a:lvl1pPr algn="l">
              <a:defRPr sz="1200">
                <a:solidFill>
                  <a:schemeClr val="tx1">
                    <a:tint val="75000"/>
                  </a:schemeClr>
                </a:solidFill>
              </a:defRPr>
            </a:lvl1pPr>
          </a:lstStyle>
          <a:p>
            <a:fld id="{E3BF751B-F43C-4ABF-94B8-46380872C69F}" type="datetime1">
              <a:rPr lang="en-US" smtClean="0"/>
              <a:t>5/6/2022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56120" y="6583680"/>
            <a:ext cx="2057400" cy="213996"/>
          </a:xfrm>
          <a:prstGeom prst="rect">
            <a:avLst/>
          </a:prstGeom>
        </p:spPr>
        <p:txBody>
          <a:bodyPr vert="horz" lIns="91440" tIns="45720" rIns="91440" bIns="45720" rtlCol="0" anchor="ctr"/>
          <a:lstStyle>
            <a:lvl1pPr algn="r">
              <a:defRPr sz="1200">
                <a:solidFill>
                  <a:schemeClr val="tx1">
                    <a:tint val="75000"/>
                  </a:schemeClr>
                </a:solidFill>
              </a:defRPr>
            </a:lvl1pPr>
          </a:lstStyle>
          <a:p>
            <a:fld id="{D26740DE-8293-487D-9531-1FF883CE0649}" type="slidenum">
              <a:rPr lang="en-US" smtClean="0"/>
              <a:t>‹#›</a:t>
            </a:fld>
            <a:endParaRPr lang="en-US"/>
          </a:p>
        </p:txBody>
      </p:sp>
    </p:spTree>
    <p:extLst>
      <p:ext uri="{BB962C8B-B14F-4D97-AF65-F5344CB8AC3E}">
        <p14:creationId xmlns:p14="http://schemas.microsoft.com/office/powerpoint/2010/main" val="1728420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hyperlink" Target="https://elsekuipers.files.wordpress.com/2014/08/scm-analytics1.png" TargetMode="External"/><Relationship Id="rId2" Type="http://schemas.openxmlformats.org/officeDocument/2006/relationships/hyperlink" Target="https://twitter.com/doug_laney/status/611172882882916352"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nSpc>
                <a:spcPct val="100000"/>
              </a:lnSpc>
            </a:pPr>
            <a:r>
              <a:rPr lang="en-IN" sz="3600" dirty="0">
                <a:latin typeface="+mn-lt"/>
                <a:cs typeface="Times New Roman" panose="02020603050405020304" pitchFamily="18" charset="0"/>
              </a:rPr>
              <a:t>S2-21_DSECLZC415</a:t>
            </a:r>
            <a:br>
              <a:rPr lang="en-IN" sz="3600" dirty="0">
                <a:latin typeface="+mn-lt"/>
                <a:cs typeface="Times New Roman" panose="02020603050405020304" pitchFamily="18" charset="0"/>
              </a:rPr>
            </a:br>
            <a:r>
              <a:rPr lang="en-IN" sz="3600" dirty="0">
                <a:latin typeface="+mn-lt"/>
                <a:cs typeface="Times New Roman" panose="02020603050405020304" pitchFamily="18" charset="0"/>
              </a:rPr>
              <a:t>Introduction to Data Mining</a:t>
            </a:r>
            <a:endParaRPr lang="en-US" sz="4000" dirty="0">
              <a:latin typeface="+mn-lt"/>
              <a:cs typeface="Times New Roman" panose="02020603050405020304" pitchFamily="18" charset="0"/>
            </a:endParaRP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a:xfrm>
            <a:off x="7315200" y="6340475"/>
            <a:ext cx="1828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C8D7E44-7D4F-4942-A8C9-2DF6BF8399E8}" type="slidenum">
              <a:rPr lang="en-US" smtClean="0"/>
              <a:pPr/>
              <a:t>1</a:t>
            </a:fld>
            <a:endParaRPr lang="en-US" dirty="0"/>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93837"/>
            <a:ext cx="8229600" cy="4858837"/>
          </a:xfrm>
        </p:spPr>
        <p:txBody>
          <a:bodyPr>
            <a:normAutofit lnSpcReduction="10000"/>
          </a:bodyPr>
          <a:lstStyle/>
          <a:p>
            <a:pPr marL="0" indent="0">
              <a:lnSpc>
                <a:spcPct val="110000"/>
              </a:lnSpc>
              <a:spcAft>
                <a:spcPts val="900"/>
              </a:spcAft>
              <a:buNone/>
            </a:pPr>
            <a:r>
              <a:rPr lang="en-US" sz="1800" dirty="0"/>
              <a:t>A search engine (e.g., Google) receives hundreds of millions of queries every day. Each query can be viewed as a transaction where the user describes her or his information need. </a:t>
            </a:r>
          </a:p>
          <a:p>
            <a:pPr marL="0" indent="0">
              <a:lnSpc>
                <a:spcPct val="110000"/>
              </a:lnSpc>
              <a:spcAft>
                <a:spcPts val="900"/>
              </a:spcAft>
              <a:buNone/>
            </a:pPr>
            <a:r>
              <a:rPr lang="en-US" sz="1800" dirty="0"/>
              <a:t>What novel and useful knowledge can a search engine learn from such a huge collection of queries collected from users over time? Some patterns found in user search queries can disclose invaluable knowledge that cannot be obtained by reading individual data items alone. </a:t>
            </a:r>
          </a:p>
          <a:p>
            <a:pPr marL="0" indent="0">
              <a:lnSpc>
                <a:spcPct val="110000"/>
              </a:lnSpc>
              <a:spcAft>
                <a:spcPts val="900"/>
              </a:spcAft>
              <a:buNone/>
            </a:pPr>
            <a:r>
              <a:rPr lang="en-US" sz="1800" dirty="0"/>
              <a:t>For example, Google's </a:t>
            </a:r>
            <a:r>
              <a:rPr lang="en-US" sz="1800" i="1" dirty="0"/>
              <a:t>Flu Trends</a:t>
            </a:r>
            <a:r>
              <a:rPr lang="en-US" sz="1800" dirty="0"/>
              <a:t> uses specific search terms as indicators of flu activity. It found a close relationship between the number of people who search for flu-related information and the number of people who actually have flu symptoms. A pattern emerges when all of the search queries related to flu are aggregated. Using aggregated Google search data, </a:t>
            </a:r>
            <a:r>
              <a:rPr lang="en-US" sz="1800" i="1" dirty="0"/>
              <a:t>Flu Trends</a:t>
            </a:r>
            <a:r>
              <a:rPr lang="en-US" sz="1800" dirty="0"/>
              <a:t> can estimate flu activity up to two weeks faster than traditional systems can.</a:t>
            </a:r>
            <a:r>
              <a:rPr lang="en-US" sz="1800" baseline="30000" dirty="0"/>
              <a:t> </a:t>
            </a:r>
          </a:p>
          <a:p>
            <a:pPr marL="0" indent="0">
              <a:lnSpc>
                <a:spcPct val="110000"/>
              </a:lnSpc>
              <a:spcAft>
                <a:spcPts val="900"/>
              </a:spcAft>
              <a:buNone/>
            </a:pPr>
            <a:r>
              <a:rPr lang="en-US" sz="1800" dirty="0"/>
              <a:t>This example shows how data mining can turn a large collection of data into knowledge that can help meet </a:t>
            </a:r>
            <a:r>
              <a:rPr lang="en-US" sz="1800"/>
              <a:t>a challenge</a:t>
            </a:r>
            <a:r>
              <a:rPr lang="en-US" sz="1800" dirty="0"/>
              <a:t>.</a:t>
            </a:r>
          </a:p>
        </p:txBody>
      </p:sp>
      <p:sp>
        <p:nvSpPr>
          <p:cNvPr id="4" name="Date Placeholder 3"/>
          <p:cNvSpPr>
            <a:spLocks noGrp="1"/>
          </p:cNvSpPr>
          <p:nvPr>
            <p:ph type="dt" sz="half" idx="12"/>
          </p:nvPr>
        </p:nvSpPr>
        <p:spPr/>
        <p:txBody>
          <a:bodyPr/>
          <a:lstStyle/>
          <a:p>
            <a:fld id="{83EC52B0-411D-41A4-A6A1-33154C26887A}" type="datetime1">
              <a:rPr lang="en-US" smtClean="0"/>
              <a:t>5/6/2022</a:t>
            </a:fld>
            <a:endParaRPr lang="en-US"/>
          </a:p>
        </p:txBody>
      </p:sp>
      <p:sp>
        <p:nvSpPr>
          <p:cNvPr id="5" name="Slide Number Placeholder 4"/>
          <p:cNvSpPr>
            <a:spLocks noGrp="1"/>
          </p:cNvSpPr>
          <p:nvPr>
            <p:ph type="sldNum" sz="quarter" idx="14"/>
          </p:nvPr>
        </p:nvSpPr>
        <p:spPr/>
        <p:txBody>
          <a:bodyPr/>
          <a:lstStyle/>
          <a:p>
            <a:fld id="{D26740DE-8293-487D-9531-1FF883CE0649}" type="slidenum">
              <a:rPr lang="en-US" smtClean="0"/>
              <a:t>10</a:t>
            </a:fld>
            <a:endParaRPr lang="en-US"/>
          </a:p>
        </p:txBody>
      </p:sp>
      <p:sp>
        <p:nvSpPr>
          <p:cNvPr id="2" name="Title 1"/>
          <p:cNvSpPr>
            <a:spLocks noGrp="1"/>
          </p:cNvSpPr>
          <p:nvPr>
            <p:ph type="title" idx="4294967295"/>
          </p:nvPr>
        </p:nvSpPr>
        <p:spPr>
          <a:xfrm>
            <a:off x="96252" y="748347"/>
            <a:ext cx="7886700" cy="433388"/>
          </a:xfrm>
        </p:spPr>
        <p:txBody>
          <a:bodyPr>
            <a:noAutofit/>
          </a:bodyPr>
          <a:lstStyle/>
          <a:p>
            <a:r>
              <a:rPr lang="en-US" sz="3600" b="1" dirty="0">
                <a:latin typeface="+mn-lt"/>
              </a:rPr>
              <a:t>Why Data Mining</a:t>
            </a:r>
          </a:p>
        </p:txBody>
      </p:sp>
    </p:spTree>
    <p:extLst>
      <p:ext uri="{BB962C8B-B14F-4D97-AF65-F5344CB8AC3E}">
        <p14:creationId xmlns:p14="http://schemas.microsoft.com/office/powerpoint/2010/main" val="4052476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1027"/>
          <p:cNvSpPr>
            <a:spLocks noGrp="1" noChangeArrowheads="1"/>
          </p:cNvSpPr>
          <p:nvPr>
            <p:ph idx="1"/>
          </p:nvPr>
        </p:nvSpPr>
        <p:spPr>
          <a:xfrm>
            <a:off x="304800" y="1493837"/>
            <a:ext cx="8261684" cy="4810710"/>
          </a:xfrm>
          <a:noFill/>
        </p:spPr>
        <p:txBody>
          <a:bodyPr vert="horz" lIns="69056" tIns="34529" rIns="69056" bIns="34529" rtlCol="0">
            <a:noAutofit/>
          </a:bodyPr>
          <a:lstStyle/>
          <a:p>
            <a:pPr eaLnBrk="1" hangingPunct="1">
              <a:lnSpc>
                <a:spcPct val="100000"/>
              </a:lnSpc>
            </a:pPr>
            <a:r>
              <a:rPr lang="en-US" altLang="en-US" sz="2000" dirty="0">
                <a:latin typeface="+mn-lt"/>
              </a:rPr>
              <a:t>1960s:</a:t>
            </a:r>
          </a:p>
          <a:p>
            <a:pPr lvl="1" eaLnBrk="1" hangingPunct="1">
              <a:lnSpc>
                <a:spcPct val="100000"/>
              </a:lnSpc>
            </a:pPr>
            <a:r>
              <a:rPr lang="en-US" altLang="en-US" sz="1800" dirty="0">
                <a:latin typeface="+mn-lt"/>
              </a:rPr>
              <a:t>Data collection, database creation, IMS and network DBMS</a:t>
            </a:r>
          </a:p>
          <a:p>
            <a:pPr eaLnBrk="1" hangingPunct="1">
              <a:lnSpc>
                <a:spcPct val="100000"/>
              </a:lnSpc>
            </a:pPr>
            <a:r>
              <a:rPr lang="en-US" altLang="en-US" sz="2000" dirty="0">
                <a:latin typeface="+mn-lt"/>
              </a:rPr>
              <a:t>1970s: </a:t>
            </a:r>
          </a:p>
          <a:p>
            <a:pPr lvl="1" eaLnBrk="1" hangingPunct="1">
              <a:lnSpc>
                <a:spcPct val="100000"/>
              </a:lnSpc>
            </a:pPr>
            <a:r>
              <a:rPr lang="en-US" altLang="en-US" sz="1800" dirty="0">
                <a:latin typeface="+mn-lt"/>
              </a:rPr>
              <a:t>Relational data model, relational DBMS implementation</a:t>
            </a:r>
          </a:p>
          <a:p>
            <a:pPr eaLnBrk="1" hangingPunct="1">
              <a:lnSpc>
                <a:spcPct val="100000"/>
              </a:lnSpc>
            </a:pPr>
            <a:r>
              <a:rPr lang="en-US" altLang="en-US" sz="2000" dirty="0">
                <a:latin typeface="+mn-lt"/>
              </a:rPr>
              <a:t>1980s: </a:t>
            </a:r>
          </a:p>
          <a:p>
            <a:pPr lvl="1" eaLnBrk="1" hangingPunct="1">
              <a:lnSpc>
                <a:spcPct val="100000"/>
              </a:lnSpc>
            </a:pPr>
            <a:r>
              <a:rPr lang="en-US" altLang="en-US" sz="1800" dirty="0">
                <a:latin typeface="+mn-lt"/>
              </a:rPr>
              <a:t>RDBMS, advanced data models (extended-relational, OO, deductive, etc.) </a:t>
            </a:r>
          </a:p>
          <a:p>
            <a:pPr lvl="1" eaLnBrk="1" hangingPunct="1">
              <a:lnSpc>
                <a:spcPct val="100000"/>
              </a:lnSpc>
            </a:pPr>
            <a:r>
              <a:rPr lang="en-US" altLang="en-US" sz="1800" dirty="0">
                <a:latin typeface="+mn-lt"/>
              </a:rPr>
              <a:t>Application-oriented DBMS (spatial, scientific, engineering, etc.)</a:t>
            </a:r>
          </a:p>
          <a:p>
            <a:pPr eaLnBrk="1" hangingPunct="1">
              <a:lnSpc>
                <a:spcPct val="100000"/>
              </a:lnSpc>
            </a:pPr>
            <a:r>
              <a:rPr lang="en-US" altLang="en-US" sz="2000" dirty="0">
                <a:latin typeface="+mn-lt"/>
              </a:rPr>
              <a:t>1990s: </a:t>
            </a:r>
          </a:p>
          <a:p>
            <a:pPr lvl="1" eaLnBrk="1" hangingPunct="1">
              <a:lnSpc>
                <a:spcPct val="100000"/>
              </a:lnSpc>
            </a:pPr>
            <a:r>
              <a:rPr lang="en-US" altLang="en-US" sz="1800" dirty="0">
                <a:latin typeface="+mn-lt"/>
              </a:rPr>
              <a:t>Data mining, data warehousing, multimedia databases, and Web databases</a:t>
            </a:r>
          </a:p>
          <a:p>
            <a:pPr eaLnBrk="1" hangingPunct="1">
              <a:lnSpc>
                <a:spcPct val="100000"/>
              </a:lnSpc>
            </a:pPr>
            <a:r>
              <a:rPr lang="en-US" altLang="en-US" sz="2000" dirty="0">
                <a:latin typeface="+mn-lt"/>
              </a:rPr>
              <a:t>2000s</a:t>
            </a:r>
          </a:p>
          <a:p>
            <a:pPr lvl="1" eaLnBrk="1" hangingPunct="1">
              <a:lnSpc>
                <a:spcPct val="100000"/>
              </a:lnSpc>
            </a:pPr>
            <a:r>
              <a:rPr lang="en-US" altLang="en-US" sz="1800" dirty="0">
                <a:latin typeface="+mn-lt"/>
              </a:rPr>
              <a:t>Stream data management and mining</a:t>
            </a:r>
          </a:p>
          <a:p>
            <a:pPr lvl="1" eaLnBrk="1" hangingPunct="1">
              <a:lnSpc>
                <a:spcPct val="100000"/>
              </a:lnSpc>
            </a:pPr>
            <a:r>
              <a:rPr lang="en-US" altLang="en-US" sz="1800" dirty="0">
                <a:latin typeface="+mn-lt"/>
              </a:rPr>
              <a:t>Data mining and its applications</a:t>
            </a:r>
          </a:p>
          <a:p>
            <a:pPr lvl="1" eaLnBrk="1" hangingPunct="1">
              <a:lnSpc>
                <a:spcPct val="100000"/>
              </a:lnSpc>
            </a:pPr>
            <a:r>
              <a:rPr lang="en-US" altLang="en-US" sz="1800" dirty="0">
                <a:latin typeface="+mn-lt"/>
              </a:rPr>
              <a:t>Web technology (XML, data integration) and global information systems</a:t>
            </a:r>
            <a:r>
              <a:rPr lang="en-US" altLang="en-US" sz="1000" dirty="0">
                <a:latin typeface="+mn-lt"/>
              </a:rPr>
              <a:t> </a:t>
            </a:r>
          </a:p>
        </p:txBody>
      </p:sp>
      <p:sp>
        <p:nvSpPr>
          <p:cNvPr id="7170" name="Slide Number Placeholder 5"/>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Tahoma" panose="020B0604030504040204" pitchFamily="34" charset="0"/>
              </a:defRPr>
            </a:lvl1pPr>
            <a:lvl2pPr marL="557213" indent="-214313" eaLnBrk="0" hangingPunct="0">
              <a:defRPr sz="2100">
                <a:solidFill>
                  <a:schemeClr val="tx1"/>
                </a:solidFill>
                <a:latin typeface="Tahoma" panose="020B0604030504040204" pitchFamily="34" charset="0"/>
              </a:defRPr>
            </a:lvl2pPr>
            <a:lvl3pPr marL="857250" indent="-171450" eaLnBrk="0" hangingPunct="0">
              <a:defRPr sz="2100">
                <a:solidFill>
                  <a:schemeClr val="tx1"/>
                </a:solidFill>
                <a:latin typeface="Tahoma" panose="020B0604030504040204" pitchFamily="34" charset="0"/>
              </a:defRPr>
            </a:lvl3pPr>
            <a:lvl4pPr marL="1200150" indent="-171450" eaLnBrk="0" hangingPunct="0">
              <a:defRPr sz="2100">
                <a:solidFill>
                  <a:schemeClr val="tx1"/>
                </a:solidFill>
                <a:latin typeface="Tahoma" panose="020B0604030504040204" pitchFamily="34" charset="0"/>
              </a:defRPr>
            </a:lvl4pPr>
            <a:lvl5pPr marL="1543050" indent="-171450" eaLnBrk="0" hangingPunct="0">
              <a:defRPr sz="2100">
                <a:solidFill>
                  <a:schemeClr val="tx1"/>
                </a:solidFill>
                <a:latin typeface="Tahoma" panose="020B0604030504040204" pitchFamily="34" charset="0"/>
              </a:defRPr>
            </a:lvl5pPr>
            <a:lvl6pPr marL="1885950" indent="-171450" eaLnBrk="0" fontAlgn="base" hangingPunct="0">
              <a:spcBef>
                <a:spcPct val="0"/>
              </a:spcBef>
              <a:spcAft>
                <a:spcPct val="0"/>
              </a:spcAft>
              <a:defRPr sz="2100">
                <a:solidFill>
                  <a:schemeClr val="tx1"/>
                </a:solidFill>
                <a:latin typeface="Tahoma" panose="020B0604030504040204" pitchFamily="34" charset="0"/>
              </a:defRPr>
            </a:lvl6pPr>
            <a:lvl7pPr marL="2228850" indent="-171450" eaLnBrk="0" fontAlgn="base" hangingPunct="0">
              <a:spcBef>
                <a:spcPct val="0"/>
              </a:spcBef>
              <a:spcAft>
                <a:spcPct val="0"/>
              </a:spcAft>
              <a:defRPr sz="2100">
                <a:solidFill>
                  <a:schemeClr val="tx1"/>
                </a:solidFill>
                <a:latin typeface="Tahoma" panose="020B0604030504040204" pitchFamily="34" charset="0"/>
              </a:defRPr>
            </a:lvl7pPr>
            <a:lvl8pPr marL="2571750" indent="-171450" eaLnBrk="0" fontAlgn="base" hangingPunct="0">
              <a:spcBef>
                <a:spcPct val="0"/>
              </a:spcBef>
              <a:spcAft>
                <a:spcPct val="0"/>
              </a:spcAft>
              <a:defRPr sz="2100">
                <a:solidFill>
                  <a:schemeClr val="tx1"/>
                </a:solidFill>
                <a:latin typeface="Tahoma" panose="020B0604030504040204" pitchFamily="34" charset="0"/>
              </a:defRPr>
            </a:lvl8pPr>
            <a:lvl9pPr marL="2914650" indent="-171450" eaLnBrk="0" fontAlgn="base" hangingPunct="0">
              <a:spcBef>
                <a:spcPct val="0"/>
              </a:spcBef>
              <a:spcAft>
                <a:spcPct val="0"/>
              </a:spcAft>
              <a:defRPr sz="2100">
                <a:solidFill>
                  <a:schemeClr val="tx1"/>
                </a:solidFill>
                <a:latin typeface="Tahoma" panose="020B0604030504040204" pitchFamily="34" charset="0"/>
              </a:defRPr>
            </a:lvl9pPr>
          </a:lstStyle>
          <a:p>
            <a:pPr eaLnBrk="1" hangingPunct="1"/>
            <a:fld id="{E64090D3-52D5-44F1-89E1-B21DE998D963}" type="slidenum">
              <a:rPr lang="en-US" altLang="en-US" sz="1050"/>
              <a:pPr eaLnBrk="1" hangingPunct="1"/>
              <a:t>11</a:t>
            </a:fld>
            <a:endParaRPr lang="en-US" altLang="en-US" sz="1050"/>
          </a:p>
        </p:txBody>
      </p:sp>
      <p:sp>
        <p:nvSpPr>
          <p:cNvPr id="7171" name="Rectangle 1026"/>
          <p:cNvSpPr>
            <a:spLocks noGrp="1" noChangeArrowheads="1"/>
          </p:cNvSpPr>
          <p:nvPr>
            <p:ph type="title" idx="4294967295"/>
          </p:nvPr>
        </p:nvSpPr>
        <p:spPr>
          <a:xfrm>
            <a:off x="112294" y="736429"/>
            <a:ext cx="7096373" cy="514350"/>
          </a:xfrm>
          <a:noFill/>
        </p:spPr>
        <p:txBody>
          <a:bodyPr vert="horz" lIns="69056" tIns="34529" rIns="69056" bIns="34529" rtlCol="0" anchor="ctr">
            <a:normAutofit/>
          </a:bodyPr>
          <a:lstStyle/>
          <a:p>
            <a:pPr eaLnBrk="1" hangingPunct="1"/>
            <a:r>
              <a:rPr lang="en-US" altLang="en-US" sz="3200" b="1" dirty="0">
                <a:latin typeface="+mn-lt"/>
              </a:rPr>
              <a:t>Evolution of Database Technology</a:t>
            </a:r>
            <a:endParaRPr lang="en-US" altLang="en-US" sz="1600" b="1" dirty="0">
              <a:latin typeface="+mn-lt"/>
            </a:endParaRPr>
          </a:p>
        </p:txBody>
      </p:sp>
    </p:spTree>
    <p:extLst>
      <p:ext uri="{BB962C8B-B14F-4D97-AF65-F5344CB8AC3E}">
        <p14:creationId xmlns:p14="http://schemas.microsoft.com/office/powerpoint/2010/main" val="3483126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idx="1"/>
          </p:nvPr>
        </p:nvSpPr>
        <p:spPr>
          <a:xfrm>
            <a:off x="240631" y="1511521"/>
            <a:ext cx="8229600" cy="4525963"/>
          </a:xfrm>
        </p:spPr>
        <p:txBody>
          <a:bodyPr>
            <a:normAutofit/>
          </a:bodyPr>
          <a:lstStyle/>
          <a:p>
            <a:pPr marL="0" indent="0"/>
            <a:r>
              <a:rPr lang="en-US" altLang="en-US" dirty="0">
                <a:latin typeface="+mn-lt"/>
              </a:rPr>
              <a:t>Draws ideas from machine learning/AI, pattern recognition, statistics, and database systems</a:t>
            </a:r>
          </a:p>
          <a:p>
            <a:pPr marL="0" indent="0"/>
            <a:r>
              <a:rPr lang="en-US" altLang="en-US" dirty="0">
                <a:latin typeface="+mn-lt"/>
              </a:rPr>
              <a:t>Traditional Techniques</a:t>
            </a:r>
            <a:br>
              <a:rPr lang="en-US" altLang="en-US" dirty="0">
                <a:latin typeface="+mn-lt"/>
              </a:rPr>
            </a:br>
            <a:r>
              <a:rPr lang="en-US" altLang="en-US" dirty="0">
                <a:latin typeface="+mn-lt"/>
              </a:rPr>
              <a:t>may be unsuitable due to </a:t>
            </a:r>
          </a:p>
          <a:p>
            <a:pPr lvl="1"/>
            <a:r>
              <a:rPr lang="en-US" altLang="en-US" sz="2000" dirty="0">
                <a:latin typeface="+mn-lt"/>
              </a:rPr>
              <a:t>Enormity of data</a:t>
            </a:r>
          </a:p>
          <a:p>
            <a:pPr lvl="1"/>
            <a:r>
              <a:rPr lang="en-US" altLang="en-US" sz="2000" dirty="0">
                <a:latin typeface="+mn-lt"/>
              </a:rPr>
              <a:t>High dimensionality </a:t>
            </a:r>
            <a:br>
              <a:rPr lang="en-US" altLang="en-US" sz="2000" dirty="0">
                <a:latin typeface="+mn-lt"/>
              </a:rPr>
            </a:br>
            <a:r>
              <a:rPr lang="en-US" altLang="en-US" sz="2000" dirty="0">
                <a:latin typeface="+mn-lt"/>
              </a:rPr>
              <a:t>of data</a:t>
            </a:r>
          </a:p>
          <a:p>
            <a:pPr lvl="1"/>
            <a:r>
              <a:rPr lang="en-US" altLang="en-US" sz="2000" dirty="0">
                <a:latin typeface="+mn-lt"/>
              </a:rPr>
              <a:t>Heterogeneous, </a:t>
            </a:r>
            <a:br>
              <a:rPr lang="en-US" altLang="en-US" sz="2000" dirty="0">
                <a:latin typeface="+mn-lt"/>
              </a:rPr>
            </a:br>
            <a:r>
              <a:rPr lang="en-US" altLang="en-US" sz="2000" dirty="0">
                <a:latin typeface="+mn-lt"/>
              </a:rPr>
              <a:t>distributed nature </a:t>
            </a:r>
            <a:br>
              <a:rPr lang="en-US" altLang="en-US" sz="2000" dirty="0">
                <a:latin typeface="+mn-lt"/>
              </a:rPr>
            </a:br>
            <a:r>
              <a:rPr lang="en-US" altLang="en-US" sz="2000" dirty="0">
                <a:latin typeface="+mn-lt"/>
              </a:rPr>
              <a:t>of data</a:t>
            </a:r>
          </a:p>
        </p:txBody>
      </p:sp>
      <p:sp>
        <p:nvSpPr>
          <p:cNvPr id="3" name="Slide Number Placeholder 2"/>
          <p:cNvSpPr>
            <a:spLocks noGrp="1"/>
          </p:cNvSpPr>
          <p:nvPr>
            <p:ph type="sldNum" sz="quarter" idx="14"/>
          </p:nvPr>
        </p:nvSpPr>
        <p:spPr/>
        <p:txBody>
          <a:bodyPr/>
          <a:lstStyle/>
          <a:p>
            <a:fld id="{D26740DE-8293-487D-9531-1FF883CE0649}" type="slidenum">
              <a:rPr lang="en-US" smtClean="0"/>
              <a:t>12</a:t>
            </a:fld>
            <a:endParaRPr lang="en-US"/>
          </a:p>
        </p:txBody>
      </p:sp>
      <p:sp>
        <p:nvSpPr>
          <p:cNvPr id="658437" name="Rectangle 5"/>
          <p:cNvSpPr>
            <a:spLocks noGrp="1" noChangeArrowheads="1"/>
          </p:cNvSpPr>
          <p:nvPr>
            <p:ph type="title" idx="4294967295"/>
          </p:nvPr>
        </p:nvSpPr>
        <p:spPr>
          <a:xfrm>
            <a:off x="-1583555" y="788603"/>
            <a:ext cx="7886700" cy="465138"/>
          </a:xfrm>
        </p:spPr>
        <p:txBody>
          <a:bodyPr vert="horz" lIns="0" tIns="34290" rIns="0" bIns="34290" rtlCol="0" anchor="ctr">
            <a:noAutofit/>
          </a:bodyPr>
          <a:lstStyle/>
          <a:p>
            <a:pPr algn="ctr"/>
            <a:r>
              <a:rPr lang="en-US" altLang="en-US" sz="3600" b="1" dirty="0">
                <a:latin typeface="+mn-lt"/>
              </a:rPr>
              <a:t>Origins of Data Mining</a:t>
            </a:r>
          </a:p>
        </p:txBody>
      </p:sp>
      <p:sp>
        <p:nvSpPr>
          <p:cNvPr id="658435" name="Oval 3"/>
          <p:cNvSpPr>
            <a:spLocks noChangeArrowheads="1"/>
          </p:cNvSpPr>
          <p:nvPr/>
        </p:nvSpPr>
        <p:spPr bwMode="auto">
          <a:xfrm>
            <a:off x="5372100" y="3829050"/>
            <a:ext cx="1543050" cy="1581150"/>
          </a:xfrm>
          <a:prstGeom prst="ellipse">
            <a:avLst/>
          </a:prstGeom>
          <a:solidFill>
            <a:schemeClr val="accent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658436" name="Oval 4"/>
          <p:cNvSpPr>
            <a:spLocks noChangeArrowheads="1"/>
          </p:cNvSpPr>
          <p:nvPr/>
        </p:nvSpPr>
        <p:spPr bwMode="auto">
          <a:xfrm>
            <a:off x="4857750" y="2571750"/>
            <a:ext cx="1543050" cy="1581150"/>
          </a:xfrm>
          <a:prstGeom prst="ellipse">
            <a:avLst/>
          </a:prstGeom>
          <a:solidFill>
            <a:srgbClr val="CC33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658441" name="Oval 9"/>
          <p:cNvSpPr>
            <a:spLocks noChangeArrowheads="1"/>
          </p:cNvSpPr>
          <p:nvPr/>
        </p:nvSpPr>
        <p:spPr bwMode="auto">
          <a:xfrm>
            <a:off x="6115050" y="2628900"/>
            <a:ext cx="1543050" cy="158115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658442" name="Text Box 10"/>
          <p:cNvSpPr txBox="1">
            <a:spLocks noChangeArrowheads="1"/>
          </p:cNvSpPr>
          <p:nvPr/>
        </p:nvSpPr>
        <p:spPr bwMode="auto">
          <a:xfrm>
            <a:off x="6181725" y="3027760"/>
            <a:ext cx="1600200" cy="746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spcBef>
                <a:spcPct val="50000"/>
              </a:spcBef>
            </a:pPr>
            <a:r>
              <a:rPr lang="en-US" altLang="en-US" sz="1350"/>
              <a:t>Machine Learning/</a:t>
            </a:r>
          </a:p>
          <a:p>
            <a:pPr algn="ctr">
              <a:spcBef>
                <a:spcPct val="15000"/>
              </a:spcBef>
            </a:pPr>
            <a:r>
              <a:rPr lang="en-US" altLang="en-US" sz="1350"/>
              <a:t>Pattern </a:t>
            </a:r>
            <a:br>
              <a:rPr lang="en-US" altLang="en-US" sz="1350"/>
            </a:br>
            <a:r>
              <a:rPr lang="en-US" altLang="en-US" sz="1350"/>
              <a:t> Recognition</a:t>
            </a:r>
          </a:p>
        </p:txBody>
      </p:sp>
      <p:sp>
        <p:nvSpPr>
          <p:cNvPr id="658443" name="Text Box 11"/>
          <p:cNvSpPr txBox="1">
            <a:spLocks noChangeArrowheads="1"/>
          </p:cNvSpPr>
          <p:nvPr/>
        </p:nvSpPr>
        <p:spPr bwMode="auto">
          <a:xfrm>
            <a:off x="5029200" y="3017044"/>
            <a:ext cx="1028700"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350"/>
              <a:t>Statistics/</a:t>
            </a:r>
            <a:br>
              <a:rPr lang="en-US" altLang="en-US" sz="1350"/>
            </a:br>
            <a:r>
              <a:rPr lang="en-US" altLang="en-US" sz="1350"/>
              <a:t>AI</a:t>
            </a:r>
          </a:p>
        </p:txBody>
      </p:sp>
      <p:sp>
        <p:nvSpPr>
          <p:cNvPr id="658444" name="Oval 12"/>
          <p:cNvSpPr>
            <a:spLocks noChangeArrowheads="1"/>
          </p:cNvSpPr>
          <p:nvPr/>
        </p:nvSpPr>
        <p:spPr bwMode="auto">
          <a:xfrm>
            <a:off x="5600700" y="3486150"/>
            <a:ext cx="1128713" cy="1157288"/>
          </a:xfrm>
          <a:prstGeom prst="ellipse">
            <a:avLst/>
          </a:prstGeom>
          <a:solidFill>
            <a:srgbClr val="66C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350" dirty="0"/>
              <a:t>Data Mining</a:t>
            </a:r>
          </a:p>
        </p:txBody>
      </p:sp>
      <p:sp>
        <p:nvSpPr>
          <p:cNvPr id="658445" name="Text Box 13"/>
          <p:cNvSpPr txBox="1">
            <a:spLocks noChangeArrowheads="1"/>
          </p:cNvSpPr>
          <p:nvPr/>
        </p:nvSpPr>
        <p:spPr bwMode="auto">
          <a:xfrm>
            <a:off x="5715000" y="4686300"/>
            <a:ext cx="1085850"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350"/>
              <a:t>Database systems</a:t>
            </a:r>
          </a:p>
        </p:txBody>
      </p:sp>
    </p:spTree>
    <p:extLst>
      <p:ext uri="{BB962C8B-B14F-4D97-AF65-F5344CB8AC3E}">
        <p14:creationId xmlns:p14="http://schemas.microsoft.com/office/powerpoint/2010/main" val="594841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Tahoma" panose="020B0604030504040204" pitchFamily="34" charset="0"/>
              </a:defRPr>
            </a:lvl1pPr>
            <a:lvl2pPr marL="557213" indent="-214313" eaLnBrk="0" hangingPunct="0">
              <a:defRPr sz="2100">
                <a:solidFill>
                  <a:schemeClr val="tx1"/>
                </a:solidFill>
                <a:latin typeface="Tahoma" panose="020B0604030504040204" pitchFamily="34" charset="0"/>
              </a:defRPr>
            </a:lvl2pPr>
            <a:lvl3pPr marL="857250" indent="-171450" eaLnBrk="0" hangingPunct="0">
              <a:defRPr sz="2100">
                <a:solidFill>
                  <a:schemeClr val="tx1"/>
                </a:solidFill>
                <a:latin typeface="Tahoma" panose="020B0604030504040204" pitchFamily="34" charset="0"/>
              </a:defRPr>
            </a:lvl3pPr>
            <a:lvl4pPr marL="1200150" indent="-171450" eaLnBrk="0" hangingPunct="0">
              <a:defRPr sz="2100">
                <a:solidFill>
                  <a:schemeClr val="tx1"/>
                </a:solidFill>
                <a:latin typeface="Tahoma" panose="020B0604030504040204" pitchFamily="34" charset="0"/>
              </a:defRPr>
            </a:lvl4pPr>
            <a:lvl5pPr marL="1543050" indent="-171450" eaLnBrk="0" hangingPunct="0">
              <a:defRPr sz="2100">
                <a:solidFill>
                  <a:schemeClr val="tx1"/>
                </a:solidFill>
                <a:latin typeface="Tahoma" panose="020B0604030504040204" pitchFamily="34" charset="0"/>
              </a:defRPr>
            </a:lvl5pPr>
            <a:lvl6pPr marL="1885950" indent="-171450" eaLnBrk="0" fontAlgn="base" hangingPunct="0">
              <a:spcBef>
                <a:spcPct val="0"/>
              </a:spcBef>
              <a:spcAft>
                <a:spcPct val="0"/>
              </a:spcAft>
              <a:defRPr sz="2100">
                <a:solidFill>
                  <a:schemeClr val="tx1"/>
                </a:solidFill>
                <a:latin typeface="Tahoma" panose="020B0604030504040204" pitchFamily="34" charset="0"/>
              </a:defRPr>
            </a:lvl6pPr>
            <a:lvl7pPr marL="2228850" indent="-171450" eaLnBrk="0" fontAlgn="base" hangingPunct="0">
              <a:spcBef>
                <a:spcPct val="0"/>
              </a:spcBef>
              <a:spcAft>
                <a:spcPct val="0"/>
              </a:spcAft>
              <a:defRPr sz="2100">
                <a:solidFill>
                  <a:schemeClr val="tx1"/>
                </a:solidFill>
                <a:latin typeface="Tahoma" panose="020B0604030504040204" pitchFamily="34" charset="0"/>
              </a:defRPr>
            </a:lvl7pPr>
            <a:lvl8pPr marL="2571750" indent="-171450" eaLnBrk="0" fontAlgn="base" hangingPunct="0">
              <a:spcBef>
                <a:spcPct val="0"/>
              </a:spcBef>
              <a:spcAft>
                <a:spcPct val="0"/>
              </a:spcAft>
              <a:defRPr sz="2100">
                <a:solidFill>
                  <a:schemeClr val="tx1"/>
                </a:solidFill>
                <a:latin typeface="Tahoma" panose="020B0604030504040204" pitchFamily="34" charset="0"/>
              </a:defRPr>
            </a:lvl8pPr>
            <a:lvl9pPr marL="2914650" indent="-171450" eaLnBrk="0" fontAlgn="base" hangingPunct="0">
              <a:spcBef>
                <a:spcPct val="0"/>
              </a:spcBef>
              <a:spcAft>
                <a:spcPct val="0"/>
              </a:spcAft>
              <a:defRPr sz="2100">
                <a:solidFill>
                  <a:schemeClr val="tx1"/>
                </a:solidFill>
                <a:latin typeface="Tahoma" panose="020B0604030504040204" pitchFamily="34" charset="0"/>
              </a:defRPr>
            </a:lvl9pPr>
          </a:lstStyle>
          <a:p>
            <a:pPr eaLnBrk="1" hangingPunct="1"/>
            <a:fld id="{1068A3FF-E1E9-4F49-AA06-32BDCD5CD5FE}" type="slidenum">
              <a:rPr lang="en-US" altLang="en-US" sz="825">
                <a:solidFill>
                  <a:schemeClr val="tx1">
                    <a:lumMod val="50000"/>
                    <a:lumOff val="50000"/>
                  </a:schemeClr>
                </a:solidFill>
              </a:rPr>
              <a:pPr eaLnBrk="1" hangingPunct="1"/>
              <a:t>13</a:t>
            </a:fld>
            <a:endParaRPr lang="en-US" altLang="en-US" sz="825">
              <a:solidFill>
                <a:schemeClr val="tx1">
                  <a:lumMod val="50000"/>
                  <a:lumOff val="50000"/>
                </a:schemeClr>
              </a:solidFill>
            </a:endParaRPr>
          </a:p>
        </p:txBody>
      </p:sp>
      <p:sp>
        <p:nvSpPr>
          <p:cNvPr id="12291" name="Rectangle 2"/>
          <p:cNvSpPr>
            <a:spLocks noGrp="1" noChangeArrowheads="1"/>
          </p:cNvSpPr>
          <p:nvPr>
            <p:ph type="title" idx="4294967295"/>
          </p:nvPr>
        </p:nvSpPr>
        <p:spPr>
          <a:xfrm>
            <a:off x="-429457" y="808053"/>
            <a:ext cx="7886700" cy="498475"/>
          </a:xfrm>
          <a:noFill/>
        </p:spPr>
        <p:txBody>
          <a:bodyPr vert="horz" lIns="69056" tIns="34529" rIns="69056" bIns="34529" rtlCol="0" anchor="ctr">
            <a:noAutofit/>
          </a:bodyPr>
          <a:lstStyle/>
          <a:p>
            <a:pPr algn="ctr" eaLnBrk="1" hangingPunct="1"/>
            <a:r>
              <a:rPr lang="en-US" altLang="en-US" sz="3600" b="1" dirty="0">
                <a:latin typeface="+mn-lt"/>
              </a:rPr>
              <a:t>Data Mining in Business Intelligence </a:t>
            </a:r>
          </a:p>
        </p:txBody>
      </p:sp>
      <p:sp>
        <p:nvSpPr>
          <p:cNvPr id="12292" name="AutoShape 3"/>
          <p:cNvSpPr>
            <a:spLocks noChangeArrowheads="1"/>
          </p:cNvSpPr>
          <p:nvPr/>
        </p:nvSpPr>
        <p:spPr bwMode="auto">
          <a:xfrm>
            <a:off x="1714500" y="1901535"/>
            <a:ext cx="5600700" cy="3771900"/>
          </a:xfrm>
          <a:prstGeom prst="flowChartExtra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endParaRPr lang="en-US" altLang="en-US" sz="1800">
              <a:latin typeface="Times New Roman" panose="02020603050405020304" pitchFamily="18" charset="0"/>
            </a:endParaRPr>
          </a:p>
        </p:txBody>
      </p:sp>
      <p:sp>
        <p:nvSpPr>
          <p:cNvPr id="12293" name="Line 4"/>
          <p:cNvSpPr>
            <a:spLocks noChangeShapeType="1"/>
          </p:cNvSpPr>
          <p:nvPr/>
        </p:nvSpPr>
        <p:spPr bwMode="auto">
          <a:xfrm>
            <a:off x="2057400" y="5216235"/>
            <a:ext cx="4914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2294" name="Line 5"/>
          <p:cNvSpPr>
            <a:spLocks noChangeShapeType="1"/>
          </p:cNvSpPr>
          <p:nvPr/>
        </p:nvSpPr>
        <p:spPr bwMode="auto">
          <a:xfrm>
            <a:off x="2400300" y="4759035"/>
            <a:ext cx="4229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2295" name="Line 6"/>
          <p:cNvSpPr>
            <a:spLocks noChangeShapeType="1"/>
          </p:cNvSpPr>
          <p:nvPr/>
        </p:nvSpPr>
        <p:spPr bwMode="auto">
          <a:xfrm>
            <a:off x="2800350" y="4187535"/>
            <a:ext cx="342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2296" name="Line 7"/>
          <p:cNvSpPr>
            <a:spLocks noChangeShapeType="1"/>
          </p:cNvSpPr>
          <p:nvPr/>
        </p:nvSpPr>
        <p:spPr bwMode="auto">
          <a:xfrm>
            <a:off x="3257550" y="3616035"/>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2297" name="Line 8"/>
          <p:cNvSpPr>
            <a:spLocks noChangeShapeType="1"/>
          </p:cNvSpPr>
          <p:nvPr/>
        </p:nvSpPr>
        <p:spPr bwMode="auto">
          <a:xfrm>
            <a:off x="3714750" y="2987385"/>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2298" name="Line 9"/>
          <p:cNvSpPr>
            <a:spLocks noChangeShapeType="1"/>
          </p:cNvSpPr>
          <p:nvPr/>
        </p:nvSpPr>
        <p:spPr bwMode="auto">
          <a:xfrm flipV="1">
            <a:off x="1543050" y="1901535"/>
            <a:ext cx="0" cy="37719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2299" name="Line 10"/>
          <p:cNvSpPr>
            <a:spLocks noChangeShapeType="1"/>
          </p:cNvSpPr>
          <p:nvPr/>
        </p:nvSpPr>
        <p:spPr bwMode="auto">
          <a:xfrm flipV="1">
            <a:off x="7772400" y="1901535"/>
            <a:ext cx="0" cy="37719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2300" name="Text Box 11"/>
          <p:cNvSpPr txBox="1">
            <a:spLocks noChangeArrowheads="1"/>
          </p:cNvSpPr>
          <p:nvPr/>
        </p:nvSpPr>
        <p:spPr bwMode="auto">
          <a:xfrm>
            <a:off x="1588295" y="1947970"/>
            <a:ext cx="14947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200" b="1">
                <a:latin typeface="Times New Roman" panose="02020603050405020304" pitchFamily="18" charset="0"/>
              </a:rPr>
              <a:t>Increasing potential</a:t>
            </a:r>
          </a:p>
          <a:p>
            <a:r>
              <a:rPr lang="en-US" altLang="en-US" sz="1200" b="1">
                <a:latin typeface="Times New Roman" panose="02020603050405020304" pitchFamily="18" charset="0"/>
              </a:rPr>
              <a:t>to support</a:t>
            </a:r>
          </a:p>
          <a:p>
            <a:r>
              <a:rPr lang="en-US" altLang="en-US" sz="1200" b="1">
                <a:latin typeface="Times New Roman" panose="02020603050405020304" pitchFamily="18" charset="0"/>
              </a:rPr>
              <a:t>business decisions</a:t>
            </a:r>
          </a:p>
        </p:txBody>
      </p:sp>
      <p:sp>
        <p:nvSpPr>
          <p:cNvPr id="12301" name="Text Box 12"/>
          <p:cNvSpPr txBox="1">
            <a:spLocks noChangeArrowheads="1"/>
          </p:cNvSpPr>
          <p:nvPr/>
        </p:nvSpPr>
        <p:spPr bwMode="auto">
          <a:xfrm>
            <a:off x="6902301" y="2282536"/>
            <a:ext cx="8034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200" b="1">
                <a:latin typeface="Times New Roman" panose="02020603050405020304" pitchFamily="18" charset="0"/>
              </a:rPr>
              <a:t>End User</a:t>
            </a:r>
            <a:endParaRPr lang="en-US" altLang="en-US" sz="1200">
              <a:latin typeface="Times New Roman" panose="02020603050405020304" pitchFamily="18" charset="0"/>
            </a:endParaRPr>
          </a:p>
        </p:txBody>
      </p:sp>
      <p:sp>
        <p:nvSpPr>
          <p:cNvPr id="12302" name="Text Box 13"/>
          <p:cNvSpPr txBox="1">
            <a:spLocks noChangeArrowheads="1"/>
          </p:cNvSpPr>
          <p:nvPr/>
        </p:nvSpPr>
        <p:spPr bwMode="auto">
          <a:xfrm>
            <a:off x="6914709" y="3025486"/>
            <a:ext cx="7564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200" b="1">
                <a:latin typeface="Times New Roman" panose="02020603050405020304" pitchFamily="18" charset="0"/>
              </a:rPr>
              <a:t>Business</a:t>
            </a:r>
          </a:p>
          <a:p>
            <a:pPr algn="r"/>
            <a:r>
              <a:rPr lang="en-US" altLang="en-US" sz="1200" b="1">
                <a:latin typeface="Times New Roman" panose="02020603050405020304" pitchFamily="18" charset="0"/>
              </a:rPr>
              <a:t>  Analyst</a:t>
            </a:r>
          </a:p>
        </p:txBody>
      </p:sp>
      <p:sp>
        <p:nvSpPr>
          <p:cNvPr id="12303" name="Text Box 14"/>
          <p:cNvSpPr txBox="1">
            <a:spLocks noChangeArrowheads="1"/>
          </p:cNvSpPr>
          <p:nvPr/>
        </p:nvSpPr>
        <p:spPr bwMode="auto">
          <a:xfrm>
            <a:off x="6972426" y="3654136"/>
            <a:ext cx="6928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200" b="1">
                <a:latin typeface="Times New Roman" panose="02020603050405020304" pitchFamily="18" charset="0"/>
              </a:rPr>
              <a:t>     Data</a:t>
            </a:r>
          </a:p>
          <a:p>
            <a:pPr algn="r"/>
            <a:r>
              <a:rPr lang="en-US" altLang="en-US" sz="1200" b="1">
                <a:latin typeface="Times New Roman" panose="02020603050405020304" pitchFamily="18" charset="0"/>
              </a:rPr>
              <a:t>Analyst</a:t>
            </a:r>
          </a:p>
        </p:txBody>
      </p:sp>
      <p:sp>
        <p:nvSpPr>
          <p:cNvPr id="12304" name="Text Box 15"/>
          <p:cNvSpPr txBox="1">
            <a:spLocks noChangeArrowheads="1"/>
          </p:cNvSpPr>
          <p:nvPr/>
        </p:nvSpPr>
        <p:spPr bwMode="auto">
          <a:xfrm>
            <a:off x="7169868" y="5082886"/>
            <a:ext cx="5084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200" b="1">
                <a:latin typeface="Times New Roman" panose="02020603050405020304" pitchFamily="18" charset="0"/>
              </a:rPr>
              <a:t>DBA</a:t>
            </a:r>
          </a:p>
        </p:txBody>
      </p:sp>
      <p:sp>
        <p:nvSpPr>
          <p:cNvPr id="12305" name="Text Box 16"/>
          <p:cNvSpPr txBox="1">
            <a:spLocks noChangeArrowheads="1"/>
          </p:cNvSpPr>
          <p:nvPr/>
        </p:nvSpPr>
        <p:spPr bwMode="auto">
          <a:xfrm>
            <a:off x="4057650" y="2449223"/>
            <a:ext cx="93726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1350" b="1" dirty="0"/>
              <a:t>Decision</a:t>
            </a:r>
            <a:r>
              <a:rPr lang="en-US" altLang="en-US" sz="1350" dirty="0"/>
              <a:t> </a:t>
            </a:r>
            <a:r>
              <a:rPr lang="en-US" altLang="en-US" sz="1350" b="1" dirty="0"/>
              <a:t>Making</a:t>
            </a:r>
          </a:p>
        </p:txBody>
      </p:sp>
      <p:sp>
        <p:nvSpPr>
          <p:cNvPr id="12306" name="Text Box 17"/>
          <p:cNvSpPr txBox="1">
            <a:spLocks noChangeArrowheads="1"/>
          </p:cNvSpPr>
          <p:nvPr/>
        </p:nvSpPr>
        <p:spPr bwMode="auto">
          <a:xfrm>
            <a:off x="3657600" y="3060013"/>
            <a:ext cx="176202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350" b="1"/>
              <a:t>Data Presentation</a:t>
            </a:r>
          </a:p>
        </p:txBody>
      </p:sp>
      <p:sp>
        <p:nvSpPr>
          <p:cNvPr id="12307" name="Text Box 18"/>
          <p:cNvSpPr txBox="1">
            <a:spLocks noChangeArrowheads="1"/>
          </p:cNvSpPr>
          <p:nvPr/>
        </p:nvSpPr>
        <p:spPr bwMode="auto">
          <a:xfrm>
            <a:off x="3600451" y="3330286"/>
            <a:ext cx="1972207"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350" b="1" i="1">
                <a:latin typeface="Times New Roman" panose="02020603050405020304" pitchFamily="18" charset="0"/>
              </a:rPr>
              <a:t>Visualization Techniques</a:t>
            </a:r>
          </a:p>
        </p:txBody>
      </p:sp>
      <p:sp>
        <p:nvSpPr>
          <p:cNvPr id="12308" name="Text Box 19"/>
          <p:cNvSpPr txBox="1">
            <a:spLocks noChangeArrowheads="1"/>
          </p:cNvSpPr>
          <p:nvPr/>
        </p:nvSpPr>
        <p:spPr bwMode="auto">
          <a:xfrm>
            <a:off x="3886201" y="3639848"/>
            <a:ext cx="133707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350" b="1"/>
              <a:t>Data Mining</a:t>
            </a:r>
            <a:endParaRPr lang="en-US" altLang="en-US" sz="1350" b="1">
              <a:solidFill>
                <a:schemeClr val="bg1"/>
              </a:solidFill>
            </a:endParaRPr>
          </a:p>
        </p:txBody>
      </p:sp>
      <p:sp>
        <p:nvSpPr>
          <p:cNvPr id="12309" name="Text Box 20"/>
          <p:cNvSpPr txBox="1">
            <a:spLocks noChangeArrowheads="1"/>
          </p:cNvSpPr>
          <p:nvPr/>
        </p:nvSpPr>
        <p:spPr bwMode="auto">
          <a:xfrm>
            <a:off x="3829050" y="3844636"/>
            <a:ext cx="180530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350" b="1" i="1">
                <a:latin typeface="Times New Roman" panose="02020603050405020304" pitchFamily="18" charset="0"/>
              </a:rPr>
              <a:t>Information Discovery</a:t>
            </a:r>
          </a:p>
        </p:txBody>
      </p:sp>
      <p:sp>
        <p:nvSpPr>
          <p:cNvPr id="12310" name="Text Box 21"/>
          <p:cNvSpPr txBox="1">
            <a:spLocks noChangeArrowheads="1"/>
          </p:cNvSpPr>
          <p:nvPr/>
        </p:nvSpPr>
        <p:spPr bwMode="auto">
          <a:xfrm>
            <a:off x="3669507" y="4244686"/>
            <a:ext cx="175974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1350" b="1"/>
              <a:t>Data Exploration</a:t>
            </a:r>
          </a:p>
        </p:txBody>
      </p:sp>
      <p:sp>
        <p:nvSpPr>
          <p:cNvPr id="12311" name="Text Box 23"/>
          <p:cNvSpPr txBox="1">
            <a:spLocks noChangeArrowheads="1"/>
          </p:cNvSpPr>
          <p:nvPr/>
        </p:nvSpPr>
        <p:spPr bwMode="auto">
          <a:xfrm>
            <a:off x="2743200" y="4473286"/>
            <a:ext cx="348615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350" b="1" i="1" dirty="0">
                <a:latin typeface="Times New Roman" panose="02020603050405020304" pitchFamily="18" charset="0"/>
              </a:rPr>
              <a:t>Statistical Summary, Querying, and Reporting</a:t>
            </a:r>
            <a:endParaRPr lang="en-US" altLang="en-US" sz="1350" b="1" i="1" dirty="0">
              <a:solidFill>
                <a:schemeClr val="bg1"/>
              </a:solidFill>
              <a:latin typeface="Times New Roman" panose="02020603050405020304" pitchFamily="18" charset="0"/>
            </a:endParaRPr>
          </a:p>
        </p:txBody>
      </p:sp>
      <p:sp>
        <p:nvSpPr>
          <p:cNvPr id="12312" name="Text Box 24"/>
          <p:cNvSpPr txBox="1">
            <a:spLocks noChangeArrowheads="1"/>
          </p:cNvSpPr>
          <p:nvPr/>
        </p:nvSpPr>
        <p:spPr bwMode="auto">
          <a:xfrm>
            <a:off x="2343150" y="4873336"/>
            <a:ext cx="461697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350" b="1"/>
              <a:t>Data Preprocessing/Integration, Data Warehouses</a:t>
            </a:r>
          </a:p>
        </p:txBody>
      </p:sp>
      <p:sp>
        <p:nvSpPr>
          <p:cNvPr id="12313" name="Text Box 25"/>
          <p:cNvSpPr txBox="1">
            <a:spLocks noChangeArrowheads="1"/>
          </p:cNvSpPr>
          <p:nvPr/>
        </p:nvSpPr>
        <p:spPr bwMode="auto">
          <a:xfrm>
            <a:off x="3829050" y="5159086"/>
            <a:ext cx="133402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350" b="1"/>
              <a:t>Data Sources</a:t>
            </a:r>
            <a:endParaRPr lang="en-US" altLang="en-US" sz="1350" b="1">
              <a:solidFill>
                <a:schemeClr val="bg1"/>
              </a:solidFill>
            </a:endParaRPr>
          </a:p>
        </p:txBody>
      </p:sp>
      <p:sp>
        <p:nvSpPr>
          <p:cNvPr id="12314" name="Text Box 26"/>
          <p:cNvSpPr txBox="1">
            <a:spLocks noChangeArrowheads="1"/>
          </p:cNvSpPr>
          <p:nvPr/>
        </p:nvSpPr>
        <p:spPr bwMode="auto">
          <a:xfrm>
            <a:off x="1943100" y="5387686"/>
            <a:ext cx="533876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350" b="1" i="1">
                <a:latin typeface="Times New Roman" panose="02020603050405020304" pitchFamily="18" charset="0"/>
              </a:rPr>
              <a:t>Paper, Files, Web documents, Scientific experiments, Database Systems</a:t>
            </a:r>
          </a:p>
        </p:txBody>
      </p:sp>
      <p:sp>
        <p:nvSpPr>
          <p:cNvPr id="12315" name="Line 27"/>
          <p:cNvSpPr>
            <a:spLocks noChangeShapeType="1"/>
          </p:cNvSpPr>
          <p:nvPr/>
        </p:nvSpPr>
        <p:spPr bwMode="auto">
          <a:xfrm>
            <a:off x="1485900" y="5673435"/>
            <a:ext cx="6286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Tree>
    <p:extLst>
      <p:ext uri="{BB962C8B-B14F-4D97-AF65-F5344CB8AC3E}">
        <p14:creationId xmlns:p14="http://schemas.microsoft.com/office/powerpoint/2010/main" val="1757411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4"/>
          <p:cNvSpPr>
            <a:spLocks noChangeShapeType="1"/>
          </p:cNvSpPr>
          <p:nvPr/>
        </p:nvSpPr>
        <p:spPr bwMode="auto">
          <a:xfrm flipV="1">
            <a:off x="1533525" y="2362200"/>
            <a:ext cx="381000" cy="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 name="Line 5"/>
          <p:cNvSpPr>
            <a:spLocks noChangeShapeType="1"/>
          </p:cNvSpPr>
          <p:nvPr/>
        </p:nvSpPr>
        <p:spPr bwMode="auto">
          <a:xfrm flipV="1">
            <a:off x="6562725" y="2362200"/>
            <a:ext cx="457200" cy="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 name="Text Box 17"/>
          <p:cNvSpPr txBox="1">
            <a:spLocks noChangeArrowheads="1"/>
          </p:cNvSpPr>
          <p:nvPr/>
        </p:nvSpPr>
        <p:spPr bwMode="auto">
          <a:xfrm>
            <a:off x="85725" y="2151063"/>
            <a:ext cx="1435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r>
              <a:rPr lang="en-US" altLang="en-US" sz="1800" b="1"/>
              <a:t>Input Data</a:t>
            </a:r>
            <a:endParaRPr lang="en-US" altLang="en-US" sz="1600"/>
          </a:p>
        </p:txBody>
      </p:sp>
      <p:sp>
        <p:nvSpPr>
          <p:cNvPr id="7" name="Rectangle 21"/>
          <p:cNvSpPr>
            <a:spLocks noChangeArrowheads="1"/>
          </p:cNvSpPr>
          <p:nvPr/>
        </p:nvSpPr>
        <p:spPr bwMode="auto">
          <a:xfrm>
            <a:off x="1990725" y="1981200"/>
            <a:ext cx="914400" cy="10668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contourClr>
              <a:srgbClr val="00CC66"/>
            </a:contourClr>
          </a:sp3d>
        </p:spPr>
        <p:txBody>
          <a:bodyPr wrap="none" anchor="ctr">
            <a:flatTx/>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8" name="Rectangle 22"/>
          <p:cNvSpPr>
            <a:spLocks noChangeArrowheads="1"/>
          </p:cNvSpPr>
          <p:nvPr/>
        </p:nvSpPr>
        <p:spPr bwMode="auto">
          <a:xfrm>
            <a:off x="3667125" y="1981200"/>
            <a:ext cx="914400" cy="10668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contourClr>
              <a:srgbClr val="00CC66"/>
            </a:contourClr>
          </a:sp3d>
        </p:spPr>
        <p:txBody>
          <a:bodyPr wrap="none" anchor="ctr">
            <a:flatTx/>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9" name="WordArt 29"/>
          <p:cNvSpPr>
            <a:spLocks noChangeArrowheads="1" noChangeShapeType="1" noTextEdit="1"/>
          </p:cNvSpPr>
          <p:nvPr/>
        </p:nvSpPr>
        <p:spPr bwMode="auto">
          <a:xfrm rot="823813">
            <a:off x="7096125" y="1676400"/>
            <a:ext cx="1743075" cy="1295400"/>
          </a:xfrm>
          <a:prstGeom prst="rect">
            <a:avLst/>
          </a:prstGeom>
        </p:spPr>
        <p:txBody>
          <a:bodyPr wrap="none" fromWordArt="1">
            <a:prstTxWarp prst="textCascadeUp">
              <a:avLst>
                <a:gd name="adj" fmla="val 44444"/>
              </a:avLst>
            </a:prstTxWarp>
            <a:scene3d>
              <a:camera prst="legacyPerspectiveFront">
                <a:rot lat="20519990" lon="1080000" rev="0"/>
              </a:camera>
              <a:lightRig rig="legacyHarsh2" dir="b"/>
            </a:scene3d>
            <a:sp3d extrusionH="430200" prstMaterial="legacyMatte">
              <a:extrusionClr>
                <a:srgbClr val="FF6600"/>
              </a:extrusionClr>
              <a:contourClr>
                <a:srgbClr val="FFE701"/>
              </a:contourClr>
            </a:sp3d>
          </a:bodyPr>
          <a:lstStyle/>
          <a:p>
            <a:pPr algn="ctr"/>
            <a:r>
              <a:rPr lang="en-US" kern="10">
                <a:ln w="9525">
                  <a:round/>
                  <a:headEnd/>
                  <a:tailEnd/>
                </a:ln>
                <a:gradFill rotWithShape="1">
                  <a:gsLst>
                    <a:gs pos="0">
                      <a:srgbClr val="FFE701"/>
                    </a:gs>
                    <a:gs pos="100000">
                      <a:srgbClr val="FE3E02"/>
                    </a:gs>
                  </a:gsLst>
                  <a:lin ang="4560000" scaled="1"/>
                </a:gradFill>
                <a:latin typeface="Impact" panose="020B0806030902050204" pitchFamily="34" charset="0"/>
              </a:rPr>
              <a:t>Pattern</a:t>
            </a:r>
          </a:p>
          <a:p>
            <a:pPr algn="ctr"/>
            <a:r>
              <a:rPr lang="en-US" kern="10">
                <a:ln w="9525">
                  <a:round/>
                  <a:headEnd/>
                  <a:tailEnd/>
                </a:ln>
                <a:gradFill rotWithShape="1">
                  <a:gsLst>
                    <a:gs pos="0">
                      <a:srgbClr val="FFE701"/>
                    </a:gs>
                    <a:gs pos="100000">
                      <a:srgbClr val="FE3E02"/>
                    </a:gs>
                  </a:gsLst>
                  <a:lin ang="4560000" scaled="1"/>
                </a:gradFill>
                <a:latin typeface="Impact" panose="020B0806030902050204" pitchFamily="34" charset="0"/>
              </a:rPr>
              <a:t>Information</a:t>
            </a:r>
          </a:p>
          <a:p>
            <a:pPr algn="ctr"/>
            <a:r>
              <a:rPr lang="en-US" kern="10">
                <a:ln w="9525">
                  <a:round/>
                  <a:headEnd/>
                  <a:tailEnd/>
                </a:ln>
                <a:gradFill rotWithShape="1">
                  <a:gsLst>
                    <a:gs pos="0">
                      <a:srgbClr val="FFE701"/>
                    </a:gs>
                    <a:gs pos="100000">
                      <a:srgbClr val="FE3E02"/>
                    </a:gs>
                  </a:gsLst>
                  <a:lin ang="4560000" scaled="1"/>
                </a:gradFill>
                <a:latin typeface="Impact" panose="020B0806030902050204" pitchFamily="34" charset="0"/>
              </a:rPr>
              <a:t>Knowledge</a:t>
            </a:r>
          </a:p>
        </p:txBody>
      </p:sp>
      <p:sp>
        <p:nvSpPr>
          <p:cNvPr id="10" name="Text Box 32"/>
          <p:cNvSpPr txBox="1">
            <a:spLocks noChangeArrowheads="1"/>
          </p:cNvSpPr>
          <p:nvPr/>
        </p:nvSpPr>
        <p:spPr bwMode="auto">
          <a:xfrm>
            <a:off x="3514725" y="2057400"/>
            <a:ext cx="1295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r>
              <a:rPr lang="en-US" altLang="en-US" sz="2000" b="1">
                <a:solidFill>
                  <a:schemeClr val="hlink"/>
                </a:solidFill>
              </a:rPr>
              <a:t>Data Mining</a:t>
            </a:r>
          </a:p>
        </p:txBody>
      </p:sp>
      <p:sp>
        <p:nvSpPr>
          <p:cNvPr id="11" name="Text Box 44"/>
          <p:cNvSpPr txBox="1">
            <a:spLocks noChangeArrowheads="1"/>
          </p:cNvSpPr>
          <p:nvPr/>
        </p:nvSpPr>
        <p:spPr bwMode="auto">
          <a:xfrm>
            <a:off x="1762125" y="2149475"/>
            <a:ext cx="1447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spcBef>
                <a:spcPct val="50000"/>
              </a:spcBef>
            </a:pPr>
            <a:r>
              <a:rPr lang="en-US" altLang="en-US" sz="1400" b="1"/>
              <a:t>Data Pre-Processing</a:t>
            </a:r>
          </a:p>
        </p:txBody>
      </p:sp>
      <p:sp>
        <p:nvSpPr>
          <p:cNvPr id="12" name="Line 45"/>
          <p:cNvSpPr>
            <a:spLocks noChangeShapeType="1"/>
          </p:cNvSpPr>
          <p:nvPr/>
        </p:nvSpPr>
        <p:spPr bwMode="auto">
          <a:xfrm flipV="1">
            <a:off x="3133725" y="2362200"/>
            <a:ext cx="381000" cy="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46"/>
          <p:cNvSpPr>
            <a:spLocks noChangeShapeType="1"/>
          </p:cNvSpPr>
          <p:nvPr/>
        </p:nvSpPr>
        <p:spPr bwMode="auto">
          <a:xfrm flipV="1">
            <a:off x="4886325" y="2362200"/>
            <a:ext cx="381000" cy="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Rectangle 47"/>
          <p:cNvSpPr>
            <a:spLocks noChangeArrowheads="1"/>
          </p:cNvSpPr>
          <p:nvPr/>
        </p:nvSpPr>
        <p:spPr bwMode="auto">
          <a:xfrm>
            <a:off x="5419725" y="1981200"/>
            <a:ext cx="990600" cy="10668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contourClr>
              <a:srgbClr val="00CC66"/>
            </a:contourClr>
          </a:sp3d>
        </p:spPr>
        <p:txBody>
          <a:bodyPr wrap="none" anchor="ctr">
            <a:flatTx/>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5" name="Text Box 48"/>
          <p:cNvSpPr txBox="1">
            <a:spLocks noChangeArrowheads="1"/>
          </p:cNvSpPr>
          <p:nvPr/>
        </p:nvSpPr>
        <p:spPr bwMode="auto">
          <a:xfrm>
            <a:off x="5343525" y="2085975"/>
            <a:ext cx="1295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r>
              <a:rPr lang="en-US" altLang="en-US" sz="1600" b="1"/>
              <a:t>Post-Processing</a:t>
            </a:r>
          </a:p>
        </p:txBody>
      </p:sp>
      <p:grpSp>
        <p:nvGrpSpPr>
          <p:cNvPr id="16" name="Group 52"/>
          <p:cNvGrpSpPr>
            <a:grpSpLocks/>
          </p:cNvGrpSpPr>
          <p:nvPr/>
        </p:nvGrpSpPr>
        <p:grpSpPr bwMode="auto">
          <a:xfrm>
            <a:off x="542925" y="3886200"/>
            <a:ext cx="2362200" cy="1143000"/>
            <a:chOff x="288" y="2880"/>
            <a:chExt cx="1488" cy="720"/>
          </a:xfrm>
        </p:grpSpPr>
        <p:sp>
          <p:nvSpPr>
            <p:cNvPr id="17" name="Rectangle 50"/>
            <p:cNvSpPr>
              <a:spLocks noChangeArrowheads="1"/>
            </p:cNvSpPr>
            <p:nvPr/>
          </p:nvSpPr>
          <p:spPr bwMode="auto">
            <a:xfrm>
              <a:off x="288" y="2880"/>
              <a:ext cx="1344" cy="7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8" name="Text Box 51"/>
            <p:cNvSpPr txBox="1">
              <a:spLocks noChangeArrowheads="1"/>
            </p:cNvSpPr>
            <p:nvPr/>
          </p:nvSpPr>
          <p:spPr bwMode="auto">
            <a:xfrm>
              <a:off x="288" y="2943"/>
              <a:ext cx="1488"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lnSpc>
                  <a:spcPct val="60000"/>
                </a:lnSpc>
                <a:spcBef>
                  <a:spcPct val="50000"/>
                </a:spcBef>
              </a:pPr>
              <a:r>
                <a:rPr lang="en-US" altLang="en-US" sz="1600"/>
                <a:t>Data integration</a:t>
              </a:r>
            </a:p>
            <a:p>
              <a:pPr eaLnBrk="1" hangingPunct="1">
                <a:lnSpc>
                  <a:spcPct val="60000"/>
                </a:lnSpc>
                <a:spcBef>
                  <a:spcPct val="50000"/>
                </a:spcBef>
              </a:pPr>
              <a:r>
                <a:rPr lang="en-US" altLang="en-US" sz="1600"/>
                <a:t>Normalization</a:t>
              </a:r>
            </a:p>
            <a:p>
              <a:pPr eaLnBrk="1" hangingPunct="1">
                <a:lnSpc>
                  <a:spcPct val="60000"/>
                </a:lnSpc>
                <a:spcBef>
                  <a:spcPct val="50000"/>
                </a:spcBef>
              </a:pPr>
              <a:r>
                <a:rPr lang="en-US" altLang="en-US" sz="1600"/>
                <a:t>Feature selection</a:t>
              </a:r>
            </a:p>
            <a:p>
              <a:pPr eaLnBrk="1" hangingPunct="1">
                <a:lnSpc>
                  <a:spcPct val="60000"/>
                </a:lnSpc>
                <a:spcBef>
                  <a:spcPct val="50000"/>
                </a:spcBef>
              </a:pPr>
              <a:r>
                <a:rPr lang="en-US" altLang="en-US" sz="1600"/>
                <a:t>Dimension reduction</a:t>
              </a:r>
            </a:p>
          </p:txBody>
        </p:sp>
      </p:grpSp>
      <p:sp>
        <p:nvSpPr>
          <p:cNvPr id="19" name="Rectangle 54"/>
          <p:cNvSpPr>
            <a:spLocks noChangeArrowheads="1"/>
          </p:cNvSpPr>
          <p:nvPr/>
        </p:nvSpPr>
        <p:spPr bwMode="auto">
          <a:xfrm>
            <a:off x="3057525" y="3886200"/>
            <a:ext cx="2362200" cy="152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0" name="Text Box 55"/>
          <p:cNvSpPr txBox="1">
            <a:spLocks noChangeArrowheads="1"/>
          </p:cNvSpPr>
          <p:nvPr/>
        </p:nvSpPr>
        <p:spPr bwMode="auto">
          <a:xfrm>
            <a:off x="3057525" y="3962400"/>
            <a:ext cx="2438400" cy="143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lnSpc>
                <a:spcPct val="50000"/>
              </a:lnSpc>
              <a:spcBef>
                <a:spcPct val="50000"/>
              </a:spcBef>
            </a:pPr>
            <a:r>
              <a:rPr lang="en-US" altLang="en-US" sz="1600"/>
              <a:t>Pattern discovery</a:t>
            </a:r>
          </a:p>
          <a:p>
            <a:pPr eaLnBrk="1" hangingPunct="1">
              <a:lnSpc>
                <a:spcPct val="50000"/>
              </a:lnSpc>
              <a:spcBef>
                <a:spcPct val="50000"/>
              </a:spcBef>
            </a:pPr>
            <a:r>
              <a:rPr lang="en-US" altLang="en-US" sz="1600"/>
              <a:t>Association &amp; correlation</a:t>
            </a:r>
          </a:p>
          <a:p>
            <a:pPr eaLnBrk="1" hangingPunct="1">
              <a:lnSpc>
                <a:spcPct val="50000"/>
              </a:lnSpc>
              <a:spcBef>
                <a:spcPct val="50000"/>
              </a:spcBef>
            </a:pPr>
            <a:r>
              <a:rPr lang="en-US" altLang="en-US" sz="1600"/>
              <a:t>Classification</a:t>
            </a:r>
          </a:p>
          <a:p>
            <a:pPr eaLnBrk="1" hangingPunct="1">
              <a:lnSpc>
                <a:spcPct val="50000"/>
              </a:lnSpc>
              <a:spcBef>
                <a:spcPct val="50000"/>
              </a:spcBef>
            </a:pPr>
            <a:r>
              <a:rPr lang="en-US" altLang="en-US" sz="1600"/>
              <a:t>Clustering</a:t>
            </a:r>
          </a:p>
          <a:p>
            <a:pPr eaLnBrk="1" hangingPunct="1">
              <a:lnSpc>
                <a:spcPct val="50000"/>
              </a:lnSpc>
              <a:spcBef>
                <a:spcPct val="50000"/>
              </a:spcBef>
            </a:pPr>
            <a:r>
              <a:rPr lang="en-US" altLang="en-US" sz="1600"/>
              <a:t>Outlier analysis</a:t>
            </a:r>
          </a:p>
          <a:p>
            <a:pPr eaLnBrk="1" hangingPunct="1">
              <a:lnSpc>
                <a:spcPct val="50000"/>
              </a:lnSpc>
              <a:spcBef>
                <a:spcPct val="50000"/>
              </a:spcBef>
            </a:pPr>
            <a:r>
              <a:rPr lang="en-US" altLang="en-US" sz="1600"/>
              <a:t>… … … …</a:t>
            </a:r>
          </a:p>
        </p:txBody>
      </p:sp>
      <p:grpSp>
        <p:nvGrpSpPr>
          <p:cNvPr id="21" name="Group 56"/>
          <p:cNvGrpSpPr>
            <a:grpSpLocks/>
          </p:cNvGrpSpPr>
          <p:nvPr/>
        </p:nvGrpSpPr>
        <p:grpSpPr bwMode="auto">
          <a:xfrm>
            <a:off x="5876925" y="3886200"/>
            <a:ext cx="2362200" cy="1143000"/>
            <a:chOff x="288" y="2880"/>
            <a:chExt cx="1488" cy="720"/>
          </a:xfrm>
        </p:grpSpPr>
        <p:sp>
          <p:nvSpPr>
            <p:cNvPr id="22" name="Rectangle 57"/>
            <p:cNvSpPr>
              <a:spLocks noChangeArrowheads="1"/>
            </p:cNvSpPr>
            <p:nvPr/>
          </p:nvSpPr>
          <p:spPr bwMode="auto">
            <a:xfrm>
              <a:off x="288" y="2880"/>
              <a:ext cx="1344" cy="7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3" name="Text Box 58"/>
            <p:cNvSpPr txBox="1">
              <a:spLocks noChangeArrowheads="1"/>
            </p:cNvSpPr>
            <p:nvPr/>
          </p:nvSpPr>
          <p:spPr bwMode="auto">
            <a:xfrm>
              <a:off x="288" y="2943"/>
              <a:ext cx="1488"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lnSpc>
                  <a:spcPct val="60000"/>
                </a:lnSpc>
                <a:spcBef>
                  <a:spcPct val="50000"/>
                </a:spcBef>
              </a:pPr>
              <a:r>
                <a:rPr lang="en-US" altLang="en-US" sz="1600"/>
                <a:t>Pattern evaluation</a:t>
              </a:r>
            </a:p>
            <a:p>
              <a:pPr eaLnBrk="1" hangingPunct="1">
                <a:lnSpc>
                  <a:spcPct val="60000"/>
                </a:lnSpc>
                <a:spcBef>
                  <a:spcPct val="50000"/>
                </a:spcBef>
              </a:pPr>
              <a:r>
                <a:rPr lang="en-US" altLang="en-US" sz="1600"/>
                <a:t>Pattern selection</a:t>
              </a:r>
            </a:p>
            <a:p>
              <a:pPr eaLnBrk="1" hangingPunct="1">
                <a:lnSpc>
                  <a:spcPct val="60000"/>
                </a:lnSpc>
                <a:spcBef>
                  <a:spcPct val="50000"/>
                </a:spcBef>
              </a:pPr>
              <a:r>
                <a:rPr lang="en-US" altLang="en-US" sz="1600"/>
                <a:t>Pattern interpretation</a:t>
              </a:r>
            </a:p>
            <a:p>
              <a:pPr eaLnBrk="1" hangingPunct="1">
                <a:lnSpc>
                  <a:spcPct val="60000"/>
                </a:lnSpc>
                <a:spcBef>
                  <a:spcPct val="50000"/>
                </a:spcBef>
              </a:pPr>
              <a:r>
                <a:rPr lang="en-US" altLang="en-US" sz="1600"/>
                <a:t>Pattern visualization</a:t>
              </a:r>
            </a:p>
          </p:txBody>
        </p:sp>
      </p:grpSp>
      <p:sp>
        <p:nvSpPr>
          <p:cNvPr id="24" name="AutoShape 62"/>
          <p:cNvSpPr>
            <a:spLocks noChangeArrowheads="1"/>
          </p:cNvSpPr>
          <p:nvPr/>
        </p:nvSpPr>
        <p:spPr bwMode="auto">
          <a:xfrm rot="11343990">
            <a:off x="1838325" y="2819400"/>
            <a:ext cx="304800" cy="990600"/>
          </a:xfrm>
          <a:prstGeom prst="curvedLeftArrow">
            <a:avLst>
              <a:gd name="adj1" fmla="val 65000"/>
              <a:gd name="adj2" fmla="val 130000"/>
              <a:gd name="adj3" fmla="val 33333"/>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 name="AutoShape 63"/>
          <p:cNvSpPr>
            <a:spLocks noChangeArrowheads="1"/>
          </p:cNvSpPr>
          <p:nvPr/>
        </p:nvSpPr>
        <p:spPr bwMode="auto">
          <a:xfrm rot="11343990">
            <a:off x="3667125" y="2819400"/>
            <a:ext cx="304800" cy="990600"/>
          </a:xfrm>
          <a:prstGeom prst="curvedLeftArrow">
            <a:avLst>
              <a:gd name="adj1" fmla="val 65000"/>
              <a:gd name="adj2" fmla="val 130000"/>
              <a:gd name="adj3" fmla="val 33333"/>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6" name="AutoShape 64"/>
          <p:cNvSpPr>
            <a:spLocks noChangeArrowheads="1"/>
          </p:cNvSpPr>
          <p:nvPr/>
        </p:nvSpPr>
        <p:spPr bwMode="auto">
          <a:xfrm rot="11343990">
            <a:off x="5800725" y="2819400"/>
            <a:ext cx="304800" cy="990600"/>
          </a:xfrm>
          <a:prstGeom prst="curvedLeftArrow">
            <a:avLst>
              <a:gd name="adj1" fmla="val 65000"/>
              <a:gd name="adj2" fmla="val 130000"/>
              <a:gd name="adj3" fmla="val 33333"/>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8" name="Slide Number Placeholder 27"/>
          <p:cNvSpPr>
            <a:spLocks noGrp="1"/>
          </p:cNvSpPr>
          <p:nvPr>
            <p:ph type="sldNum" sz="quarter" idx="14"/>
          </p:nvPr>
        </p:nvSpPr>
        <p:spPr/>
        <p:txBody>
          <a:bodyPr/>
          <a:lstStyle/>
          <a:p>
            <a:fld id="{D26740DE-8293-487D-9531-1FF883CE0649}" type="slidenum">
              <a:rPr lang="en-US" smtClean="0"/>
              <a:t>14</a:t>
            </a:fld>
            <a:endParaRPr lang="en-US"/>
          </a:p>
        </p:txBody>
      </p:sp>
      <p:sp>
        <p:nvSpPr>
          <p:cNvPr id="27" name="Rectangle 2"/>
          <p:cNvSpPr>
            <a:spLocks noGrp="1" noChangeArrowheads="1"/>
          </p:cNvSpPr>
          <p:nvPr>
            <p:ph type="title" idx="4294967295"/>
          </p:nvPr>
        </p:nvSpPr>
        <p:spPr>
          <a:xfrm>
            <a:off x="-1059772" y="821462"/>
            <a:ext cx="7886700" cy="406400"/>
          </a:xfrm>
          <a:noFill/>
        </p:spPr>
        <p:txBody>
          <a:bodyPr vert="horz" lIns="69056" tIns="34529" rIns="69056" bIns="34529" rtlCol="0" anchor="ctr">
            <a:noAutofit/>
          </a:bodyPr>
          <a:lstStyle/>
          <a:p>
            <a:pPr algn="ctr" eaLnBrk="1" hangingPunct="1"/>
            <a:r>
              <a:rPr lang="en-US" altLang="en-US" sz="3600" b="1" dirty="0">
                <a:latin typeface="+mn-lt"/>
              </a:rPr>
              <a:t>Data Mining/KDD Process</a:t>
            </a:r>
          </a:p>
        </p:txBody>
      </p:sp>
      <p:sp>
        <p:nvSpPr>
          <p:cNvPr id="2" name="TextBox 1"/>
          <p:cNvSpPr txBox="1"/>
          <p:nvPr/>
        </p:nvSpPr>
        <p:spPr>
          <a:xfrm>
            <a:off x="5669279" y="5436525"/>
            <a:ext cx="3189591" cy="307777"/>
          </a:xfrm>
          <a:prstGeom prst="rect">
            <a:avLst/>
          </a:prstGeom>
          <a:noFill/>
        </p:spPr>
        <p:txBody>
          <a:bodyPr wrap="none" rtlCol="0">
            <a:spAutoFit/>
          </a:bodyPr>
          <a:lstStyle/>
          <a:p>
            <a:r>
              <a:rPr lang="en-US" sz="1400" dirty="0"/>
              <a:t>KDD – Knowledge Discovery in Databases</a:t>
            </a:r>
          </a:p>
        </p:txBody>
      </p:sp>
    </p:spTree>
    <p:extLst>
      <p:ext uri="{BB962C8B-B14F-4D97-AF65-F5344CB8AC3E}">
        <p14:creationId xmlns:p14="http://schemas.microsoft.com/office/powerpoint/2010/main" val="1541100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lnSpc>
                <a:spcPct val="110000"/>
              </a:lnSpc>
              <a:spcBef>
                <a:spcPts val="450"/>
              </a:spcBef>
              <a:spcAft>
                <a:spcPts val="450"/>
              </a:spcAft>
              <a:buNone/>
            </a:pPr>
            <a:r>
              <a:rPr lang="en-US" dirty="0">
                <a:latin typeface="+mn-lt"/>
              </a:rPr>
              <a:t>According to Tom M. Mitchell, Chair of Machine Learning at Carnegie Mellon University and author of the book </a:t>
            </a:r>
            <a:r>
              <a:rPr lang="en-US" i="1" dirty="0">
                <a:latin typeface="+mn-lt"/>
              </a:rPr>
              <a:t>Machine Learning</a:t>
            </a:r>
            <a:r>
              <a:rPr lang="en-US" dirty="0">
                <a:latin typeface="+mn-lt"/>
              </a:rPr>
              <a:t> (McGraw-Hill), </a:t>
            </a:r>
          </a:p>
          <a:p>
            <a:pPr marL="342900" lvl="1" indent="0">
              <a:lnSpc>
                <a:spcPct val="110000"/>
              </a:lnSpc>
              <a:spcBef>
                <a:spcPts val="450"/>
              </a:spcBef>
              <a:buNone/>
            </a:pPr>
            <a:r>
              <a:rPr lang="en-US" sz="1800" dirty="0">
                <a:latin typeface="+mn-lt"/>
              </a:rPr>
              <a:t>A computer program is said to learn from experience E with respect to some class of tasks T and performance measure P, if its performance at tasks in T, as measured by P, improves with the experience E.</a:t>
            </a:r>
          </a:p>
          <a:p>
            <a:pPr marL="342900" lvl="1" indent="0">
              <a:lnSpc>
                <a:spcPct val="110000"/>
              </a:lnSpc>
              <a:spcBef>
                <a:spcPts val="450"/>
              </a:spcBef>
              <a:buNone/>
            </a:pPr>
            <a:r>
              <a:rPr lang="en-US" sz="1800" dirty="0">
                <a:latin typeface="+mn-lt"/>
              </a:rPr>
              <a:t>We now have a set of objects to define machine learning:</a:t>
            </a:r>
          </a:p>
          <a:p>
            <a:pPr marL="685800" lvl="2" indent="0">
              <a:lnSpc>
                <a:spcPct val="110000"/>
              </a:lnSpc>
              <a:spcBef>
                <a:spcPts val="0"/>
              </a:spcBef>
              <a:buNone/>
            </a:pPr>
            <a:r>
              <a:rPr lang="en-US" dirty="0"/>
              <a:t>Task (T), Experience (E),  and Performance (P)</a:t>
            </a:r>
          </a:p>
          <a:p>
            <a:pPr marL="342900" lvl="1" indent="0">
              <a:lnSpc>
                <a:spcPct val="110000"/>
              </a:lnSpc>
              <a:spcBef>
                <a:spcPts val="450"/>
              </a:spcBef>
              <a:buNone/>
            </a:pPr>
            <a:r>
              <a:rPr lang="en-US" sz="1800" dirty="0">
                <a:latin typeface="+mn-lt"/>
              </a:rPr>
              <a:t>With a computer running a set of tasks, the experience should be leading to performance increases (to satisfy the definition)</a:t>
            </a:r>
          </a:p>
          <a:p>
            <a:pPr marL="342900" lvl="1" indent="0">
              <a:lnSpc>
                <a:spcPct val="110000"/>
              </a:lnSpc>
              <a:spcBef>
                <a:spcPts val="450"/>
              </a:spcBef>
              <a:buNone/>
            </a:pPr>
            <a:endParaRPr lang="en-US" dirty="0">
              <a:latin typeface="+mn-lt"/>
            </a:endParaRPr>
          </a:p>
          <a:p>
            <a:pPr marL="0" indent="0">
              <a:lnSpc>
                <a:spcPct val="110000"/>
              </a:lnSpc>
              <a:spcBef>
                <a:spcPts val="450"/>
              </a:spcBef>
              <a:buNone/>
            </a:pPr>
            <a:r>
              <a:rPr lang="en-US" dirty="0">
                <a:latin typeface="+mn-lt"/>
              </a:rPr>
              <a:t>Many data mining tasks are executed successfully with help of machine learning</a:t>
            </a:r>
          </a:p>
        </p:txBody>
      </p:sp>
      <p:sp>
        <p:nvSpPr>
          <p:cNvPr id="5" name="Slide Number Placeholder 4"/>
          <p:cNvSpPr>
            <a:spLocks noGrp="1"/>
          </p:cNvSpPr>
          <p:nvPr>
            <p:ph type="sldNum" sz="quarter" idx="14"/>
          </p:nvPr>
        </p:nvSpPr>
        <p:spPr/>
        <p:txBody>
          <a:bodyPr/>
          <a:lstStyle/>
          <a:p>
            <a:fld id="{D26740DE-8293-487D-9531-1FF883CE0649}" type="slidenum">
              <a:rPr lang="en-US" smtClean="0"/>
              <a:t>15</a:t>
            </a:fld>
            <a:endParaRPr lang="en-US"/>
          </a:p>
        </p:txBody>
      </p:sp>
      <p:sp>
        <p:nvSpPr>
          <p:cNvPr id="2" name="Title 1"/>
          <p:cNvSpPr>
            <a:spLocks noGrp="1"/>
          </p:cNvSpPr>
          <p:nvPr>
            <p:ph type="title" idx="4294967295"/>
          </p:nvPr>
        </p:nvSpPr>
        <p:spPr>
          <a:xfrm>
            <a:off x="-550416" y="777659"/>
            <a:ext cx="7886700" cy="633413"/>
          </a:xfrm>
        </p:spPr>
        <p:txBody>
          <a:bodyPr>
            <a:normAutofit/>
          </a:bodyPr>
          <a:lstStyle/>
          <a:p>
            <a:pPr algn="ctr"/>
            <a:r>
              <a:rPr lang="en-US" sz="3600" b="1" dirty="0">
                <a:latin typeface="+mn-lt"/>
              </a:rPr>
              <a:t>Data Mining &amp; Machine Learning</a:t>
            </a:r>
          </a:p>
        </p:txBody>
      </p:sp>
      <p:sp>
        <p:nvSpPr>
          <p:cNvPr id="6" name="Rectangle 5"/>
          <p:cNvSpPr/>
          <p:nvPr/>
        </p:nvSpPr>
        <p:spPr>
          <a:xfrm>
            <a:off x="1268965" y="6337237"/>
            <a:ext cx="6850626" cy="230832"/>
          </a:xfrm>
          <a:prstGeom prst="rect">
            <a:avLst/>
          </a:prstGeom>
        </p:spPr>
        <p:txBody>
          <a:bodyPr wrap="square">
            <a:spAutoFit/>
          </a:bodyPr>
          <a:lstStyle/>
          <a:p>
            <a:pPr algn="ctr"/>
            <a:r>
              <a:rPr lang="en-US" sz="900" dirty="0"/>
              <a:t>Machine Learning: Hands-on for Developers and Technical Professionals by  Jason Bell  John Wiley &amp; Sons</a:t>
            </a:r>
          </a:p>
        </p:txBody>
      </p:sp>
    </p:spTree>
    <p:extLst>
      <p:ext uri="{BB962C8B-B14F-4D97-AF65-F5344CB8AC3E}">
        <p14:creationId xmlns:p14="http://schemas.microsoft.com/office/powerpoint/2010/main" val="1523018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3"/>
          <p:cNvSpPr>
            <a:spLocks noGrp="1" noChangeArrowheads="1"/>
          </p:cNvSpPr>
          <p:nvPr>
            <p:ph idx="1"/>
          </p:nvPr>
        </p:nvSpPr>
        <p:spPr>
          <a:xfrm>
            <a:off x="304799" y="1493837"/>
            <a:ext cx="8422105" cy="4972839"/>
          </a:xfrm>
          <a:noFill/>
        </p:spPr>
        <p:txBody>
          <a:bodyPr vert="horz" lIns="69056" tIns="34529" rIns="69056" bIns="34529" rtlCol="0">
            <a:noAutofit/>
          </a:bodyPr>
          <a:lstStyle/>
          <a:p>
            <a:pPr eaLnBrk="1" hangingPunct="1">
              <a:lnSpc>
                <a:spcPct val="100000"/>
              </a:lnSpc>
            </a:pPr>
            <a:r>
              <a:rPr lang="en-US" altLang="en-US" sz="1800" b="1" u="sng" dirty="0">
                <a:latin typeface="+mn-lt"/>
              </a:rPr>
              <a:t>Data to be mined</a:t>
            </a:r>
            <a:endParaRPr lang="en-US" altLang="en-US" sz="1800" dirty="0">
              <a:latin typeface="+mn-lt"/>
            </a:endParaRPr>
          </a:p>
          <a:p>
            <a:pPr lvl="1" eaLnBrk="1" hangingPunct="1">
              <a:lnSpc>
                <a:spcPct val="100000"/>
              </a:lnSpc>
            </a:pPr>
            <a:r>
              <a:rPr lang="en-US" altLang="en-US" sz="1800" dirty="0">
                <a:latin typeface="+mn-lt"/>
              </a:rPr>
              <a:t>Database data (extended-relational, object-oriented, heterogeneous, legacy), data warehouse, transactional data, stream, spatiotemporal, time-series, sequence, text and web, multi-media, graphs &amp; social and information networks</a:t>
            </a:r>
          </a:p>
          <a:p>
            <a:pPr eaLnBrk="1" hangingPunct="1">
              <a:lnSpc>
                <a:spcPct val="100000"/>
              </a:lnSpc>
            </a:pPr>
            <a:r>
              <a:rPr lang="en-US" altLang="en-US" sz="1800" b="1" u="sng" dirty="0">
                <a:latin typeface="+mn-lt"/>
              </a:rPr>
              <a:t>Knowledge to be mined (or: Data mining functions)</a:t>
            </a:r>
            <a:endParaRPr lang="en-US" altLang="en-US" sz="1800" dirty="0">
              <a:latin typeface="+mn-lt"/>
            </a:endParaRPr>
          </a:p>
          <a:p>
            <a:pPr lvl="1" eaLnBrk="1" hangingPunct="1">
              <a:lnSpc>
                <a:spcPct val="100000"/>
              </a:lnSpc>
            </a:pPr>
            <a:r>
              <a:rPr lang="en-US" altLang="en-US" sz="1800" dirty="0">
                <a:latin typeface="+mn-lt"/>
              </a:rPr>
              <a:t>Characterization, discrimination, association, classification, clustering, trend/deviation, outlier analysis, etc.</a:t>
            </a:r>
          </a:p>
          <a:p>
            <a:pPr lvl="1" eaLnBrk="1" hangingPunct="1">
              <a:lnSpc>
                <a:spcPct val="100000"/>
              </a:lnSpc>
            </a:pPr>
            <a:r>
              <a:rPr lang="en-US" altLang="en-US" sz="1800" dirty="0">
                <a:latin typeface="+mn-lt"/>
              </a:rPr>
              <a:t>Descriptive vs. predictive data mining </a:t>
            </a:r>
          </a:p>
          <a:p>
            <a:pPr lvl="1" eaLnBrk="1" hangingPunct="1">
              <a:lnSpc>
                <a:spcPct val="100000"/>
              </a:lnSpc>
            </a:pPr>
            <a:r>
              <a:rPr lang="en-US" altLang="en-US" sz="1800" dirty="0">
                <a:latin typeface="+mn-lt"/>
              </a:rPr>
              <a:t>Multiple/integrated functions and mining at multiple levels</a:t>
            </a:r>
          </a:p>
          <a:p>
            <a:pPr eaLnBrk="1" hangingPunct="1">
              <a:lnSpc>
                <a:spcPct val="100000"/>
              </a:lnSpc>
            </a:pPr>
            <a:r>
              <a:rPr lang="en-US" altLang="en-US" sz="1800" b="1" u="sng" dirty="0">
                <a:latin typeface="+mn-lt"/>
              </a:rPr>
              <a:t>Techniques utilized</a:t>
            </a:r>
            <a:endParaRPr lang="en-US" altLang="en-US" sz="1800" b="1" dirty="0">
              <a:latin typeface="+mn-lt"/>
            </a:endParaRPr>
          </a:p>
          <a:p>
            <a:pPr lvl="1" eaLnBrk="1" hangingPunct="1">
              <a:lnSpc>
                <a:spcPct val="100000"/>
              </a:lnSpc>
            </a:pPr>
            <a:r>
              <a:rPr lang="en-US" altLang="en-US" sz="1800" dirty="0">
                <a:latin typeface="+mn-lt"/>
              </a:rPr>
              <a:t>Data-intensive, data warehouse (OLAP), machine learning, statistics, pattern recognition, visualization, high-performance, etc.</a:t>
            </a:r>
          </a:p>
          <a:p>
            <a:pPr eaLnBrk="1" hangingPunct="1">
              <a:lnSpc>
                <a:spcPct val="100000"/>
              </a:lnSpc>
            </a:pPr>
            <a:r>
              <a:rPr lang="en-US" altLang="en-US" sz="1800" b="1" u="sng" dirty="0">
                <a:latin typeface="+mn-lt"/>
              </a:rPr>
              <a:t>Applications adapted</a:t>
            </a:r>
          </a:p>
          <a:p>
            <a:pPr lvl="1" eaLnBrk="1" hangingPunct="1">
              <a:lnSpc>
                <a:spcPct val="100000"/>
              </a:lnSpc>
            </a:pPr>
            <a:r>
              <a:rPr lang="en-US" altLang="en-US" sz="1800" dirty="0">
                <a:latin typeface="+mn-lt"/>
              </a:rPr>
              <a:t>Retail, telecommunication, banking, fraud analysis, bio-data mining, stock market analysis, text mining, Web mining, etc.</a:t>
            </a:r>
          </a:p>
        </p:txBody>
      </p:sp>
      <p:sp>
        <p:nvSpPr>
          <p:cNvPr id="17410" name="Slide Number Placeholder 5"/>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Tahoma" panose="020B0604030504040204" pitchFamily="34" charset="0"/>
              </a:defRPr>
            </a:lvl1pPr>
            <a:lvl2pPr marL="557213" indent="-214313" eaLnBrk="0" hangingPunct="0">
              <a:defRPr sz="2100">
                <a:solidFill>
                  <a:schemeClr val="tx1"/>
                </a:solidFill>
                <a:latin typeface="Tahoma" panose="020B0604030504040204" pitchFamily="34" charset="0"/>
              </a:defRPr>
            </a:lvl2pPr>
            <a:lvl3pPr marL="857250" indent="-171450" eaLnBrk="0" hangingPunct="0">
              <a:defRPr sz="2100">
                <a:solidFill>
                  <a:schemeClr val="tx1"/>
                </a:solidFill>
                <a:latin typeface="Tahoma" panose="020B0604030504040204" pitchFamily="34" charset="0"/>
              </a:defRPr>
            </a:lvl3pPr>
            <a:lvl4pPr marL="1200150" indent="-171450" eaLnBrk="0" hangingPunct="0">
              <a:defRPr sz="2100">
                <a:solidFill>
                  <a:schemeClr val="tx1"/>
                </a:solidFill>
                <a:latin typeface="Tahoma" panose="020B0604030504040204" pitchFamily="34" charset="0"/>
              </a:defRPr>
            </a:lvl4pPr>
            <a:lvl5pPr marL="1543050" indent="-171450" eaLnBrk="0" hangingPunct="0">
              <a:defRPr sz="2100">
                <a:solidFill>
                  <a:schemeClr val="tx1"/>
                </a:solidFill>
                <a:latin typeface="Tahoma" panose="020B0604030504040204" pitchFamily="34" charset="0"/>
              </a:defRPr>
            </a:lvl5pPr>
            <a:lvl6pPr marL="1885950" indent="-171450" eaLnBrk="0" fontAlgn="base" hangingPunct="0">
              <a:spcBef>
                <a:spcPct val="0"/>
              </a:spcBef>
              <a:spcAft>
                <a:spcPct val="0"/>
              </a:spcAft>
              <a:defRPr sz="2100">
                <a:solidFill>
                  <a:schemeClr val="tx1"/>
                </a:solidFill>
                <a:latin typeface="Tahoma" panose="020B0604030504040204" pitchFamily="34" charset="0"/>
              </a:defRPr>
            </a:lvl6pPr>
            <a:lvl7pPr marL="2228850" indent="-171450" eaLnBrk="0" fontAlgn="base" hangingPunct="0">
              <a:spcBef>
                <a:spcPct val="0"/>
              </a:spcBef>
              <a:spcAft>
                <a:spcPct val="0"/>
              </a:spcAft>
              <a:defRPr sz="2100">
                <a:solidFill>
                  <a:schemeClr val="tx1"/>
                </a:solidFill>
                <a:latin typeface="Tahoma" panose="020B0604030504040204" pitchFamily="34" charset="0"/>
              </a:defRPr>
            </a:lvl7pPr>
            <a:lvl8pPr marL="2571750" indent="-171450" eaLnBrk="0" fontAlgn="base" hangingPunct="0">
              <a:spcBef>
                <a:spcPct val="0"/>
              </a:spcBef>
              <a:spcAft>
                <a:spcPct val="0"/>
              </a:spcAft>
              <a:defRPr sz="2100">
                <a:solidFill>
                  <a:schemeClr val="tx1"/>
                </a:solidFill>
                <a:latin typeface="Tahoma" panose="020B0604030504040204" pitchFamily="34" charset="0"/>
              </a:defRPr>
            </a:lvl8pPr>
            <a:lvl9pPr marL="2914650" indent="-171450" eaLnBrk="0" fontAlgn="base" hangingPunct="0">
              <a:spcBef>
                <a:spcPct val="0"/>
              </a:spcBef>
              <a:spcAft>
                <a:spcPct val="0"/>
              </a:spcAft>
              <a:defRPr sz="2100">
                <a:solidFill>
                  <a:schemeClr val="tx1"/>
                </a:solidFill>
                <a:latin typeface="Tahoma" panose="020B0604030504040204" pitchFamily="34" charset="0"/>
              </a:defRPr>
            </a:lvl9pPr>
          </a:lstStyle>
          <a:p>
            <a:pPr eaLnBrk="1" hangingPunct="1"/>
            <a:fld id="{28E864DB-3726-4CE7-9CD0-342AEC6A9A15}" type="slidenum">
              <a:rPr lang="en-US" altLang="en-US" sz="1050"/>
              <a:pPr eaLnBrk="1" hangingPunct="1"/>
              <a:t>16</a:t>
            </a:fld>
            <a:endParaRPr lang="en-US" altLang="en-US" sz="1050"/>
          </a:p>
        </p:txBody>
      </p:sp>
      <p:sp>
        <p:nvSpPr>
          <p:cNvPr id="17411" name="Rectangle 2"/>
          <p:cNvSpPr>
            <a:spLocks noGrp="1" noChangeArrowheads="1"/>
          </p:cNvSpPr>
          <p:nvPr>
            <p:ph type="title" idx="4294967295"/>
          </p:nvPr>
        </p:nvSpPr>
        <p:spPr>
          <a:xfrm>
            <a:off x="0" y="818811"/>
            <a:ext cx="7886700" cy="547688"/>
          </a:xfrm>
          <a:noFill/>
        </p:spPr>
        <p:txBody>
          <a:bodyPr vert="horz" lIns="69056" tIns="34529" rIns="69056" bIns="34529" rtlCol="0" anchor="ctr">
            <a:noAutofit/>
          </a:bodyPr>
          <a:lstStyle/>
          <a:p>
            <a:pPr algn="ctr" eaLnBrk="1" hangingPunct="1"/>
            <a:r>
              <a:rPr lang="en-US" altLang="en-US" sz="3600" b="1" dirty="0">
                <a:latin typeface="+mn-lt"/>
              </a:rPr>
              <a:t>Multi-Dimensional View of Data Mining</a:t>
            </a:r>
          </a:p>
        </p:txBody>
      </p:sp>
    </p:spTree>
    <p:extLst>
      <p:ext uri="{BB962C8B-B14F-4D97-AF65-F5344CB8AC3E}">
        <p14:creationId xmlns:p14="http://schemas.microsoft.com/office/powerpoint/2010/main" val="401762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7368" y="1493836"/>
            <a:ext cx="8229600" cy="4858837"/>
          </a:xfrm>
        </p:spPr>
        <p:txBody>
          <a:bodyPr>
            <a:normAutofit fontScale="85000" lnSpcReduction="20000"/>
          </a:bodyPr>
          <a:lstStyle/>
          <a:p>
            <a:pPr marL="0" indent="0">
              <a:lnSpc>
                <a:spcPct val="100000"/>
              </a:lnSpc>
              <a:spcAft>
                <a:spcPts val="150"/>
              </a:spcAft>
              <a:buNone/>
            </a:pPr>
            <a:r>
              <a:rPr lang="en-US" dirty="0">
                <a:latin typeface="+mn-lt"/>
              </a:rPr>
              <a:t>Besides relational database data (from operational or analytical systems), there are many other kinds of data that have diverse forms and structures and different semantic meanings. </a:t>
            </a:r>
          </a:p>
          <a:p>
            <a:pPr marL="0" indent="0">
              <a:lnSpc>
                <a:spcPct val="100000"/>
              </a:lnSpc>
              <a:spcAft>
                <a:spcPts val="150"/>
              </a:spcAft>
              <a:buNone/>
            </a:pPr>
            <a:r>
              <a:rPr lang="en-US" dirty="0">
                <a:latin typeface="+mn-lt"/>
              </a:rPr>
              <a:t>Examples of data can be : </a:t>
            </a:r>
          </a:p>
          <a:p>
            <a:pPr marL="342900" lvl="1" indent="0">
              <a:lnSpc>
                <a:spcPct val="100000"/>
              </a:lnSpc>
              <a:spcAft>
                <a:spcPts val="150"/>
              </a:spcAft>
              <a:buNone/>
            </a:pPr>
            <a:r>
              <a:rPr lang="en-US" sz="2000" dirty="0">
                <a:latin typeface="+mn-lt"/>
              </a:rPr>
              <a:t>time-related or sequence data (e.g., historical records, stock exchange data, and time-series and biological sequence data), </a:t>
            </a:r>
          </a:p>
          <a:p>
            <a:pPr marL="342900" lvl="1" indent="0">
              <a:lnSpc>
                <a:spcPct val="100000"/>
              </a:lnSpc>
              <a:spcAft>
                <a:spcPts val="150"/>
              </a:spcAft>
              <a:buNone/>
            </a:pPr>
            <a:r>
              <a:rPr lang="en-US" sz="2000" dirty="0">
                <a:latin typeface="+mn-lt"/>
              </a:rPr>
              <a:t>data streams (e.g., video surveillance and sensor data, which are continuously transmitted), </a:t>
            </a:r>
          </a:p>
          <a:p>
            <a:pPr marL="342900" lvl="1" indent="0">
              <a:lnSpc>
                <a:spcPct val="100000"/>
              </a:lnSpc>
              <a:spcAft>
                <a:spcPts val="150"/>
              </a:spcAft>
              <a:buNone/>
            </a:pPr>
            <a:r>
              <a:rPr lang="en-US" sz="2000" dirty="0">
                <a:latin typeface="+mn-lt"/>
              </a:rPr>
              <a:t>spatial data (e.g., maps), </a:t>
            </a:r>
          </a:p>
          <a:p>
            <a:pPr marL="342900" lvl="1" indent="0">
              <a:lnSpc>
                <a:spcPct val="100000"/>
              </a:lnSpc>
              <a:spcAft>
                <a:spcPts val="150"/>
              </a:spcAft>
              <a:buNone/>
            </a:pPr>
            <a:r>
              <a:rPr lang="en-US" sz="2000" dirty="0">
                <a:latin typeface="+mn-lt"/>
              </a:rPr>
              <a:t>engineering design data (e.g., the design of buildings, system components, or integrated circuits), </a:t>
            </a:r>
          </a:p>
          <a:p>
            <a:pPr marL="342900" lvl="1" indent="0">
              <a:lnSpc>
                <a:spcPct val="100000"/>
              </a:lnSpc>
              <a:spcAft>
                <a:spcPts val="150"/>
              </a:spcAft>
              <a:buNone/>
            </a:pPr>
            <a:r>
              <a:rPr lang="en-US" sz="2000" dirty="0">
                <a:latin typeface="+mn-lt"/>
              </a:rPr>
              <a:t>hypertext and multimedia data (including text, image, video, and audio data), </a:t>
            </a:r>
          </a:p>
          <a:p>
            <a:pPr marL="342900" lvl="1" indent="0">
              <a:lnSpc>
                <a:spcPct val="100000"/>
              </a:lnSpc>
              <a:spcAft>
                <a:spcPts val="150"/>
              </a:spcAft>
              <a:buNone/>
            </a:pPr>
            <a:r>
              <a:rPr lang="en-US" sz="2000" dirty="0">
                <a:latin typeface="+mn-lt"/>
              </a:rPr>
              <a:t>graph and networked data (e.g., social and information networks), and </a:t>
            </a:r>
          </a:p>
          <a:p>
            <a:pPr marL="342900" lvl="1" indent="0">
              <a:lnSpc>
                <a:spcPct val="100000"/>
              </a:lnSpc>
              <a:spcAft>
                <a:spcPts val="150"/>
              </a:spcAft>
              <a:buNone/>
            </a:pPr>
            <a:r>
              <a:rPr lang="en-US" sz="2000" dirty="0">
                <a:latin typeface="+mn-lt"/>
              </a:rPr>
              <a:t>the Web (a widely distributed information repository). </a:t>
            </a:r>
          </a:p>
          <a:p>
            <a:pPr marL="0" indent="0">
              <a:lnSpc>
                <a:spcPct val="100000"/>
              </a:lnSpc>
              <a:spcBef>
                <a:spcPts val="600"/>
              </a:spcBef>
              <a:spcAft>
                <a:spcPts val="150"/>
              </a:spcAft>
              <a:buNone/>
            </a:pPr>
            <a:r>
              <a:rPr lang="en-US" dirty="0">
                <a:latin typeface="+mn-lt"/>
              </a:rPr>
              <a:t>Diversity of data brings in new challenges such as handling special structures (e.g., sequences, trees, graphs, and networks) and specific semantics (such as ordering, image, audio and video contents, and connectivity) </a:t>
            </a:r>
          </a:p>
        </p:txBody>
      </p:sp>
      <p:sp>
        <p:nvSpPr>
          <p:cNvPr id="5" name="Slide Number Placeholder 4"/>
          <p:cNvSpPr>
            <a:spLocks noGrp="1"/>
          </p:cNvSpPr>
          <p:nvPr>
            <p:ph type="sldNum" sz="quarter" idx="14"/>
          </p:nvPr>
        </p:nvSpPr>
        <p:spPr/>
        <p:txBody>
          <a:bodyPr/>
          <a:lstStyle/>
          <a:p>
            <a:fld id="{D26740DE-8293-487D-9531-1FF883CE0649}" type="slidenum">
              <a:rPr lang="en-US" smtClean="0"/>
              <a:t>17</a:t>
            </a:fld>
            <a:endParaRPr lang="en-US"/>
          </a:p>
        </p:txBody>
      </p:sp>
      <p:sp>
        <p:nvSpPr>
          <p:cNvPr id="2" name="Title 1"/>
          <p:cNvSpPr>
            <a:spLocks noGrp="1"/>
          </p:cNvSpPr>
          <p:nvPr>
            <p:ph type="title" idx="4294967295"/>
          </p:nvPr>
        </p:nvSpPr>
        <p:spPr>
          <a:xfrm>
            <a:off x="-198637" y="843564"/>
            <a:ext cx="7886700" cy="465138"/>
          </a:xfrm>
        </p:spPr>
        <p:txBody>
          <a:bodyPr>
            <a:noAutofit/>
          </a:bodyPr>
          <a:lstStyle/>
          <a:p>
            <a:pPr algn="ctr"/>
            <a:r>
              <a:rPr lang="en-US" sz="3600" b="1" dirty="0">
                <a:latin typeface="+mn-lt"/>
              </a:rPr>
              <a:t>Data Mining on Diverse kinds of Data</a:t>
            </a:r>
          </a:p>
        </p:txBody>
      </p:sp>
    </p:spTree>
    <p:extLst>
      <p:ext uri="{BB962C8B-B14F-4D97-AF65-F5344CB8AC3E}">
        <p14:creationId xmlns:p14="http://schemas.microsoft.com/office/powerpoint/2010/main" val="1937026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fld id="{D26740DE-8293-487D-9531-1FF883CE0649}" type="slidenum">
              <a:rPr lang="en-US" smtClean="0"/>
              <a:t>18</a:t>
            </a:fld>
            <a:endParaRPr lang="en-US"/>
          </a:p>
        </p:txBody>
      </p:sp>
      <p:sp>
        <p:nvSpPr>
          <p:cNvPr id="2" name="Title 1"/>
          <p:cNvSpPr>
            <a:spLocks noGrp="1"/>
          </p:cNvSpPr>
          <p:nvPr>
            <p:ph type="title" idx="4294967295"/>
          </p:nvPr>
        </p:nvSpPr>
        <p:spPr>
          <a:xfrm>
            <a:off x="609600" y="2431633"/>
            <a:ext cx="7886700" cy="1963737"/>
          </a:xfrm>
        </p:spPr>
        <p:txBody>
          <a:bodyPr>
            <a:normAutofit/>
          </a:bodyPr>
          <a:lstStyle/>
          <a:p>
            <a:pPr algn="ctr"/>
            <a:r>
              <a:rPr lang="en-IN" sz="3600" b="1" dirty="0">
                <a:latin typeface="+mn-lt"/>
              </a:rPr>
              <a:t>Data Mining Activities</a:t>
            </a:r>
            <a:endParaRPr lang="en-US" sz="3600" b="1" dirty="0">
              <a:latin typeface="+mn-lt"/>
            </a:endParaRPr>
          </a:p>
        </p:txBody>
      </p:sp>
    </p:spTree>
    <p:extLst>
      <p:ext uri="{BB962C8B-B14F-4D97-AF65-F5344CB8AC3E}">
        <p14:creationId xmlns:p14="http://schemas.microsoft.com/office/powerpoint/2010/main" val="324610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7" name="Rectangle 3"/>
          <p:cNvSpPr>
            <a:spLocks noGrp="1" noChangeArrowheads="1"/>
          </p:cNvSpPr>
          <p:nvPr>
            <p:ph idx="1"/>
          </p:nvPr>
        </p:nvSpPr>
        <p:spPr>
          <a:xfrm>
            <a:off x="304800" y="1592773"/>
            <a:ext cx="8229600" cy="4255168"/>
          </a:xfrm>
        </p:spPr>
        <p:txBody>
          <a:bodyPr/>
          <a:lstStyle/>
          <a:p>
            <a:r>
              <a:rPr lang="en-US" altLang="en-US" dirty="0"/>
              <a:t>Prediction Methods</a:t>
            </a:r>
          </a:p>
          <a:p>
            <a:pPr lvl="1"/>
            <a:r>
              <a:rPr lang="en-US" altLang="en-US" dirty="0"/>
              <a:t>Use some variables to predict unknown or future values of other variables.</a:t>
            </a:r>
          </a:p>
          <a:p>
            <a:pPr lvl="2">
              <a:buFont typeface="Wingdings" panose="05000000000000000000" pitchFamily="2" charset="2"/>
              <a:buNone/>
            </a:pPr>
            <a:endParaRPr lang="en-US" altLang="en-US" dirty="0"/>
          </a:p>
          <a:p>
            <a:r>
              <a:rPr lang="en-US" altLang="en-US" dirty="0"/>
              <a:t>Description Methods</a:t>
            </a:r>
          </a:p>
          <a:p>
            <a:pPr lvl="1"/>
            <a:r>
              <a:rPr lang="en-US" altLang="en-US" dirty="0"/>
              <a:t>Find human-interpretable patterns that describe the data.</a:t>
            </a:r>
          </a:p>
          <a:p>
            <a:pPr lvl="2">
              <a:buFont typeface="Wingdings" panose="05000000000000000000" pitchFamily="2" charset="2"/>
              <a:buNone/>
            </a:pPr>
            <a:endParaRPr lang="en-US" altLang="en-US" dirty="0"/>
          </a:p>
        </p:txBody>
      </p:sp>
      <p:sp>
        <p:nvSpPr>
          <p:cNvPr id="3" name="Slide Number Placeholder 2"/>
          <p:cNvSpPr>
            <a:spLocks noGrp="1"/>
          </p:cNvSpPr>
          <p:nvPr>
            <p:ph type="sldNum" sz="quarter" idx="14"/>
          </p:nvPr>
        </p:nvSpPr>
        <p:spPr/>
        <p:txBody>
          <a:bodyPr/>
          <a:lstStyle/>
          <a:p>
            <a:fld id="{D26740DE-8293-487D-9531-1FF883CE0649}" type="slidenum">
              <a:rPr lang="en-US" smtClean="0"/>
              <a:t>19</a:t>
            </a:fld>
            <a:endParaRPr lang="en-US"/>
          </a:p>
        </p:txBody>
      </p:sp>
      <p:sp>
        <p:nvSpPr>
          <p:cNvPr id="733186" name="Rectangle 2"/>
          <p:cNvSpPr>
            <a:spLocks noGrp="1" noChangeArrowheads="1"/>
          </p:cNvSpPr>
          <p:nvPr>
            <p:ph type="title" idx="4294967295"/>
          </p:nvPr>
        </p:nvSpPr>
        <p:spPr>
          <a:xfrm>
            <a:off x="-1947539" y="699934"/>
            <a:ext cx="7886700" cy="666750"/>
          </a:xfrm>
        </p:spPr>
        <p:txBody>
          <a:bodyPr>
            <a:normAutofit/>
          </a:bodyPr>
          <a:lstStyle/>
          <a:p>
            <a:pPr algn="ctr"/>
            <a:r>
              <a:rPr lang="en-US" altLang="en-US" sz="3600" b="1" dirty="0">
                <a:latin typeface="+mn-lt"/>
              </a:rPr>
              <a:t>Data Mining Tasks</a:t>
            </a:r>
          </a:p>
        </p:txBody>
      </p:sp>
      <p:sp>
        <p:nvSpPr>
          <p:cNvPr id="733188" name="Text Box 4"/>
          <p:cNvSpPr txBox="1">
            <a:spLocks noChangeArrowheads="1"/>
          </p:cNvSpPr>
          <p:nvPr/>
        </p:nvSpPr>
        <p:spPr bwMode="auto">
          <a:xfrm>
            <a:off x="4271009" y="3720357"/>
            <a:ext cx="4464684"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50" dirty="0"/>
              <a:t>From [Fayyad, et.al.] Advances in Knowledge Discovery and Data Mining, 1996</a:t>
            </a:r>
          </a:p>
        </p:txBody>
      </p:sp>
      <p:sp>
        <p:nvSpPr>
          <p:cNvPr id="2" name="TextBox 1">
            <a:extLst>
              <a:ext uri="{FF2B5EF4-FFF2-40B4-BE49-F238E27FC236}">
                <a16:creationId xmlns:a16="http://schemas.microsoft.com/office/drawing/2014/main" id="{E023D7B7-1246-4DAE-A63F-91AA7882DFCB}"/>
              </a:ext>
            </a:extLst>
          </p:cNvPr>
          <p:cNvSpPr txBox="1"/>
          <p:nvPr/>
        </p:nvSpPr>
        <p:spPr>
          <a:xfrm>
            <a:off x="954235" y="3975789"/>
            <a:ext cx="6633547" cy="2308324"/>
          </a:xfrm>
          <a:prstGeom prst="rect">
            <a:avLst/>
          </a:prstGeom>
          <a:noFill/>
        </p:spPr>
        <p:txBody>
          <a:bodyPr wrap="none" rtlCol="0">
            <a:spAutoFit/>
          </a:bodyPr>
          <a:lstStyle/>
          <a:p>
            <a:r>
              <a:rPr lang="en-US" dirty="0"/>
              <a:t>Experts have more terms:</a:t>
            </a:r>
          </a:p>
          <a:p>
            <a:endParaRPr lang="en-US" dirty="0"/>
          </a:p>
          <a:p>
            <a:r>
              <a:rPr lang="en-US" dirty="0"/>
              <a:t>Gartner Analyst View:</a:t>
            </a:r>
          </a:p>
          <a:p>
            <a:r>
              <a:rPr lang="en-US" dirty="0">
                <a:hlinkClick r:id="rId2"/>
              </a:rPr>
              <a:t>https://twitter.com/doug_laney/status/611172882882916352</a:t>
            </a:r>
            <a:endParaRPr lang="en-US" dirty="0"/>
          </a:p>
          <a:p>
            <a:endParaRPr lang="en-US" dirty="0"/>
          </a:p>
          <a:p>
            <a:r>
              <a:rPr lang="en-US" dirty="0"/>
              <a:t>SCM Expert View:</a:t>
            </a:r>
          </a:p>
          <a:p>
            <a:r>
              <a:rPr lang="en-US" dirty="0">
                <a:hlinkClick r:id="rId3"/>
              </a:rPr>
              <a:t>https://elsekuipers.files.wordpress.com/2014/08/scm-analytics1.png</a:t>
            </a:r>
            <a:endParaRPr lang="en-US" dirty="0"/>
          </a:p>
          <a:p>
            <a:endParaRPr lang="en-US" dirty="0"/>
          </a:p>
        </p:txBody>
      </p:sp>
    </p:spTree>
    <p:extLst>
      <p:ext uri="{BB962C8B-B14F-4D97-AF65-F5344CB8AC3E}">
        <p14:creationId xmlns:p14="http://schemas.microsoft.com/office/powerpoint/2010/main" val="2128202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962400"/>
            <a:ext cx="8229600" cy="2057400"/>
          </a:xfrm>
        </p:spPr>
        <p:txBody>
          <a:bodyPr/>
          <a:lstStyle/>
          <a:p>
            <a:pPr algn="just">
              <a:buFont typeface="Arial" panose="020B0604020202020204" pitchFamily="34" charset="0"/>
              <a:buChar char="•"/>
            </a:pPr>
            <a:r>
              <a:rPr lang="en-US" altLang="en-US" i="1" dirty="0">
                <a:latin typeface="Times New Roman" panose="02020603050405020304" pitchFamily="18" charset="0"/>
                <a:cs typeface="Times New Roman" panose="02020603050405020304" pitchFamily="18" charset="0"/>
              </a:rPr>
              <a:t>The slides presented here are obtained from the authors of the books and from various other contributors. I hereby acknowledge all the contributors for their material and inputs.</a:t>
            </a:r>
          </a:p>
          <a:p>
            <a:pPr algn="just">
              <a:buFont typeface="Arial" panose="020B0604020202020204" pitchFamily="34" charset="0"/>
              <a:buChar char="•"/>
            </a:pPr>
            <a:r>
              <a:rPr lang="en-US" altLang="en-US" i="1" dirty="0">
                <a:latin typeface="Times New Roman" panose="02020603050405020304" pitchFamily="18" charset="0"/>
                <a:cs typeface="Times New Roman" panose="02020603050405020304" pitchFamily="18" charset="0"/>
              </a:rPr>
              <a:t>I have added and modified a few slides to suit the requirements of the course.</a:t>
            </a:r>
          </a:p>
          <a:p>
            <a:endParaRPr lang="en-US" dirty="0"/>
          </a:p>
        </p:txBody>
      </p:sp>
      <p:sp>
        <p:nvSpPr>
          <p:cNvPr id="5" name="Slide Number Placeholder 4"/>
          <p:cNvSpPr>
            <a:spLocks noGrp="1"/>
          </p:cNvSpPr>
          <p:nvPr>
            <p:ph type="sldNum" sz="quarter" idx="14"/>
          </p:nvPr>
        </p:nvSpPr>
        <p:spPr/>
        <p:txBody>
          <a:bodyPr/>
          <a:lstStyle/>
          <a:p>
            <a:fld id="{BC8D7E44-7D4F-4942-A8C9-2DF6BF8399E8}" type="slidenum">
              <a:rPr lang="en-US" smtClean="0"/>
              <a:pPr/>
              <a:t>2</a:t>
            </a:fld>
            <a:endParaRPr lang="en-US" dirty="0"/>
          </a:p>
        </p:txBody>
      </p:sp>
      <p:pic>
        <p:nvPicPr>
          <p:cNvPr id="6" name="Picture 4" descr="https://encrypted-tbn3.gstatic.com/images?q=tbn:ANd9GcT-t4XxLvev_e9TkOKa3ViwHYy7BYoQ_ix6S03O-vvhz20xPo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733030"/>
            <a:ext cx="2057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2939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1" name="Rectangle 3"/>
          <p:cNvSpPr>
            <a:spLocks noGrp="1" noChangeArrowheads="1"/>
          </p:cNvSpPr>
          <p:nvPr>
            <p:ph idx="1"/>
          </p:nvPr>
        </p:nvSpPr>
        <p:spPr>
          <a:xfrm>
            <a:off x="647700" y="1684421"/>
            <a:ext cx="7886700" cy="4335379"/>
          </a:xfrm>
        </p:spPr>
        <p:txBody>
          <a:bodyPr>
            <a:normAutofit/>
          </a:bodyPr>
          <a:lstStyle/>
          <a:p>
            <a:pPr>
              <a:spcAft>
                <a:spcPts val="600"/>
              </a:spcAft>
            </a:pPr>
            <a:r>
              <a:rPr lang="en-US" altLang="en-US" sz="2800" dirty="0">
                <a:latin typeface="+mn-lt"/>
              </a:rPr>
              <a:t>Classification </a:t>
            </a:r>
            <a:r>
              <a:rPr lang="en-US" altLang="en-US" sz="1600" dirty="0">
                <a:latin typeface="+mn-lt"/>
              </a:rPr>
              <a:t>[Predictive]</a:t>
            </a:r>
            <a:endParaRPr lang="en-US" altLang="en-US" sz="2800" dirty="0">
              <a:latin typeface="+mn-lt"/>
            </a:endParaRPr>
          </a:p>
          <a:p>
            <a:pPr>
              <a:spcAft>
                <a:spcPts val="600"/>
              </a:spcAft>
            </a:pPr>
            <a:r>
              <a:rPr lang="en-US" altLang="en-US" sz="2800" dirty="0">
                <a:latin typeface="+mn-lt"/>
              </a:rPr>
              <a:t>Clustering </a:t>
            </a:r>
            <a:r>
              <a:rPr lang="en-US" altLang="en-US" sz="1600" dirty="0">
                <a:latin typeface="+mn-lt"/>
              </a:rPr>
              <a:t>[Descriptive]</a:t>
            </a:r>
            <a:endParaRPr lang="en-US" altLang="en-US" sz="2800" dirty="0">
              <a:latin typeface="+mn-lt"/>
            </a:endParaRPr>
          </a:p>
          <a:p>
            <a:pPr>
              <a:spcAft>
                <a:spcPts val="600"/>
              </a:spcAft>
            </a:pPr>
            <a:r>
              <a:rPr lang="en-US" altLang="en-US" sz="2800" dirty="0">
                <a:latin typeface="+mn-lt"/>
              </a:rPr>
              <a:t>Association Rule Discovery </a:t>
            </a:r>
            <a:r>
              <a:rPr lang="en-US" altLang="en-US" sz="1600" dirty="0">
                <a:latin typeface="+mn-lt"/>
              </a:rPr>
              <a:t>[Descriptive]</a:t>
            </a:r>
            <a:endParaRPr lang="en-US" altLang="en-US" sz="2800" dirty="0">
              <a:latin typeface="+mn-lt"/>
            </a:endParaRPr>
          </a:p>
          <a:p>
            <a:pPr>
              <a:spcAft>
                <a:spcPts val="600"/>
              </a:spcAft>
            </a:pPr>
            <a:r>
              <a:rPr lang="en-US" altLang="en-US" sz="2800" dirty="0">
                <a:latin typeface="+mn-lt"/>
              </a:rPr>
              <a:t>Sequential Pattern Discovery </a:t>
            </a:r>
            <a:r>
              <a:rPr lang="en-US" altLang="en-US" sz="1600" dirty="0">
                <a:latin typeface="+mn-lt"/>
              </a:rPr>
              <a:t>[Descriptive]</a:t>
            </a:r>
            <a:endParaRPr lang="en-US" altLang="en-US" sz="2800" dirty="0">
              <a:latin typeface="+mn-lt"/>
            </a:endParaRPr>
          </a:p>
          <a:p>
            <a:pPr>
              <a:spcAft>
                <a:spcPts val="600"/>
              </a:spcAft>
            </a:pPr>
            <a:r>
              <a:rPr lang="en-US" altLang="en-US" sz="2800" dirty="0">
                <a:latin typeface="+mn-lt"/>
              </a:rPr>
              <a:t>Regression </a:t>
            </a:r>
            <a:r>
              <a:rPr lang="en-US" altLang="en-US" sz="1600" dirty="0">
                <a:latin typeface="+mn-lt"/>
              </a:rPr>
              <a:t>[Predictive]</a:t>
            </a:r>
            <a:endParaRPr lang="en-US" altLang="en-US" sz="2800" dirty="0">
              <a:latin typeface="+mn-lt"/>
            </a:endParaRPr>
          </a:p>
          <a:p>
            <a:pPr>
              <a:spcAft>
                <a:spcPts val="600"/>
              </a:spcAft>
            </a:pPr>
            <a:r>
              <a:rPr lang="en-US" altLang="en-US" sz="2800" dirty="0">
                <a:latin typeface="+mn-lt"/>
              </a:rPr>
              <a:t>Deviation Detection </a:t>
            </a:r>
            <a:r>
              <a:rPr lang="en-US" altLang="en-US" sz="1600" dirty="0">
                <a:latin typeface="+mn-lt"/>
              </a:rPr>
              <a:t>[Predictive]</a:t>
            </a:r>
          </a:p>
        </p:txBody>
      </p:sp>
      <p:sp>
        <p:nvSpPr>
          <p:cNvPr id="3" name="Slide Number Placeholder 2"/>
          <p:cNvSpPr>
            <a:spLocks noGrp="1"/>
          </p:cNvSpPr>
          <p:nvPr>
            <p:ph type="sldNum" sz="quarter" idx="14"/>
          </p:nvPr>
        </p:nvSpPr>
        <p:spPr/>
        <p:txBody>
          <a:bodyPr/>
          <a:lstStyle/>
          <a:p>
            <a:fld id="{D26740DE-8293-487D-9531-1FF883CE0649}" type="slidenum">
              <a:rPr lang="en-US" smtClean="0"/>
              <a:t>20</a:t>
            </a:fld>
            <a:endParaRPr lang="en-US"/>
          </a:p>
        </p:txBody>
      </p:sp>
      <p:sp>
        <p:nvSpPr>
          <p:cNvPr id="734210" name="Rectangle 2"/>
          <p:cNvSpPr>
            <a:spLocks noGrp="1" noChangeArrowheads="1"/>
          </p:cNvSpPr>
          <p:nvPr>
            <p:ph type="title" idx="4294967295"/>
          </p:nvPr>
        </p:nvSpPr>
        <p:spPr>
          <a:xfrm>
            <a:off x="-1731145" y="800131"/>
            <a:ext cx="7886700" cy="549275"/>
          </a:xfrm>
        </p:spPr>
        <p:txBody>
          <a:bodyPr>
            <a:noAutofit/>
          </a:bodyPr>
          <a:lstStyle/>
          <a:p>
            <a:pPr algn="ctr"/>
            <a:r>
              <a:rPr lang="en-US" altLang="en-US" sz="3600" b="1" dirty="0">
                <a:latin typeface="+mn-lt"/>
              </a:rPr>
              <a:t>Data Mining Tasks...</a:t>
            </a:r>
          </a:p>
        </p:txBody>
      </p:sp>
    </p:spTree>
    <p:extLst>
      <p:ext uri="{BB962C8B-B14F-4D97-AF65-F5344CB8AC3E}">
        <p14:creationId xmlns:p14="http://schemas.microsoft.com/office/powerpoint/2010/main" val="1045558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9" name="Rectangle 3"/>
          <p:cNvSpPr>
            <a:spLocks noGrp="1" noChangeArrowheads="1"/>
          </p:cNvSpPr>
          <p:nvPr>
            <p:ph idx="1"/>
          </p:nvPr>
        </p:nvSpPr>
        <p:spPr>
          <a:xfrm>
            <a:off x="368968" y="1758150"/>
            <a:ext cx="8229600" cy="4525963"/>
          </a:xfrm>
        </p:spPr>
        <p:txBody>
          <a:bodyPr>
            <a:normAutofit/>
          </a:bodyPr>
          <a:lstStyle/>
          <a:p>
            <a:pPr marL="257175" indent="-257175"/>
            <a:r>
              <a:rPr lang="en-US" altLang="en-US" dirty="0">
                <a:latin typeface="+mn-lt"/>
              </a:rPr>
              <a:t>Given a collection of records (</a:t>
            </a:r>
            <a:r>
              <a:rPr lang="en-US" altLang="en-US" i="1" dirty="0">
                <a:solidFill>
                  <a:schemeClr val="accent5">
                    <a:lumMod val="50000"/>
                  </a:schemeClr>
                </a:solidFill>
                <a:latin typeface="+mn-lt"/>
              </a:rPr>
              <a:t>training set </a:t>
            </a:r>
            <a:r>
              <a:rPr lang="en-US" altLang="en-US" dirty="0">
                <a:latin typeface="+mn-lt"/>
              </a:rPr>
              <a:t>)</a:t>
            </a:r>
          </a:p>
          <a:p>
            <a:pPr marL="557213" lvl="1" indent="-214313"/>
            <a:r>
              <a:rPr lang="en-US" altLang="en-US" sz="1800" dirty="0">
                <a:latin typeface="+mn-lt"/>
              </a:rPr>
              <a:t>Each record contains a set of </a:t>
            </a:r>
            <a:r>
              <a:rPr lang="en-US" altLang="en-US" sz="1800" i="1" dirty="0">
                <a:solidFill>
                  <a:schemeClr val="accent5">
                    <a:lumMod val="50000"/>
                  </a:schemeClr>
                </a:solidFill>
                <a:latin typeface="+mn-lt"/>
              </a:rPr>
              <a:t>attributes</a:t>
            </a:r>
            <a:r>
              <a:rPr lang="en-US" altLang="en-US" sz="1800" dirty="0">
                <a:latin typeface="+mn-lt"/>
              </a:rPr>
              <a:t>, one of the attributes is the </a:t>
            </a:r>
            <a:r>
              <a:rPr lang="en-US" altLang="en-US" sz="1800" i="1" dirty="0">
                <a:solidFill>
                  <a:schemeClr val="accent5">
                    <a:lumMod val="50000"/>
                  </a:schemeClr>
                </a:solidFill>
                <a:latin typeface="+mn-lt"/>
              </a:rPr>
              <a:t>class</a:t>
            </a:r>
            <a:r>
              <a:rPr lang="en-US" altLang="en-US" sz="1800" dirty="0">
                <a:latin typeface="+mn-lt"/>
              </a:rPr>
              <a:t>.</a:t>
            </a:r>
          </a:p>
          <a:p>
            <a:pPr marL="0" indent="0"/>
            <a:r>
              <a:rPr lang="en-US" altLang="en-US" dirty="0">
                <a:latin typeface="+mn-lt"/>
              </a:rPr>
              <a:t>Find a </a:t>
            </a:r>
            <a:r>
              <a:rPr lang="en-US" altLang="en-US" i="1" dirty="0">
                <a:solidFill>
                  <a:schemeClr val="accent5">
                    <a:lumMod val="50000"/>
                  </a:schemeClr>
                </a:solidFill>
                <a:latin typeface="+mn-lt"/>
              </a:rPr>
              <a:t>model</a:t>
            </a:r>
            <a:r>
              <a:rPr lang="en-US" altLang="en-US" dirty="0">
                <a:latin typeface="+mn-lt"/>
              </a:rPr>
              <a:t>  for class attribute as a function of the values of other attributes.</a:t>
            </a:r>
          </a:p>
          <a:p>
            <a:pPr marL="0" indent="0"/>
            <a:r>
              <a:rPr lang="en-US" altLang="en-US" dirty="0">
                <a:latin typeface="+mn-lt"/>
              </a:rPr>
              <a:t>Goal: </a:t>
            </a:r>
            <a:r>
              <a:rPr lang="en-US" altLang="en-US" u="sng" dirty="0">
                <a:latin typeface="+mn-lt"/>
              </a:rPr>
              <a:t>previously unseen</a:t>
            </a:r>
            <a:r>
              <a:rPr lang="en-US" altLang="en-US" dirty="0">
                <a:latin typeface="+mn-lt"/>
              </a:rPr>
              <a:t> records should be assigned a class as accurately as possible.</a:t>
            </a:r>
          </a:p>
          <a:p>
            <a:pPr marL="557213" lvl="1" indent="-214313"/>
            <a:r>
              <a:rPr lang="en-US" altLang="en-US" sz="1800" dirty="0">
                <a:latin typeface="+mn-lt"/>
              </a:rPr>
              <a:t>A </a:t>
            </a:r>
            <a:r>
              <a:rPr lang="en-US" altLang="en-US" sz="1800" i="1" dirty="0">
                <a:solidFill>
                  <a:schemeClr val="accent5">
                    <a:lumMod val="50000"/>
                  </a:schemeClr>
                </a:solidFill>
                <a:latin typeface="+mn-lt"/>
              </a:rPr>
              <a:t>test set</a:t>
            </a:r>
            <a:r>
              <a:rPr lang="en-US" altLang="en-US" sz="1800" dirty="0">
                <a:solidFill>
                  <a:schemeClr val="accent5">
                    <a:lumMod val="50000"/>
                  </a:schemeClr>
                </a:solidFill>
                <a:latin typeface="+mn-lt"/>
              </a:rPr>
              <a:t> </a:t>
            </a:r>
            <a:r>
              <a:rPr lang="en-US" altLang="en-US" sz="1800" dirty="0">
                <a:latin typeface="+mn-lt"/>
              </a:rPr>
              <a:t>is used to determine the accuracy of the model. Usually, the given data set is divided into training and test sets, with training set used to build the model and test set used to validate it.</a:t>
            </a:r>
          </a:p>
        </p:txBody>
      </p:sp>
      <p:sp>
        <p:nvSpPr>
          <p:cNvPr id="3" name="Slide Number Placeholder 2"/>
          <p:cNvSpPr>
            <a:spLocks noGrp="1"/>
          </p:cNvSpPr>
          <p:nvPr>
            <p:ph type="sldNum" sz="quarter" idx="14"/>
          </p:nvPr>
        </p:nvSpPr>
        <p:spPr/>
        <p:txBody>
          <a:bodyPr/>
          <a:lstStyle/>
          <a:p>
            <a:fld id="{D26740DE-8293-487D-9531-1FF883CE0649}" type="slidenum">
              <a:rPr lang="en-US" smtClean="0"/>
              <a:t>21</a:t>
            </a:fld>
            <a:endParaRPr lang="en-US"/>
          </a:p>
        </p:txBody>
      </p:sp>
      <p:sp>
        <p:nvSpPr>
          <p:cNvPr id="736258" name="Rectangle 2"/>
          <p:cNvSpPr>
            <a:spLocks noGrp="1" noChangeArrowheads="1"/>
          </p:cNvSpPr>
          <p:nvPr>
            <p:ph type="title" idx="4294967295"/>
          </p:nvPr>
        </p:nvSpPr>
        <p:spPr>
          <a:xfrm>
            <a:off x="-1438182" y="768489"/>
            <a:ext cx="7886700" cy="565150"/>
          </a:xfrm>
        </p:spPr>
        <p:txBody>
          <a:bodyPr>
            <a:noAutofit/>
          </a:bodyPr>
          <a:lstStyle/>
          <a:p>
            <a:pPr algn="ctr"/>
            <a:r>
              <a:rPr lang="en-US" altLang="en-US" sz="3600" b="1" dirty="0">
                <a:latin typeface="+mn-lt"/>
              </a:rPr>
              <a:t>Classification: Definition</a:t>
            </a:r>
          </a:p>
        </p:txBody>
      </p:sp>
    </p:spTree>
    <p:extLst>
      <p:ext uri="{BB962C8B-B14F-4D97-AF65-F5344CB8AC3E}">
        <p14:creationId xmlns:p14="http://schemas.microsoft.com/office/powerpoint/2010/main" val="244283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579518054"/>
              </p:ext>
            </p:extLst>
          </p:nvPr>
        </p:nvGraphicFramePr>
        <p:xfrm>
          <a:off x="261850" y="2346156"/>
          <a:ext cx="3565525" cy="3687763"/>
        </p:xfrm>
        <a:graphic>
          <a:graphicData uri="http://schemas.openxmlformats.org/presentationml/2006/ole">
            <mc:AlternateContent xmlns:mc="http://schemas.openxmlformats.org/markup-compatibility/2006">
              <mc:Choice xmlns:v="urn:schemas-microsoft-com:vml" Requires="v">
                <p:oleObj spid="_x0000_s1032" name="Document" r:id="rId3" imgW="5405040" imgH="5781600" progId="Word.Document.8">
                  <p:embed/>
                </p:oleObj>
              </mc:Choice>
              <mc:Fallback>
                <p:oleObj name="Document" r:id="rId3" imgW="5405040" imgH="5781600" progId="Word.Document.8">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850" y="2346156"/>
                        <a:ext cx="3565525" cy="368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4"/>
          <p:cNvSpPr txBox="1">
            <a:spLocks noChangeArrowheads="1"/>
          </p:cNvSpPr>
          <p:nvPr/>
        </p:nvSpPr>
        <p:spPr bwMode="auto">
          <a:xfrm rot="19183191">
            <a:off x="871450" y="1722269"/>
            <a:ext cx="1257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006600"/>
                </a:solidFill>
                <a:latin typeface="Arial" panose="020B0604020202020204" pitchFamily="34" charset="0"/>
              </a:rPr>
              <a:t>categorical</a:t>
            </a:r>
            <a:endParaRPr lang="en-US" altLang="en-US" sz="1600">
              <a:solidFill>
                <a:schemeClr val="bg2"/>
              </a:solidFill>
              <a:latin typeface="Arial" panose="020B0604020202020204" pitchFamily="34" charset="0"/>
            </a:endParaRPr>
          </a:p>
        </p:txBody>
      </p:sp>
      <p:sp>
        <p:nvSpPr>
          <p:cNvPr id="6" name="Text Box 5"/>
          <p:cNvSpPr txBox="1">
            <a:spLocks noChangeArrowheads="1"/>
          </p:cNvSpPr>
          <p:nvPr/>
        </p:nvSpPr>
        <p:spPr bwMode="auto">
          <a:xfrm rot="19183191">
            <a:off x="1633450" y="1722269"/>
            <a:ext cx="1257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006600"/>
                </a:solidFill>
                <a:latin typeface="Arial" panose="020B0604020202020204" pitchFamily="34" charset="0"/>
              </a:rPr>
              <a:t>categorical</a:t>
            </a:r>
            <a:endParaRPr lang="en-US" altLang="en-US" sz="1600">
              <a:solidFill>
                <a:schemeClr val="bg2"/>
              </a:solidFill>
              <a:latin typeface="Arial" panose="020B0604020202020204" pitchFamily="34" charset="0"/>
            </a:endParaRPr>
          </a:p>
        </p:txBody>
      </p:sp>
      <p:sp>
        <p:nvSpPr>
          <p:cNvPr id="7" name="Text Box 6"/>
          <p:cNvSpPr txBox="1">
            <a:spLocks noChangeArrowheads="1"/>
          </p:cNvSpPr>
          <p:nvPr/>
        </p:nvSpPr>
        <p:spPr bwMode="auto">
          <a:xfrm rot="19183191">
            <a:off x="2395450" y="1722269"/>
            <a:ext cx="12779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006600"/>
                </a:solidFill>
                <a:latin typeface="Arial" panose="020B0604020202020204" pitchFamily="34" charset="0"/>
              </a:rPr>
              <a:t>continuous</a:t>
            </a:r>
            <a:endParaRPr lang="en-US" altLang="en-US" sz="1600">
              <a:solidFill>
                <a:schemeClr val="bg2"/>
              </a:solidFill>
              <a:latin typeface="Arial" panose="020B0604020202020204" pitchFamily="34" charset="0"/>
            </a:endParaRPr>
          </a:p>
        </p:txBody>
      </p:sp>
      <p:sp>
        <p:nvSpPr>
          <p:cNvPr id="8" name="Text Box 7"/>
          <p:cNvSpPr txBox="1">
            <a:spLocks noChangeArrowheads="1"/>
          </p:cNvSpPr>
          <p:nvPr/>
        </p:nvSpPr>
        <p:spPr bwMode="auto">
          <a:xfrm rot="19183191">
            <a:off x="3157450" y="1950869"/>
            <a:ext cx="6921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006600"/>
                </a:solidFill>
                <a:latin typeface="Arial" panose="020B0604020202020204" pitchFamily="34" charset="0"/>
              </a:rPr>
              <a:t>class</a:t>
            </a:r>
            <a:endParaRPr lang="en-US" altLang="en-US" sz="1600">
              <a:solidFill>
                <a:schemeClr val="bg2"/>
              </a:solidFill>
              <a:latin typeface="Arial" panose="020B0604020202020204" pitchFamily="34"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2770389022"/>
              </p:ext>
            </p:extLst>
          </p:nvPr>
        </p:nvGraphicFramePr>
        <p:xfrm>
          <a:off x="4300450" y="2331869"/>
          <a:ext cx="2994025" cy="2646362"/>
        </p:xfrm>
        <a:graphic>
          <a:graphicData uri="http://schemas.openxmlformats.org/presentationml/2006/ole">
            <mc:AlternateContent xmlns:mc="http://schemas.openxmlformats.org/markup-compatibility/2006">
              <mc:Choice xmlns:v="urn:schemas-microsoft-com:vml" Requires="v">
                <p:oleObj spid="_x0000_s1033" name="Document" r:id="rId5" imgW="4614480" imgH="4076640" progId="Word.Document.8">
                  <p:embed/>
                </p:oleObj>
              </mc:Choice>
              <mc:Fallback>
                <p:oleObj name="Document" r:id="rId5" imgW="4614480" imgH="4076640" progId="Word.Document.8">
                  <p:embed/>
                  <p:pic>
                    <p:nvPicPr>
                      <p:cNvPr id="9"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0450" y="2331869"/>
                        <a:ext cx="2994025" cy="2646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 name="Group 9"/>
          <p:cNvGrpSpPr>
            <a:grpSpLocks/>
          </p:cNvGrpSpPr>
          <p:nvPr/>
        </p:nvGrpSpPr>
        <p:grpSpPr bwMode="auto">
          <a:xfrm>
            <a:off x="7729450" y="4236869"/>
            <a:ext cx="990600" cy="685800"/>
            <a:chOff x="4944" y="2736"/>
            <a:chExt cx="624" cy="432"/>
          </a:xfrm>
        </p:grpSpPr>
        <p:sp>
          <p:nvSpPr>
            <p:cNvPr id="11" name="AutoShape 10"/>
            <p:cNvSpPr>
              <a:spLocks noChangeArrowheads="1"/>
            </p:cNvSpPr>
            <p:nvPr/>
          </p:nvSpPr>
          <p:spPr bwMode="auto">
            <a:xfrm>
              <a:off x="4944" y="2736"/>
              <a:ext cx="624" cy="432"/>
            </a:xfrm>
            <a:prstGeom prst="can">
              <a:avLst>
                <a:gd name="adj" fmla="val 25000"/>
              </a:avLst>
            </a:prstGeom>
            <a:solidFill>
              <a:srgbClr val="CCCCFF"/>
            </a:solidFill>
            <a:ln w="1270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 Box 11"/>
            <p:cNvSpPr txBox="1">
              <a:spLocks noChangeArrowheads="1"/>
            </p:cNvSpPr>
            <p:nvPr/>
          </p:nvSpPr>
          <p:spPr bwMode="auto">
            <a:xfrm>
              <a:off x="5086" y="2856"/>
              <a:ext cx="345" cy="299"/>
            </a:xfrm>
            <a:prstGeom prst="rect">
              <a:avLst/>
            </a:prstGeom>
            <a:solidFill>
              <a:srgbClr val="CC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20000"/>
                </a:spcBef>
                <a:buClr>
                  <a:schemeClr val="accent2"/>
                </a:buClr>
                <a:buSzPct val="75000"/>
                <a:buFont typeface="Monotype Sorts" pitchFamily="2" charset="2"/>
                <a:buNone/>
              </a:pPr>
              <a:r>
                <a:rPr lang="en-US" altLang="en-US" sz="1400">
                  <a:solidFill>
                    <a:srgbClr val="0000CC"/>
                  </a:solidFill>
                  <a:latin typeface="Arial" panose="020B0604020202020204" pitchFamily="34" charset="0"/>
                </a:rPr>
                <a:t>Test</a:t>
              </a:r>
            </a:p>
            <a:p>
              <a:pPr algn="ctr">
                <a:lnSpc>
                  <a:spcPct val="80000"/>
                </a:lnSpc>
                <a:spcBef>
                  <a:spcPct val="20000"/>
                </a:spcBef>
                <a:buClr>
                  <a:schemeClr val="accent2"/>
                </a:buClr>
                <a:buSzPct val="75000"/>
                <a:buFont typeface="Monotype Sorts" pitchFamily="2" charset="2"/>
                <a:buNone/>
              </a:pPr>
              <a:r>
                <a:rPr lang="en-US" altLang="en-US" sz="1400">
                  <a:solidFill>
                    <a:srgbClr val="0000CC"/>
                  </a:solidFill>
                  <a:latin typeface="Arial" panose="020B0604020202020204" pitchFamily="34" charset="0"/>
                </a:rPr>
                <a:t>Set</a:t>
              </a:r>
              <a:endParaRPr lang="en-US" altLang="en-US" sz="1400" b="0">
                <a:solidFill>
                  <a:schemeClr val="bg2"/>
                </a:solidFill>
                <a:latin typeface="Arial" panose="020B0604020202020204" pitchFamily="34" charset="0"/>
              </a:endParaRPr>
            </a:p>
          </p:txBody>
        </p:sp>
      </p:grpSp>
      <p:sp>
        <p:nvSpPr>
          <p:cNvPr id="13" name="AutoShape 12"/>
          <p:cNvSpPr>
            <a:spLocks noChangeArrowheads="1"/>
          </p:cNvSpPr>
          <p:nvPr/>
        </p:nvSpPr>
        <p:spPr bwMode="auto">
          <a:xfrm>
            <a:off x="3919450" y="5379869"/>
            <a:ext cx="990600" cy="685800"/>
          </a:xfrm>
          <a:prstGeom prst="can">
            <a:avLst>
              <a:gd name="adj" fmla="val 25056"/>
            </a:avLst>
          </a:prstGeom>
          <a:solidFill>
            <a:schemeClr val="accent2"/>
          </a:solidFill>
          <a:ln w="1270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Text Box 13"/>
          <p:cNvSpPr txBox="1">
            <a:spLocks noChangeArrowheads="1"/>
          </p:cNvSpPr>
          <p:nvPr/>
        </p:nvSpPr>
        <p:spPr bwMode="auto">
          <a:xfrm>
            <a:off x="3919450" y="5527506"/>
            <a:ext cx="1042988"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20000"/>
              </a:spcBef>
              <a:buClr>
                <a:schemeClr val="accent2"/>
              </a:buClr>
              <a:buSzPct val="75000"/>
              <a:buFont typeface="Monotype Sorts" pitchFamily="2" charset="2"/>
              <a:buNone/>
            </a:pPr>
            <a:r>
              <a:rPr lang="en-US" altLang="en-US" sz="1600">
                <a:solidFill>
                  <a:schemeClr val="tx2"/>
                </a:solidFill>
                <a:latin typeface="Arial" panose="020B0604020202020204" pitchFamily="34" charset="0"/>
              </a:rPr>
              <a:t>Training </a:t>
            </a:r>
          </a:p>
          <a:p>
            <a:pPr algn="ctr">
              <a:lnSpc>
                <a:spcPct val="80000"/>
              </a:lnSpc>
              <a:spcBef>
                <a:spcPct val="20000"/>
              </a:spcBef>
              <a:buClr>
                <a:schemeClr val="accent2"/>
              </a:buClr>
              <a:buSzPct val="75000"/>
              <a:buFont typeface="Monotype Sorts" pitchFamily="2" charset="2"/>
              <a:buNone/>
            </a:pPr>
            <a:r>
              <a:rPr lang="en-US" altLang="en-US" sz="1600">
                <a:solidFill>
                  <a:schemeClr val="tx2"/>
                </a:solidFill>
                <a:latin typeface="Arial" panose="020B0604020202020204" pitchFamily="34" charset="0"/>
              </a:rPr>
              <a:t>Set</a:t>
            </a:r>
            <a:endParaRPr lang="en-US" altLang="en-US" sz="1400" b="0">
              <a:solidFill>
                <a:schemeClr val="bg2"/>
              </a:solidFill>
              <a:latin typeface="Arial" panose="020B0604020202020204" pitchFamily="34" charset="0"/>
            </a:endParaRPr>
          </a:p>
        </p:txBody>
      </p:sp>
      <p:grpSp>
        <p:nvGrpSpPr>
          <p:cNvPr id="15" name="Group 14"/>
          <p:cNvGrpSpPr>
            <a:grpSpLocks/>
          </p:cNvGrpSpPr>
          <p:nvPr/>
        </p:nvGrpSpPr>
        <p:grpSpPr bwMode="auto">
          <a:xfrm>
            <a:off x="7670713" y="5375106"/>
            <a:ext cx="1125537" cy="690563"/>
            <a:chOff x="3360" y="2880"/>
            <a:chExt cx="672" cy="415"/>
          </a:xfrm>
        </p:grpSpPr>
        <p:sp>
          <p:nvSpPr>
            <p:cNvPr id="16" name="AutoShape 15"/>
            <p:cNvSpPr>
              <a:spLocks noChangeArrowheads="1"/>
            </p:cNvSpPr>
            <p:nvPr/>
          </p:nvSpPr>
          <p:spPr bwMode="auto">
            <a:xfrm>
              <a:off x="3360" y="2880"/>
              <a:ext cx="672" cy="415"/>
            </a:xfrm>
            <a:prstGeom prst="flowChartMultidocument">
              <a:avLst/>
            </a:prstGeom>
            <a:solidFill>
              <a:srgbClr val="00E0CB"/>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16"/>
            <p:cNvSpPr txBox="1">
              <a:spLocks noChangeArrowheads="1"/>
            </p:cNvSpPr>
            <p:nvPr/>
          </p:nvSpPr>
          <p:spPr bwMode="auto">
            <a:xfrm>
              <a:off x="3392" y="2978"/>
              <a:ext cx="547"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2000">
                  <a:solidFill>
                    <a:srgbClr val="CC0000"/>
                  </a:solidFill>
                  <a:latin typeface="Arial" panose="020B0604020202020204" pitchFamily="34" charset="0"/>
                </a:rPr>
                <a:t>Model</a:t>
              </a:r>
              <a:endParaRPr lang="en-US" altLang="en-US" sz="1400" b="0">
                <a:solidFill>
                  <a:schemeClr val="bg2"/>
                </a:solidFill>
                <a:latin typeface="Arial" panose="020B0604020202020204" pitchFamily="34" charset="0"/>
              </a:endParaRPr>
            </a:p>
          </p:txBody>
        </p:sp>
      </p:grpSp>
      <p:sp>
        <p:nvSpPr>
          <p:cNvPr id="18" name="AutoShape 17"/>
          <p:cNvSpPr>
            <a:spLocks noChangeArrowheads="1"/>
          </p:cNvSpPr>
          <p:nvPr/>
        </p:nvSpPr>
        <p:spPr bwMode="auto">
          <a:xfrm>
            <a:off x="5519650" y="5227469"/>
            <a:ext cx="1447800" cy="995362"/>
          </a:xfrm>
          <a:prstGeom prst="bevel">
            <a:avLst>
              <a:gd name="adj" fmla="val 12500"/>
            </a:avLst>
          </a:prstGeom>
          <a:solidFill>
            <a:srgbClr val="C0C0C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8"/>
          <p:cNvSpPr txBox="1">
            <a:spLocks noChangeArrowheads="1"/>
          </p:cNvSpPr>
          <p:nvPr/>
        </p:nvSpPr>
        <p:spPr bwMode="auto">
          <a:xfrm>
            <a:off x="5595850" y="5303669"/>
            <a:ext cx="13255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2000">
                <a:solidFill>
                  <a:srgbClr val="000000"/>
                </a:solidFill>
                <a:latin typeface="Arial" panose="020B0604020202020204" pitchFamily="34" charset="0"/>
              </a:rPr>
              <a:t>Learn </a:t>
            </a:r>
          </a:p>
          <a:p>
            <a:pPr algn="ctr">
              <a:spcBef>
                <a:spcPct val="20000"/>
              </a:spcBef>
              <a:buClr>
                <a:schemeClr val="accent2"/>
              </a:buClr>
              <a:buSzPct val="75000"/>
              <a:buFont typeface="Monotype Sorts" pitchFamily="2" charset="2"/>
              <a:buNone/>
            </a:pPr>
            <a:r>
              <a:rPr lang="en-US" altLang="en-US" sz="2000">
                <a:solidFill>
                  <a:srgbClr val="000000"/>
                </a:solidFill>
                <a:latin typeface="Arial" panose="020B0604020202020204" pitchFamily="34" charset="0"/>
              </a:rPr>
              <a:t>Classifier</a:t>
            </a:r>
            <a:endParaRPr lang="en-US" altLang="en-US" sz="1400" b="0">
              <a:solidFill>
                <a:srgbClr val="00E0CB"/>
              </a:solidFill>
              <a:latin typeface="Arial" panose="020B0604020202020204" pitchFamily="34" charset="0"/>
            </a:endParaRPr>
          </a:p>
        </p:txBody>
      </p:sp>
      <p:sp>
        <p:nvSpPr>
          <p:cNvPr id="20" name="AutoShape 19"/>
          <p:cNvSpPr>
            <a:spLocks noChangeArrowheads="1"/>
          </p:cNvSpPr>
          <p:nvPr/>
        </p:nvSpPr>
        <p:spPr bwMode="auto">
          <a:xfrm>
            <a:off x="5021175" y="5638631"/>
            <a:ext cx="484188" cy="141288"/>
          </a:xfrm>
          <a:prstGeom prst="rightArrow">
            <a:avLst>
              <a:gd name="adj1" fmla="val 50000"/>
              <a:gd name="adj2" fmla="val 85674"/>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AutoShape 20"/>
          <p:cNvSpPr>
            <a:spLocks noChangeArrowheads="1"/>
          </p:cNvSpPr>
          <p:nvPr/>
        </p:nvSpPr>
        <p:spPr bwMode="auto">
          <a:xfrm>
            <a:off x="7043650" y="5603706"/>
            <a:ext cx="484188" cy="141288"/>
          </a:xfrm>
          <a:prstGeom prst="rightArrow">
            <a:avLst>
              <a:gd name="adj1" fmla="val 50000"/>
              <a:gd name="adj2" fmla="val 85674"/>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AutoShape 21"/>
          <p:cNvSpPr>
            <a:spLocks noChangeArrowheads="1"/>
          </p:cNvSpPr>
          <p:nvPr/>
        </p:nvSpPr>
        <p:spPr bwMode="auto">
          <a:xfrm rot="5400000">
            <a:off x="8106481" y="5079038"/>
            <a:ext cx="312737" cy="152400"/>
          </a:xfrm>
          <a:prstGeom prst="rightArrow">
            <a:avLst>
              <a:gd name="adj1" fmla="val 50000"/>
              <a:gd name="adj2" fmla="val 51302"/>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2"/>
          <p:cNvSpPr>
            <a:spLocks noChangeShapeType="1"/>
          </p:cNvSpPr>
          <p:nvPr/>
        </p:nvSpPr>
        <p:spPr bwMode="auto">
          <a:xfrm>
            <a:off x="3690850" y="4770269"/>
            <a:ext cx="304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3"/>
          <p:cNvSpPr>
            <a:spLocks noChangeShapeType="1"/>
          </p:cNvSpPr>
          <p:nvPr/>
        </p:nvSpPr>
        <p:spPr bwMode="auto">
          <a:xfrm>
            <a:off x="7348450" y="3703469"/>
            <a:ext cx="304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Slide Number Placeholder 2"/>
          <p:cNvSpPr>
            <a:spLocks noGrp="1"/>
          </p:cNvSpPr>
          <p:nvPr>
            <p:ph type="sldNum" sz="quarter" idx="14"/>
          </p:nvPr>
        </p:nvSpPr>
        <p:spPr/>
        <p:txBody>
          <a:bodyPr/>
          <a:lstStyle/>
          <a:p>
            <a:fld id="{D26740DE-8293-487D-9531-1FF883CE0649}" type="slidenum">
              <a:rPr lang="en-US" smtClean="0"/>
              <a:t>22</a:t>
            </a:fld>
            <a:endParaRPr lang="en-US"/>
          </a:p>
        </p:txBody>
      </p:sp>
      <p:sp>
        <p:nvSpPr>
          <p:cNvPr id="25" name="Rectangle 2"/>
          <p:cNvSpPr>
            <a:spLocks noGrp="1" noChangeArrowheads="1"/>
          </p:cNvSpPr>
          <p:nvPr>
            <p:ph type="title" idx="4294967295"/>
          </p:nvPr>
        </p:nvSpPr>
        <p:spPr>
          <a:xfrm>
            <a:off x="128337" y="690471"/>
            <a:ext cx="6112664" cy="581025"/>
          </a:xfrm>
        </p:spPr>
        <p:txBody>
          <a:bodyPr>
            <a:noAutofit/>
          </a:bodyPr>
          <a:lstStyle/>
          <a:p>
            <a:r>
              <a:rPr lang="en-US" altLang="en-US" sz="3600" b="1" dirty="0">
                <a:latin typeface="+mn-lt"/>
              </a:rPr>
              <a:t>Classification Example</a:t>
            </a:r>
          </a:p>
        </p:txBody>
      </p:sp>
    </p:spTree>
    <p:extLst>
      <p:ext uri="{BB962C8B-B14F-4D97-AF65-F5344CB8AC3E}">
        <p14:creationId xmlns:p14="http://schemas.microsoft.com/office/powerpoint/2010/main" val="416690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1" name="Rectangle 3"/>
          <p:cNvSpPr>
            <a:spLocks noGrp="1" noChangeArrowheads="1"/>
          </p:cNvSpPr>
          <p:nvPr>
            <p:ph idx="1"/>
          </p:nvPr>
        </p:nvSpPr>
        <p:spPr>
          <a:xfrm>
            <a:off x="304800" y="1493837"/>
            <a:ext cx="8229600" cy="4607714"/>
          </a:xfrm>
        </p:spPr>
        <p:txBody>
          <a:bodyPr/>
          <a:lstStyle/>
          <a:p>
            <a:pPr marL="257175" indent="-257175"/>
            <a:r>
              <a:rPr lang="en-US" altLang="en-US" sz="2400" dirty="0">
                <a:latin typeface="+mn-lt"/>
              </a:rPr>
              <a:t>Direct Marketing</a:t>
            </a:r>
          </a:p>
          <a:p>
            <a:pPr marL="557213" lvl="1" indent="-214313"/>
            <a:r>
              <a:rPr lang="en-US" altLang="en-US" sz="2000" dirty="0">
                <a:latin typeface="+mn-lt"/>
              </a:rPr>
              <a:t>Goal: Reduce cost of mailing by </a:t>
            </a:r>
            <a:r>
              <a:rPr lang="en-US" altLang="en-US" sz="2000" i="1" dirty="0">
                <a:solidFill>
                  <a:schemeClr val="accent5">
                    <a:lumMod val="50000"/>
                  </a:schemeClr>
                </a:solidFill>
                <a:latin typeface="+mn-lt"/>
              </a:rPr>
              <a:t>targeting</a:t>
            </a:r>
            <a:r>
              <a:rPr lang="en-US" altLang="en-US" sz="2000" dirty="0">
                <a:latin typeface="+mn-lt"/>
              </a:rPr>
              <a:t> a set of consumers likely to buy a new cell-phone product.</a:t>
            </a:r>
          </a:p>
          <a:p>
            <a:pPr marL="557213" lvl="1" indent="-214313"/>
            <a:r>
              <a:rPr lang="en-US" altLang="en-US" sz="2000" dirty="0">
                <a:latin typeface="+mn-lt"/>
              </a:rPr>
              <a:t>Approach:</a:t>
            </a:r>
          </a:p>
          <a:p>
            <a:pPr lvl="2"/>
            <a:r>
              <a:rPr lang="en-US" altLang="en-US" dirty="0"/>
              <a:t>Use the data for a similar product introduced before. </a:t>
            </a:r>
          </a:p>
          <a:p>
            <a:pPr lvl="2"/>
            <a:r>
              <a:rPr lang="en-US" altLang="en-US" dirty="0"/>
              <a:t>We know which customers decided to buy and which decided otherwise. This </a:t>
            </a:r>
            <a:r>
              <a:rPr lang="en-US" altLang="en-US" i="1" dirty="0">
                <a:solidFill>
                  <a:srgbClr val="0000FF"/>
                </a:solidFill>
              </a:rPr>
              <a:t>{buy, don’t buy}</a:t>
            </a:r>
            <a:r>
              <a:rPr lang="en-US" altLang="en-US" dirty="0"/>
              <a:t> decision forms the </a:t>
            </a:r>
            <a:r>
              <a:rPr lang="en-US" altLang="en-US" i="1" dirty="0">
                <a:solidFill>
                  <a:srgbClr val="0000FF"/>
                </a:solidFill>
              </a:rPr>
              <a:t>class attribute</a:t>
            </a:r>
            <a:r>
              <a:rPr lang="en-US" altLang="en-US" dirty="0"/>
              <a:t>.</a:t>
            </a:r>
          </a:p>
          <a:p>
            <a:pPr lvl="2"/>
            <a:r>
              <a:rPr lang="en-US" altLang="en-US" dirty="0"/>
              <a:t>Collect various demographic, lifestyle, and company-interaction related information about all such customers.</a:t>
            </a:r>
          </a:p>
          <a:p>
            <a:pPr lvl="3"/>
            <a:r>
              <a:rPr lang="en-US" altLang="en-US" dirty="0"/>
              <a:t>Type of business, where they stay, how much they earn, etc.</a:t>
            </a:r>
          </a:p>
          <a:p>
            <a:pPr lvl="2"/>
            <a:r>
              <a:rPr lang="en-US" altLang="en-US" dirty="0"/>
              <a:t>Use this information as input attributes to learn a classifier model.</a:t>
            </a:r>
          </a:p>
        </p:txBody>
      </p:sp>
      <p:sp>
        <p:nvSpPr>
          <p:cNvPr id="3" name="Slide Number Placeholder 2"/>
          <p:cNvSpPr>
            <a:spLocks noGrp="1"/>
          </p:cNvSpPr>
          <p:nvPr>
            <p:ph type="sldNum" sz="quarter" idx="14"/>
          </p:nvPr>
        </p:nvSpPr>
        <p:spPr/>
        <p:txBody>
          <a:bodyPr/>
          <a:lstStyle/>
          <a:p>
            <a:fld id="{D26740DE-8293-487D-9531-1FF883CE0649}" type="slidenum">
              <a:rPr lang="en-US" smtClean="0"/>
              <a:t>23</a:t>
            </a:fld>
            <a:endParaRPr lang="en-US"/>
          </a:p>
        </p:txBody>
      </p:sp>
      <p:sp>
        <p:nvSpPr>
          <p:cNvPr id="739330" name="Rectangle 2"/>
          <p:cNvSpPr>
            <a:spLocks noGrp="1" noChangeArrowheads="1"/>
          </p:cNvSpPr>
          <p:nvPr>
            <p:ph type="title" idx="4294967295"/>
          </p:nvPr>
        </p:nvSpPr>
        <p:spPr>
          <a:xfrm>
            <a:off x="-1104160" y="770956"/>
            <a:ext cx="7886700" cy="500062"/>
          </a:xfrm>
        </p:spPr>
        <p:txBody>
          <a:bodyPr>
            <a:noAutofit/>
          </a:bodyPr>
          <a:lstStyle/>
          <a:p>
            <a:pPr algn="ctr"/>
            <a:r>
              <a:rPr lang="en-US" altLang="en-US" sz="3600" b="1" dirty="0">
                <a:latin typeface="+mn-lt"/>
              </a:rPr>
              <a:t>Classification: Application 1</a:t>
            </a:r>
          </a:p>
        </p:txBody>
      </p:sp>
      <p:sp>
        <p:nvSpPr>
          <p:cNvPr id="739332" name="Text Box 4"/>
          <p:cNvSpPr txBox="1">
            <a:spLocks noChangeArrowheads="1"/>
          </p:cNvSpPr>
          <p:nvPr/>
        </p:nvSpPr>
        <p:spPr bwMode="auto">
          <a:xfrm>
            <a:off x="5197534" y="5737860"/>
            <a:ext cx="2710999"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900" dirty="0">
                <a:latin typeface="Times New Roman" panose="02020603050405020304" pitchFamily="18" charset="0"/>
              </a:rPr>
              <a:t>From [Berry &amp; </a:t>
            </a:r>
            <a:r>
              <a:rPr lang="en-US" altLang="en-US" sz="900" dirty="0" err="1">
                <a:latin typeface="Times New Roman" panose="02020603050405020304" pitchFamily="18" charset="0"/>
              </a:rPr>
              <a:t>Linoff</a:t>
            </a:r>
            <a:r>
              <a:rPr lang="en-US" altLang="en-US" sz="900" dirty="0">
                <a:latin typeface="Times New Roman" panose="02020603050405020304" pitchFamily="18" charset="0"/>
              </a:rPr>
              <a:t>] Data Mining Techniques, 1997</a:t>
            </a:r>
          </a:p>
        </p:txBody>
      </p:sp>
    </p:spTree>
    <p:extLst>
      <p:ext uri="{BB962C8B-B14F-4D97-AF65-F5344CB8AC3E}">
        <p14:creationId xmlns:p14="http://schemas.microsoft.com/office/powerpoint/2010/main" val="3944808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5" name="Rectangle 3"/>
          <p:cNvSpPr>
            <a:spLocks noGrp="1" noChangeArrowheads="1"/>
          </p:cNvSpPr>
          <p:nvPr>
            <p:ph idx="1"/>
          </p:nvPr>
        </p:nvSpPr>
        <p:spPr/>
        <p:txBody>
          <a:bodyPr/>
          <a:lstStyle/>
          <a:p>
            <a:pPr marL="257175" indent="-257175"/>
            <a:r>
              <a:rPr lang="en-US" altLang="en-US" sz="2400" dirty="0">
                <a:latin typeface="+mn-lt"/>
              </a:rPr>
              <a:t>Fraud Detection</a:t>
            </a:r>
          </a:p>
          <a:p>
            <a:pPr marL="557213" lvl="1" indent="-214313"/>
            <a:r>
              <a:rPr lang="en-US" altLang="en-US" sz="2000" dirty="0">
                <a:latin typeface="+mn-lt"/>
              </a:rPr>
              <a:t>Goal: Predict fraudulent cases in credit card transactions.</a:t>
            </a:r>
          </a:p>
          <a:p>
            <a:pPr marL="557213" lvl="1" indent="-214313"/>
            <a:r>
              <a:rPr lang="en-US" altLang="en-US" sz="2000" dirty="0">
                <a:latin typeface="+mn-lt"/>
              </a:rPr>
              <a:t>Approach:</a:t>
            </a:r>
          </a:p>
          <a:p>
            <a:pPr lvl="2"/>
            <a:r>
              <a:rPr lang="en-US" altLang="en-US" dirty="0"/>
              <a:t>Use credit card transactions and the information on its account-holder as attributes.</a:t>
            </a:r>
          </a:p>
          <a:p>
            <a:pPr lvl="3">
              <a:lnSpc>
                <a:spcPct val="90000"/>
              </a:lnSpc>
            </a:pPr>
            <a:r>
              <a:rPr lang="en-US" altLang="en-US" dirty="0"/>
              <a:t>When does a customer buy, what does he buy, how often he pays on time, </a:t>
            </a:r>
            <a:r>
              <a:rPr lang="en-US" altLang="en-US" dirty="0" err="1"/>
              <a:t>etc</a:t>
            </a:r>
            <a:endParaRPr lang="en-US" altLang="en-US" dirty="0"/>
          </a:p>
          <a:p>
            <a:pPr lvl="2"/>
            <a:r>
              <a:rPr lang="en-US" altLang="en-US" dirty="0"/>
              <a:t>Label past transactions as fraud or fair transactions. This forms the class attribute.</a:t>
            </a:r>
          </a:p>
          <a:p>
            <a:pPr lvl="2"/>
            <a:r>
              <a:rPr lang="en-US" altLang="en-US" dirty="0"/>
              <a:t>Learn a model for the class of the transactions.</a:t>
            </a:r>
          </a:p>
          <a:p>
            <a:pPr lvl="2"/>
            <a:r>
              <a:rPr lang="en-US" altLang="en-US" dirty="0"/>
              <a:t>Use this model to detect fraud by observing credit card transactions on an account.</a:t>
            </a:r>
          </a:p>
        </p:txBody>
      </p:sp>
      <p:sp>
        <p:nvSpPr>
          <p:cNvPr id="3" name="Slide Number Placeholder 2"/>
          <p:cNvSpPr>
            <a:spLocks noGrp="1"/>
          </p:cNvSpPr>
          <p:nvPr>
            <p:ph type="sldNum" sz="quarter" idx="14"/>
          </p:nvPr>
        </p:nvSpPr>
        <p:spPr/>
        <p:txBody>
          <a:bodyPr/>
          <a:lstStyle/>
          <a:p>
            <a:fld id="{D26740DE-8293-487D-9531-1FF883CE0649}" type="slidenum">
              <a:rPr lang="en-US" smtClean="0"/>
              <a:t>24</a:t>
            </a:fld>
            <a:endParaRPr lang="en-US"/>
          </a:p>
        </p:txBody>
      </p:sp>
      <p:sp>
        <p:nvSpPr>
          <p:cNvPr id="740354" name="Rectangle 2"/>
          <p:cNvSpPr>
            <a:spLocks noGrp="1" noChangeArrowheads="1"/>
          </p:cNvSpPr>
          <p:nvPr>
            <p:ph type="title" idx="4294967295"/>
          </p:nvPr>
        </p:nvSpPr>
        <p:spPr>
          <a:xfrm>
            <a:off x="112294" y="802105"/>
            <a:ext cx="6696877" cy="483849"/>
          </a:xfrm>
        </p:spPr>
        <p:txBody>
          <a:bodyPr>
            <a:noAutofit/>
          </a:bodyPr>
          <a:lstStyle/>
          <a:p>
            <a:r>
              <a:rPr lang="en-US" altLang="en-US" sz="3600" b="1" dirty="0">
                <a:latin typeface="+mn-lt"/>
              </a:rPr>
              <a:t>Classification: Application 2</a:t>
            </a:r>
          </a:p>
        </p:txBody>
      </p:sp>
    </p:spTree>
    <p:extLst>
      <p:ext uri="{BB962C8B-B14F-4D97-AF65-F5344CB8AC3E}">
        <p14:creationId xmlns:p14="http://schemas.microsoft.com/office/powerpoint/2010/main" val="3160662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3" name="Rectangle 3"/>
          <p:cNvSpPr>
            <a:spLocks noGrp="1" noChangeArrowheads="1"/>
          </p:cNvSpPr>
          <p:nvPr>
            <p:ph idx="1"/>
          </p:nvPr>
        </p:nvSpPr>
        <p:spPr>
          <a:xfrm>
            <a:off x="304800" y="1652337"/>
            <a:ext cx="8229600" cy="4367463"/>
          </a:xfrm>
        </p:spPr>
        <p:txBody>
          <a:bodyPr/>
          <a:lstStyle/>
          <a:p>
            <a:pPr marL="257175" indent="-257175"/>
            <a:r>
              <a:rPr lang="en-US" altLang="en-US" dirty="0">
                <a:latin typeface="+mn-lt"/>
              </a:rPr>
              <a:t>Customer Attrition/Churn:</a:t>
            </a:r>
          </a:p>
          <a:p>
            <a:pPr marL="557213" lvl="1" indent="-214313"/>
            <a:r>
              <a:rPr lang="en-US" altLang="en-US" sz="2000" dirty="0">
                <a:latin typeface="+mn-lt"/>
              </a:rPr>
              <a:t>Goal: To predict whether a customer is likely to be lost to a competitor.</a:t>
            </a:r>
          </a:p>
          <a:p>
            <a:pPr marL="557213" lvl="1" indent="-214313"/>
            <a:r>
              <a:rPr lang="en-US" altLang="en-US" sz="2000" dirty="0">
                <a:latin typeface="+mn-lt"/>
              </a:rPr>
              <a:t>Approach:</a:t>
            </a:r>
          </a:p>
          <a:p>
            <a:pPr lvl="2"/>
            <a:r>
              <a:rPr lang="en-US" altLang="en-US" dirty="0"/>
              <a:t>Use detailed record of transactions with each of the past and present customers, to find attributes.</a:t>
            </a:r>
          </a:p>
          <a:p>
            <a:pPr lvl="3"/>
            <a:r>
              <a:rPr lang="en-US" altLang="en-US" dirty="0"/>
              <a:t>How often the customer calls, where he calls, what time-of-the day he calls most, his financial status, marital status, etc. </a:t>
            </a:r>
          </a:p>
          <a:p>
            <a:pPr lvl="2"/>
            <a:r>
              <a:rPr lang="en-US" altLang="en-US" dirty="0"/>
              <a:t>Label the customers as loyal or disloyal.</a:t>
            </a:r>
          </a:p>
          <a:p>
            <a:pPr lvl="2"/>
            <a:r>
              <a:rPr lang="en-US" altLang="en-US" dirty="0"/>
              <a:t>Find a model for loyalty.</a:t>
            </a:r>
          </a:p>
        </p:txBody>
      </p:sp>
      <p:sp>
        <p:nvSpPr>
          <p:cNvPr id="3" name="Slide Number Placeholder 2"/>
          <p:cNvSpPr>
            <a:spLocks noGrp="1"/>
          </p:cNvSpPr>
          <p:nvPr>
            <p:ph type="sldNum" sz="quarter" idx="14"/>
          </p:nvPr>
        </p:nvSpPr>
        <p:spPr/>
        <p:txBody>
          <a:bodyPr/>
          <a:lstStyle/>
          <a:p>
            <a:fld id="{D26740DE-8293-487D-9531-1FF883CE0649}" type="slidenum">
              <a:rPr lang="en-US" smtClean="0"/>
              <a:t>25</a:t>
            </a:fld>
            <a:endParaRPr lang="en-US"/>
          </a:p>
        </p:txBody>
      </p:sp>
      <p:sp>
        <p:nvSpPr>
          <p:cNvPr id="6" name="Rectangle 2"/>
          <p:cNvSpPr>
            <a:spLocks noGrp="1" noChangeArrowheads="1"/>
          </p:cNvSpPr>
          <p:nvPr>
            <p:ph type="title" idx="4294967295"/>
          </p:nvPr>
        </p:nvSpPr>
        <p:spPr>
          <a:xfrm>
            <a:off x="190500" y="701668"/>
            <a:ext cx="7886700" cy="500062"/>
          </a:xfrm>
        </p:spPr>
        <p:txBody>
          <a:bodyPr>
            <a:noAutofit/>
          </a:bodyPr>
          <a:lstStyle/>
          <a:p>
            <a:r>
              <a:rPr lang="en-US" altLang="en-US" sz="3600" b="1" dirty="0">
                <a:latin typeface="+mn-lt"/>
              </a:rPr>
              <a:t>Classification: Application 3</a:t>
            </a:r>
          </a:p>
        </p:txBody>
      </p:sp>
      <p:sp>
        <p:nvSpPr>
          <p:cNvPr id="742404" name="Text Box 4"/>
          <p:cNvSpPr txBox="1">
            <a:spLocks noChangeArrowheads="1"/>
          </p:cNvSpPr>
          <p:nvPr/>
        </p:nvSpPr>
        <p:spPr bwMode="auto">
          <a:xfrm>
            <a:off x="4932657" y="6103953"/>
            <a:ext cx="2710999"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900" dirty="0">
                <a:latin typeface="Times New Roman" panose="02020603050405020304" pitchFamily="18" charset="0"/>
              </a:rPr>
              <a:t>From [Berry &amp; </a:t>
            </a:r>
            <a:r>
              <a:rPr lang="en-US" altLang="en-US" sz="900" dirty="0" err="1">
                <a:latin typeface="Times New Roman" panose="02020603050405020304" pitchFamily="18" charset="0"/>
              </a:rPr>
              <a:t>Linoff</a:t>
            </a:r>
            <a:r>
              <a:rPr lang="en-US" altLang="en-US" sz="900" dirty="0">
                <a:latin typeface="Times New Roman" panose="02020603050405020304" pitchFamily="18" charset="0"/>
              </a:rPr>
              <a:t>] Data Mining Techniques, 1997</a:t>
            </a:r>
          </a:p>
        </p:txBody>
      </p:sp>
    </p:spTree>
    <p:extLst>
      <p:ext uri="{BB962C8B-B14F-4D97-AF65-F5344CB8AC3E}">
        <p14:creationId xmlns:p14="http://schemas.microsoft.com/office/powerpoint/2010/main" val="333937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5" name="Rectangle 3"/>
          <p:cNvSpPr>
            <a:spLocks noGrp="1" noChangeArrowheads="1"/>
          </p:cNvSpPr>
          <p:nvPr>
            <p:ph idx="1"/>
          </p:nvPr>
        </p:nvSpPr>
        <p:spPr>
          <a:xfrm>
            <a:off x="529388" y="1684420"/>
            <a:ext cx="8005011" cy="4344257"/>
          </a:xfrm>
        </p:spPr>
        <p:txBody>
          <a:bodyPr/>
          <a:lstStyle/>
          <a:p>
            <a:pPr marL="0" indent="0">
              <a:spcAft>
                <a:spcPts val="600"/>
              </a:spcAft>
            </a:pPr>
            <a:r>
              <a:rPr lang="en-US" altLang="en-US" dirty="0">
                <a:latin typeface="+mn-lt"/>
              </a:rPr>
              <a:t>Given a set of data points, each having a set of attributes, and a similarity measure among them, find clusters such that</a:t>
            </a:r>
          </a:p>
          <a:p>
            <a:pPr marL="557213" lvl="1" indent="-214313">
              <a:spcAft>
                <a:spcPts val="600"/>
              </a:spcAft>
            </a:pPr>
            <a:r>
              <a:rPr lang="en-US" altLang="en-US" sz="2000" dirty="0">
                <a:latin typeface="+mn-lt"/>
              </a:rPr>
              <a:t>Data points in one cluster are more similar to one another.</a:t>
            </a:r>
          </a:p>
          <a:p>
            <a:pPr marL="557213" lvl="1" indent="-214313">
              <a:spcAft>
                <a:spcPts val="600"/>
              </a:spcAft>
            </a:pPr>
            <a:r>
              <a:rPr lang="en-US" altLang="en-US" sz="2000" dirty="0">
                <a:latin typeface="+mn-lt"/>
              </a:rPr>
              <a:t>Data points in separate clusters are less similar to one another.</a:t>
            </a:r>
          </a:p>
          <a:p>
            <a:pPr marL="257175" indent="-257175">
              <a:spcAft>
                <a:spcPts val="600"/>
              </a:spcAft>
            </a:pPr>
            <a:r>
              <a:rPr lang="en-US" altLang="en-US" dirty="0">
                <a:latin typeface="+mn-lt"/>
              </a:rPr>
              <a:t>Similarity Measures:</a:t>
            </a:r>
          </a:p>
          <a:p>
            <a:pPr marL="557213" lvl="1" indent="-214313">
              <a:spcAft>
                <a:spcPts val="600"/>
              </a:spcAft>
            </a:pPr>
            <a:r>
              <a:rPr lang="en-US" altLang="en-US" sz="2000" dirty="0">
                <a:latin typeface="+mn-lt"/>
              </a:rPr>
              <a:t>Euclidean Distance if attributes are continuous.</a:t>
            </a:r>
          </a:p>
          <a:p>
            <a:pPr marL="557213" lvl="1" indent="-214313">
              <a:spcAft>
                <a:spcPts val="600"/>
              </a:spcAft>
            </a:pPr>
            <a:r>
              <a:rPr lang="en-US" altLang="en-US" sz="2000" dirty="0">
                <a:latin typeface="+mn-lt"/>
              </a:rPr>
              <a:t>Other Problem-specific Measures.</a:t>
            </a:r>
          </a:p>
        </p:txBody>
      </p:sp>
      <p:sp>
        <p:nvSpPr>
          <p:cNvPr id="3" name="Slide Number Placeholder 2"/>
          <p:cNvSpPr>
            <a:spLocks noGrp="1"/>
          </p:cNvSpPr>
          <p:nvPr>
            <p:ph type="sldNum" sz="quarter" idx="14"/>
          </p:nvPr>
        </p:nvSpPr>
        <p:spPr/>
        <p:txBody>
          <a:bodyPr/>
          <a:lstStyle/>
          <a:p>
            <a:fld id="{D26740DE-8293-487D-9531-1FF883CE0649}" type="slidenum">
              <a:rPr lang="en-US" smtClean="0"/>
              <a:t>26</a:t>
            </a:fld>
            <a:endParaRPr lang="en-US"/>
          </a:p>
        </p:txBody>
      </p:sp>
      <p:sp>
        <p:nvSpPr>
          <p:cNvPr id="745474" name="Rectangle 2"/>
          <p:cNvSpPr>
            <a:spLocks noGrp="1" noChangeArrowheads="1"/>
          </p:cNvSpPr>
          <p:nvPr>
            <p:ph type="title" idx="4294967295"/>
          </p:nvPr>
        </p:nvSpPr>
        <p:spPr>
          <a:xfrm>
            <a:off x="112294" y="730787"/>
            <a:ext cx="6055563" cy="515937"/>
          </a:xfrm>
        </p:spPr>
        <p:txBody>
          <a:bodyPr>
            <a:noAutofit/>
          </a:bodyPr>
          <a:lstStyle/>
          <a:p>
            <a:r>
              <a:rPr lang="en-US" altLang="en-US" sz="3600" b="1" dirty="0">
                <a:latin typeface="+mn-lt"/>
              </a:rPr>
              <a:t>Clustering Definition</a:t>
            </a:r>
          </a:p>
        </p:txBody>
      </p:sp>
    </p:spTree>
    <p:extLst>
      <p:ext uri="{BB962C8B-B14F-4D97-AF65-F5344CB8AC3E}">
        <p14:creationId xmlns:p14="http://schemas.microsoft.com/office/powerpoint/2010/main" val="3622179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295400" y="1981200"/>
            <a:ext cx="2762250" cy="822325"/>
          </a:xfrm>
          <a:prstGeom prst="rect">
            <a:avLst/>
          </a:prstGeom>
          <a:solidFill>
            <a:srgbClr val="00FFCC"/>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en-US" altLang="en-US" sz="2400" b="0">
                <a:latin typeface="Times New Roman" panose="02020603050405020304" pitchFamily="18" charset="0"/>
              </a:rPr>
              <a:t>Intracluster distances</a:t>
            </a:r>
          </a:p>
          <a:p>
            <a:pPr algn="ctr"/>
            <a:r>
              <a:rPr lang="en-US" altLang="en-US" sz="2400" b="0">
                <a:latin typeface="Times New Roman" panose="02020603050405020304" pitchFamily="18" charset="0"/>
              </a:rPr>
              <a:t>are minimized</a:t>
            </a:r>
          </a:p>
        </p:txBody>
      </p:sp>
      <p:sp>
        <p:nvSpPr>
          <p:cNvPr id="5" name="Text Box 5"/>
          <p:cNvSpPr txBox="1">
            <a:spLocks noChangeArrowheads="1"/>
          </p:cNvSpPr>
          <p:nvPr/>
        </p:nvSpPr>
        <p:spPr bwMode="auto">
          <a:xfrm>
            <a:off x="5181600" y="1981200"/>
            <a:ext cx="2762250" cy="822325"/>
          </a:xfrm>
          <a:prstGeom prst="rect">
            <a:avLst/>
          </a:prstGeom>
          <a:solidFill>
            <a:srgbClr val="00FFCC"/>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en-US" altLang="en-US" sz="2400" b="0">
                <a:latin typeface="Times New Roman" panose="02020603050405020304" pitchFamily="18" charset="0"/>
              </a:rPr>
              <a:t>Intercluster distances</a:t>
            </a:r>
          </a:p>
          <a:p>
            <a:pPr algn="ctr"/>
            <a:r>
              <a:rPr lang="en-US" altLang="en-US" sz="2400" b="0">
                <a:latin typeface="Times New Roman" panose="02020603050405020304" pitchFamily="18" charset="0"/>
              </a:rPr>
              <a:t>are maximized</a:t>
            </a:r>
          </a:p>
        </p:txBody>
      </p:sp>
      <p:grpSp>
        <p:nvGrpSpPr>
          <p:cNvPr id="6" name="Group 6"/>
          <p:cNvGrpSpPr>
            <a:grpSpLocks/>
          </p:cNvGrpSpPr>
          <p:nvPr/>
        </p:nvGrpSpPr>
        <p:grpSpPr bwMode="auto">
          <a:xfrm>
            <a:off x="3276600" y="3200400"/>
            <a:ext cx="3048000" cy="2678113"/>
            <a:chOff x="2160" y="2544"/>
            <a:chExt cx="1920" cy="1687"/>
          </a:xfrm>
        </p:grpSpPr>
        <p:sp>
          <p:nvSpPr>
            <p:cNvPr id="7" name="Line 7"/>
            <p:cNvSpPr>
              <a:spLocks noChangeShapeType="1"/>
            </p:cNvSpPr>
            <p:nvPr/>
          </p:nvSpPr>
          <p:spPr bwMode="auto">
            <a:xfrm>
              <a:off x="2736" y="2544"/>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8"/>
            <p:cNvSpPr>
              <a:spLocks noChangeShapeType="1"/>
            </p:cNvSpPr>
            <p:nvPr/>
          </p:nvSpPr>
          <p:spPr bwMode="auto">
            <a:xfrm>
              <a:off x="2736" y="3696"/>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Freeform 9"/>
            <p:cNvSpPr>
              <a:spLocks/>
            </p:cNvSpPr>
            <p:nvPr/>
          </p:nvSpPr>
          <p:spPr bwMode="auto">
            <a:xfrm>
              <a:off x="2226" y="3696"/>
              <a:ext cx="510" cy="535"/>
            </a:xfrm>
            <a:custGeom>
              <a:avLst/>
              <a:gdLst>
                <a:gd name="T0" fmla="*/ 510 w 510"/>
                <a:gd name="T1" fmla="*/ 0 h 535"/>
                <a:gd name="T2" fmla="*/ 0 w 510"/>
                <a:gd name="T3" fmla="*/ 535 h 535"/>
              </a:gdLst>
              <a:ahLst/>
              <a:cxnLst>
                <a:cxn ang="0">
                  <a:pos x="T0" y="T1"/>
                </a:cxn>
                <a:cxn ang="0">
                  <a:pos x="T2" y="T3"/>
                </a:cxn>
              </a:cxnLst>
              <a:rect l="0" t="0" r="r" b="b"/>
              <a:pathLst>
                <a:path w="510" h="535">
                  <a:moveTo>
                    <a:pt x="510" y="0"/>
                  </a:moveTo>
                  <a:lnTo>
                    <a:pt x="0" y="535"/>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AutoShape 10"/>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AutoShape 11"/>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AutoShape 12"/>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AutoShape 13"/>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AutoShape 14"/>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AutoShape 15"/>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AutoShape 16"/>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AutoShape 17"/>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AutoShape 18"/>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AutoShape 19"/>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AutoShape 20"/>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AutoShape 21"/>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AutoShape 22"/>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AutoShape 23"/>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AutoShape 24"/>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AutoShape 25"/>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AutoShape 26"/>
            <p:cNvSpPr>
              <a:spLocks noChangeArrowheads="1"/>
            </p:cNvSpPr>
            <p:nvPr/>
          </p:nvSpPr>
          <p:spPr bwMode="auto">
            <a:xfrm>
              <a:off x="3504" y="355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AutoShape 27"/>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AutoShape 28"/>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AutoShape 29"/>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AutoShape 30"/>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31"/>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AutoShape 32"/>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3" name="Rectangle 32"/>
          <p:cNvSpPr/>
          <p:nvPr/>
        </p:nvSpPr>
        <p:spPr>
          <a:xfrm>
            <a:off x="191193" y="3621222"/>
            <a:ext cx="2784763" cy="646331"/>
          </a:xfrm>
          <a:prstGeom prst="rect">
            <a:avLst/>
          </a:prstGeom>
        </p:spPr>
        <p:txBody>
          <a:bodyPr wrap="square">
            <a:spAutoFit/>
          </a:bodyPr>
          <a:lstStyle/>
          <a:p>
            <a:r>
              <a:rPr kumimoji="1" lang="en-US" altLang="en-US" dirty="0">
                <a:latin typeface="Tahoma" panose="020B0604030504040204" pitchFamily="34" charset="0"/>
              </a:rPr>
              <a:t>Euclidean Distance Based Clustering in 3-D space</a:t>
            </a:r>
            <a:endParaRPr lang="en-US" dirty="0"/>
          </a:p>
        </p:txBody>
      </p:sp>
      <p:sp>
        <p:nvSpPr>
          <p:cNvPr id="3" name="Slide Number Placeholder 2"/>
          <p:cNvSpPr>
            <a:spLocks noGrp="1"/>
          </p:cNvSpPr>
          <p:nvPr>
            <p:ph type="sldNum" sz="quarter" idx="14"/>
          </p:nvPr>
        </p:nvSpPr>
        <p:spPr/>
        <p:txBody>
          <a:bodyPr/>
          <a:lstStyle/>
          <a:p>
            <a:fld id="{D26740DE-8293-487D-9531-1FF883CE0649}" type="slidenum">
              <a:rPr lang="en-US" smtClean="0"/>
              <a:t>27</a:t>
            </a:fld>
            <a:endParaRPr lang="en-US"/>
          </a:p>
        </p:txBody>
      </p:sp>
      <p:sp>
        <p:nvSpPr>
          <p:cNvPr id="34" name="Rectangle 2"/>
          <p:cNvSpPr>
            <a:spLocks noGrp="1" noChangeArrowheads="1"/>
          </p:cNvSpPr>
          <p:nvPr>
            <p:ph type="title" idx="4294967295"/>
          </p:nvPr>
        </p:nvSpPr>
        <p:spPr>
          <a:xfrm>
            <a:off x="191193" y="704804"/>
            <a:ext cx="6085320" cy="563563"/>
          </a:xfrm>
        </p:spPr>
        <p:txBody>
          <a:bodyPr>
            <a:noAutofit/>
          </a:bodyPr>
          <a:lstStyle/>
          <a:p>
            <a:r>
              <a:rPr lang="en-US" altLang="en-US" sz="3600" b="1" dirty="0">
                <a:latin typeface="+mn-lt"/>
              </a:rPr>
              <a:t>Illustrating Clustering</a:t>
            </a:r>
          </a:p>
        </p:txBody>
      </p:sp>
    </p:spTree>
    <p:extLst>
      <p:ext uri="{BB962C8B-B14F-4D97-AF65-F5344CB8AC3E}">
        <p14:creationId xmlns:p14="http://schemas.microsoft.com/office/powerpoint/2010/main" val="722518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7" name="Rectangle 3"/>
          <p:cNvSpPr>
            <a:spLocks noGrp="1" noChangeArrowheads="1"/>
          </p:cNvSpPr>
          <p:nvPr>
            <p:ph idx="1"/>
          </p:nvPr>
        </p:nvSpPr>
        <p:spPr/>
        <p:txBody>
          <a:bodyPr/>
          <a:lstStyle/>
          <a:p>
            <a:pPr marL="257175" indent="-257175"/>
            <a:r>
              <a:rPr lang="en-US" altLang="en-US" sz="2400" dirty="0">
                <a:latin typeface="+mn-lt"/>
              </a:rPr>
              <a:t>Market Segmentation:</a:t>
            </a:r>
          </a:p>
          <a:p>
            <a:pPr marL="557213" lvl="1" indent="-214313"/>
            <a:r>
              <a:rPr lang="en-US" altLang="en-US" sz="2000" dirty="0">
                <a:latin typeface="+mn-lt"/>
              </a:rPr>
              <a:t>Goal: subdivide a market into distinct subsets of customers where any subset may conceivably be selected as a market target to be reached with a distinct marketing mix.</a:t>
            </a:r>
          </a:p>
          <a:p>
            <a:pPr marL="557213" lvl="1" indent="-214313"/>
            <a:r>
              <a:rPr lang="en-US" altLang="en-US" sz="2000" dirty="0">
                <a:latin typeface="+mn-lt"/>
              </a:rPr>
              <a:t>Approach: </a:t>
            </a:r>
          </a:p>
          <a:p>
            <a:pPr lvl="2"/>
            <a:r>
              <a:rPr lang="en-US" altLang="en-US" dirty="0"/>
              <a:t>Collect different attributes of customers based on their geographical and lifestyle related information.</a:t>
            </a:r>
          </a:p>
          <a:p>
            <a:pPr lvl="2"/>
            <a:r>
              <a:rPr lang="en-US" altLang="en-US" dirty="0"/>
              <a:t>Find clusters of similar customers.</a:t>
            </a:r>
          </a:p>
          <a:p>
            <a:pPr lvl="2"/>
            <a:r>
              <a:rPr lang="en-US" altLang="en-US" dirty="0"/>
              <a:t>Measure the clustering quality by observing buying patterns of customers in same cluster vs. those from different clusters. </a:t>
            </a:r>
          </a:p>
        </p:txBody>
      </p:sp>
      <p:sp>
        <p:nvSpPr>
          <p:cNvPr id="3" name="Slide Number Placeholder 2"/>
          <p:cNvSpPr>
            <a:spLocks noGrp="1"/>
          </p:cNvSpPr>
          <p:nvPr>
            <p:ph type="sldNum" sz="quarter" idx="14"/>
          </p:nvPr>
        </p:nvSpPr>
        <p:spPr/>
        <p:txBody>
          <a:bodyPr/>
          <a:lstStyle/>
          <a:p>
            <a:fld id="{D26740DE-8293-487D-9531-1FF883CE0649}" type="slidenum">
              <a:rPr lang="en-US" smtClean="0"/>
              <a:t>28</a:t>
            </a:fld>
            <a:endParaRPr lang="en-US"/>
          </a:p>
        </p:txBody>
      </p:sp>
      <p:sp>
        <p:nvSpPr>
          <p:cNvPr id="748546" name="Rectangle 2"/>
          <p:cNvSpPr>
            <a:spLocks noGrp="1" noChangeArrowheads="1"/>
          </p:cNvSpPr>
          <p:nvPr>
            <p:ph type="title" idx="4294967295"/>
          </p:nvPr>
        </p:nvSpPr>
        <p:spPr>
          <a:xfrm>
            <a:off x="128337" y="753980"/>
            <a:ext cx="6352362" cy="516100"/>
          </a:xfrm>
        </p:spPr>
        <p:txBody>
          <a:bodyPr>
            <a:noAutofit/>
          </a:bodyPr>
          <a:lstStyle/>
          <a:p>
            <a:r>
              <a:rPr lang="en-US" altLang="en-US" sz="3600" b="1" dirty="0">
                <a:latin typeface="+mn-lt"/>
              </a:rPr>
              <a:t>Clustering: Application 1</a:t>
            </a:r>
          </a:p>
        </p:txBody>
      </p:sp>
    </p:spTree>
    <p:extLst>
      <p:ext uri="{BB962C8B-B14F-4D97-AF65-F5344CB8AC3E}">
        <p14:creationId xmlns:p14="http://schemas.microsoft.com/office/powerpoint/2010/main" val="2803876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5" name="Rectangle 3"/>
          <p:cNvSpPr>
            <a:spLocks noGrp="1" noChangeArrowheads="1"/>
          </p:cNvSpPr>
          <p:nvPr>
            <p:ph idx="1"/>
          </p:nvPr>
        </p:nvSpPr>
        <p:spPr>
          <a:xfrm>
            <a:off x="433136" y="1556084"/>
            <a:ext cx="8101263" cy="4463716"/>
          </a:xfrm>
        </p:spPr>
        <p:txBody>
          <a:bodyPr/>
          <a:lstStyle/>
          <a:p>
            <a:pPr marL="257175" indent="-257175"/>
            <a:r>
              <a:rPr lang="en-US" altLang="en-US" dirty="0">
                <a:latin typeface="+mn-lt"/>
              </a:rPr>
              <a:t>Document Clustering:</a:t>
            </a:r>
          </a:p>
          <a:p>
            <a:pPr marL="557213" lvl="1" indent="-214313">
              <a:spcAft>
                <a:spcPts val="600"/>
              </a:spcAft>
            </a:pPr>
            <a:r>
              <a:rPr lang="en-US" altLang="en-US" sz="2000" dirty="0">
                <a:latin typeface="+mn-lt"/>
              </a:rPr>
              <a:t>Goal: To find groups of documents that are similar to each other based on the important terms appearing in them.</a:t>
            </a:r>
          </a:p>
          <a:p>
            <a:pPr marL="557213" lvl="1" indent="-214313">
              <a:spcAft>
                <a:spcPts val="600"/>
              </a:spcAft>
            </a:pPr>
            <a:r>
              <a:rPr lang="en-US" altLang="en-US" sz="2000" dirty="0">
                <a:latin typeface="+mn-lt"/>
              </a:rPr>
              <a:t>Approach: To identify frequently occurring terms in each document. Form a similarity measure based on the frequencies of different terms. Use it to cluster.</a:t>
            </a:r>
          </a:p>
          <a:p>
            <a:pPr marL="557213" lvl="1" indent="-214313">
              <a:spcAft>
                <a:spcPts val="600"/>
              </a:spcAft>
            </a:pPr>
            <a:r>
              <a:rPr lang="en-US" altLang="en-US" sz="2000" dirty="0">
                <a:latin typeface="+mn-lt"/>
              </a:rPr>
              <a:t>Gain: Information Retrieval can utilize the clusters to relate a new document or search term to clustered documents.</a:t>
            </a:r>
          </a:p>
        </p:txBody>
      </p:sp>
      <p:sp>
        <p:nvSpPr>
          <p:cNvPr id="3" name="Slide Number Placeholder 2"/>
          <p:cNvSpPr>
            <a:spLocks noGrp="1"/>
          </p:cNvSpPr>
          <p:nvPr>
            <p:ph type="sldNum" sz="quarter" idx="14"/>
          </p:nvPr>
        </p:nvSpPr>
        <p:spPr/>
        <p:txBody>
          <a:bodyPr/>
          <a:lstStyle/>
          <a:p>
            <a:fld id="{D26740DE-8293-487D-9531-1FF883CE0649}" type="slidenum">
              <a:rPr lang="en-US" smtClean="0"/>
              <a:t>29</a:t>
            </a:fld>
            <a:endParaRPr lang="en-US"/>
          </a:p>
        </p:txBody>
      </p:sp>
      <p:sp>
        <p:nvSpPr>
          <p:cNvPr id="5" name="Rectangle 2"/>
          <p:cNvSpPr>
            <a:spLocks noGrp="1" noChangeArrowheads="1"/>
          </p:cNvSpPr>
          <p:nvPr>
            <p:ph type="title" idx="4294967295"/>
          </p:nvPr>
        </p:nvSpPr>
        <p:spPr>
          <a:xfrm>
            <a:off x="112294" y="836693"/>
            <a:ext cx="6332893" cy="433387"/>
          </a:xfrm>
        </p:spPr>
        <p:txBody>
          <a:bodyPr>
            <a:noAutofit/>
          </a:bodyPr>
          <a:lstStyle/>
          <a:p>
            <a:r>
              <a:rPr lang="en-US" altLang="en-US" sz="3600" b="1" dirty="0">
                <a:latin typeface="+mn-lt"/>
              </a:rPr>
              <a:t>Clustering: Application 2</a:t>
            </a:r>
          </a:p>
        </p:txBody>
      </p:sp>
    </p:spTree>
    <p:extLst>
      <p:ext uri="{BB962C8B-B14F-4D97-AF65-F5344CB8AC3E}">
        <p14:creationId xmlns:p14="http://schemas.microsoft.com/office/powerpoint/2010/main" val="662778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925CEDC8-7CE0-418F-81EF-B87B4A3F7E67}" type="slidenum">
              <a:rPr lang="en-US" smtClean="0"/>
              <a:pPr>
                <a:defRPr/>
              </a:pPr>
              <a:t>3</a:t>
            </a:fld>
            <a:endParaRPr lang="en-US"/>
          </a:p>
        </p:txBody>
      </p:sp>
      <p:sp>
        <p:nvSpPr>
          <p:cNvPr id="6146" name="Rectangle 2"/>
          <p:cNvSpPr>
            <a:spLocks noGrp="1" noChangeArrowheads="1"/>
          </p:cNvSpPr>
          <p:nvPr>
            <p:ph type="title" idx="4294967295"/>
          </p:nvPr>
        </p:nvSpPr>
        <p:spPr>
          <a:xfrm>
            <a:off x="88777" y="469362"/>
            <a:ext cx="7886700" cy="737675"/>
          </a:xfrm>
        </p:spPr>
        <p:txBody>
          <a:bodyPr>
            <a:normAutofit/>
          </a:bodyPr>
          <a:lstStyle/>
          <a:p>
            <a:pPr eaLnBrk="1" hangingPunct="1"/>
            <a:r>
              <a:rPr lang="en-US" sz="3600" b="0" dirty="0">
                <a:solidFill>
                  <a:srgbClr val="000000"/>
                </a:solidFill>
                <a:latin typeface="+mn-lt"/>
                <a:cs typeface="Times New Roman" panose="02020603050405020304" pitchFamily="18" charset="0"/>
              </a:rPr>
              <a:t> </a:t>
            </a:r>
            <a:r>
              <a:rPr lang="en-US" sz="3600" b="1" dirty="0">
                <a:latin typeface="+mn-lt"/>
                <a:cs typeface="Times New Roman" panose="02020603050405020304" pitchFamily="18" charset="0"/>
              </a:rPr>
              <a:t>Textbooks/Reference Books</a:t>
            </a:r>
          </a:p>
        </p:txBody>
      </p:sp>
      <p:graphicFrame>
        <p:nvGraphicFramePr>
          <p:cNvPr id="6" name="Table 5">
            <a:extLst>
              <a:ext uri="{FF2B5EF4-FFF2-40B4-BE49-F238E27FC236}">
                <a16:creationId xmlns:a16="http://schemas.microsoft.com/office/drawing/2014/main" id="{4EF9B133-7FD8-4AD8-9620-9621F491A4AF}"/>
              </a:ext>
            </a:extLst>
          </p:cNvPr>
          <p:cNvGraphicFramePr>
            <a:graphicFrameLocks noGrp="1"/>
          </p:cNvGraphicFramePr>
          <p:nvPr>
            <p:extLst>
              <p:ext uri="{D42A27DB-BD31-4B8C-83A1-F6EECF244321}">
                <p14:modId xmlns:p14="http://schemas.microsoft.com/office/powerpoint/2010/main" val="1804555673"/>
              </p:ext>
            </p:extLst>
          </p:nvPr>
        </p:nvGraphicFramePr>
        <p:xfrm>
          <a:off x="746232" y="1780097"/>
          <a:ext cx="6124575" cy="952628"/>
        </p:xfrm>
        <a:graphic>
          <a:graphicData uri="http://schemas.openxmlformats.org/drawingml/2006/table">
            <a:tbl>
              <a:tblPr>
                <a:tableStyleId>{5C22544A-7EE6-4342-B048-85BDC9FD1C3A}</a:tableStyleId>
              </a:tblPr>
              <a:tblGrid>
                <a:gridCol w="700768">
                  <a:extLst>
                    <a:ext uri="{9D8B030D-6E8A-4147-A177-3AD203B41FA5}">
                      <a16:colId xmlns:a16="http://schemas.microsoft.com/office/drawing/2014/main" val="3726361861"/>
                    </a:ext>
                  </a:extLst>
                </a:gridCol>
                <a:gridCol w="5423807">
                  <a:extLst>
                    <a:ext uri="{9D8B030D-6E8A-4147-A177-3AD203B41FA5}">
                      <a16:colId xmlns:a16="http://schemas.microsoft.com/office/drawing/2014/main" val="934937767"/>
                    </a:ext>
                  </a:extLst>
                </a:gridCol>
              </a:tblGrid>
              <a:tr h="0">
                <a:tc>
                  <a:txBody>
                    <a:bodyPr/>
                    <a:lstStyle/>
                    <a:p>
                      <a:pPr marL="0" marR="0" algn="ctr">
                        <a:lnSpc>
                          <a:spcPct val="115000"/>
                        </a:lnSpc>
                        <a:spcBef>
                          <a:spcPts val="0"/>
                        </a:spcBef>
                        <a:spcAft>
                          <a:spcPts val="0"/>
                        </a:spcAft>
                      </a:pPr>
                      <a:r>
                        <a:rPr lang="en-US" sz="1400">
                          <a:effectLst/>
                        </a:rPr>
                        <a:t>T1</a:t>
                      </a:r>
                      <a:endParaRPr lang="en-IN" sz="1400">
                        <a:solidFill>
                          <a:srgbClr val="000000"/>
                        </a:solidFill>
                        <a:effectLst/>
                        <a:latin typeface="Calibri" panose="020F0502020204030204" pitchFamily="34" charset="0"/>
                        <a:ea typeface="Calibri" panose="020F0502020204030204" pitchFamily="34" charset="0"/>
                      </a:endParaRPr>
                    </a:p>
                  </a:txBody>
                  <a:tcPr marL="28575" marR="68580" marT="0" marB="0"/>
                </a:tc>
                <a:tc>
                  <a:txBody>
                    <a:bodyPr/>
                    <a:lstStyle/>
                    <a:p>
                      <a:pPr marL="0" marR="0">
                        <a:lnSpc>
                          <a:spcPct val="115000"/>
                        </a:lnSpc>
                        <a:spcBef>
                          <a:spcPts val="0"/>
                        </a:spcBef>
                        <a:spcAft>
                          <a:spcPts val="0"/>
                        </a:spcAft>
                      </a:pPr>
                      <a:r>
                        <a:rPr lang="en-US" sz="1400" dirty="0">
                          <a:effectLst/>
                        </a:rPr>
                        <a:t>Tan P. N., Steinbach M &amp; Kumar V. “Introduction to Data Mining” Pearson Education, 2019</a:t>
                      </a:r>
                      <a:endParaRPr lang="en-IN" sz="1400" dirty="0">
                        <a:solidFill>
                          <a:srgbClr val="000000"/>
                        </a:solidFill>
                        <a:effectLst/>
                        <a:latin typeface="Calibri" panose="020F0502020204030204" pitchFamily="34" charset="0"/>
                        <a:ea typeface="Calibri" panose="020F0502020204030204" pitchFamily="34" charset="0"/>
                      </a:endParaRPr>
                    </a:p>
                  </a:txBody>
                  <a:tcPr marL="28575" marR="68580" marT="0" marB="0"/>
                </a:tc>
                <a:extLst>
                  <a:ext uri="{0D108BD9-81ED-4DB2-BD59-A6C34878D82A}">
                    <a16:rowId xmlns:a16="http://schemas.microsoft.com/office/drawing/2014/main" val="4095303888"/>
                  </a:ext>
                </a:extLst>
              </a:tr>
              <a:tr h="0">
                <a:tc>
                  <a:txBody>
                    <a:bodyPr/>
                    <a:lstStyle/>
                    <a:p>
                      <a:pPr marL="0" marR="0" algn="ctr">
                        <a:lnSpc>
                          <a:spcPct val="115000"/>
                        </a:lnSpc>
                        <a:spcBef>
                          <a:spcPts val="0"/>
                        </a:spcBef>
                        <a:spcAft>
                          <a:spcPts val="0"/>
                        </a:spcAft>
                      </a:pPr>
                      <a:r>
                        <a:rPr lang="en-US" sz="1400">
                          <a:effectLst/>
                        </a:rPr>
                        <a:t>T2</a:t>
                      </a:r>
                      <a:endParaRPr lang="en-IN" sz="1400">
                        <a:solidFill>
                          <a:srgbClr val="000000"/>
                        </a:solidFill>
                        <a:effectLst/>
                        <a:latin typeface="Calibri" panose="020F0502020204030204" pitchFamily="34" charset="0"/>
                        <a:ea typeface="Calibri" panose="020F0502020204030204" pitchFamily="34" charset="0"/>
                      </a:endParaRPr>
                    </a:p>
                  </a:txBody>
                  <a:tcPr marL="28575" marR="68580" marT="0" marB="0"/>
                </a:tc>
                <a:tc>
                  <a:txBody>
                    <a:bodyPr/>
                    <a:lstStyle/>
                    <a:p>
                      <a:pPr marL="0" marR="0">
                        <a:lnSpc>
                          <a:spcPct val="115000"/>
                        </a:lnSpc>
                        <a:spcBef>
                          <a:spcPts val="0"/>
                        </a:spcBef>
                        <a:spcAft>
                          <a:spcPts val="0"/>
                        </a:spcAft>
                      </a:pPr>
                      <a:r>
                        <a:rPr lang="en-US" sz="1400" dirty="0">
                          <a:effectLst/>
                        </a:rPr>
                        <a:t>Data Mining: Concepts and Techniques, Third Edition  by  Jiawei Han and Micheline </a:t>
                      </a:r>
                      <a:r>
                        <a:rPr lang="en-US" sz="1400" dirty="0" err="1">
                          <a:effectLst/>
                        </a:rPr>
                        <a:t>Kamber</a:t>
                      </a:r>
                      <a:r>
                        <a:rPr lang="en-US" sz="1400" dirty="0">
                          <a:effectLst/>
                        </a:rPr>
                        <a:t> Morgan Kaufmann Publishers, 2011</a:t>
                      </a:r>
                      <a:endParaRPr lang="en-IN" sz="1400" dirty="0">
                        <a:solidFill>
                          <a:srgbClr val="000000"/>
                        </a:solidFill>
                        <a:effectLst/>
                        <a:latin typeface="Calibri" panose="020F0502020204030204" pitchFamily="34" charset="0"/>
                        <a:ea typeface="Calibri" panose="020F0502020204030204" pitchFamily="34" charset="0"/>
                      </a:endParaRPr>
                    </a:p>
                  </a:txBody>
                  <a:tcPr marL="28575" marR="68580" marT="0" marB="0"/>
                </a:tc>
                <a:extLst>
                  <a:ext uri="{0D108BD9-81ED-4DB2-BD59-A6C34878D82A}">
                    <a16:rowId xmlns:a16="http://schemas.microsoft.com/office/drawing/2014/main" val="1160870616"/>
                  </a:ext>
                </a:extLst>
              </a:tr>
            </a:tbl>
          </a:graphicData>
        </a:graphic>
      </p:graphicFrame>
      <p:graphicFrame>
        <p:nvGraphicFramePr>
          <p:cNvPr id="7" name="Table 6">
            <a:extLst>
              <a:ext uri="{FF2B5EF4-FFF2-40B4-BE49-F238E27FC236}">
                <a16:creationId xmlns:a16="http://schemas.microsoft.com/office/drawing/2014/main" id="{38939A72-9125-456A-8B9D-C9183F056A03}"/>
              </a:ext>
            </a:extLst>
          </p:cNvPr>
          <p:cNvGraphicFramePr>
            <a:graphicFrameLocks noGrp="1"/>
          </p:cNvGraphicFramePr>
          <p:nvPr>
            <p:extLst>
              <p:ext uri="{D42A27DB-BD31-4B8C-83A1-F6EECF244321}">
                <p14:modId xmlns:p14="http://schemas.microsoft.com/office/powerpoint/2010/main" val="3747423341"/>
              </p:ext>
            </p:extLst>
          </p:nvPr>
        </p:nvGraphicFramePr>
        <p:xfrm>
          <a:off x="756590" y="3332372"/>
          <a:ext cx="6124575" cy="952628"/>
        </p:xfrm>
        <a:graphic>
          <a:graphicData uri="http://schemas.openxmlformats.org/drawingml/2006/table">
            <a:tbl>
              <a:tblPr>
                <a:tableStyleId>{5C22544A-7EE6-4342-B048-85BDC9FD1C3A}</a:tableStyleId>
              </a:tblPr>
              <a:tblGrid>
                <a:gridCol w="700768">
                  <a:extLst>
                    <a:ext uri="{9D8B030D-6E8A-4147-A177-3AD203B41FA5}">
                      <a16:colId xmlns:a16="http://schemas.microsoft.com/office/drawing/2014/main" val="4017531086"/>
                    </a:ext>
                  </a:extLst>
                </a:gridCol>
                <a:gridCol w="5423807">
                  <a:extLst>
                    <a:ext uri="{9D8B030D-6E8A-4147-A177-3AD203B41FA5}">
                      <a16:colId xmlns:a16="http://schemas.microsoft.com/office/drawing/2014/main" val="1766237456"/>
                    </a:ext>
                  </a:extLst>
                </a:gridCol>
              </a:tblGrid>
              <a:tr h="0">
                <a:tc>
                  <a:txBody>
                    <a:bodyPr/>
                    <a:lstStyle/>
                    <a:p>
                      <a:pPr marL="0" marR="0" algn="ctr">
                        <a:lnSpc>
                          <a:spcPct val="115000"/>
                        </a:lnSpc>
                        <a:spcBef>
                          <a:spcPts val="0"/>
                        </a:spcBef>
                        <a:spcAft>
                          <a:spcPts val="0"/>
                        </a:spcAft>
                      </a:pPr>
                      <a:r>
                        <a:rPr lang="en-US" sz="1400" dirty="0">
                          <a:effectLst/>
                          <a:latin typeface="+mn-lt"/>
                        </a:rPr>
                        <a:t>R1</a:t>
                      </a:r>
                      <a:endParaRPr lang="en-IN" sz="1400" dirty="0">
                        <a:solidFill>
                          <a:srgbClr val="000000"/>
                        </a:solidFill>
                        <a:effectLst/>
                        <a:latin typeface="+mn-lt"/>
                        <a:ea typeface="Calibri" panose="020F0502020204030204" pitchFamily="34" charset="0"/>
                      </a:endParaRPr>
                    </a:p>
                  </a:txBody>
                  <a:tcPr marL="28575" marR="68580" marT="0" marB="0"/>
                </a:tc>
                <a:tc>
                  <a:txBody>
                    <a:bodyPr/>
                    <a:lstStyle/>
                    <a:p>
                      <a:pPr marL="0" marR="0">
                        <a:lnSpc>
                          <a:spcPct val="115000"/>
                        </a:lnSpc>
                        <a:spcBef>
                          <a:spcPts val="0"/>
                        </a:spcBef>
                        <a:spcAft>
                          <a:spcPts val="0"/>
                        </a:spcAft>
                      </a:pPr>
                      <a:r>
                        <a:rPr lang="en-US" sz="1400" dirty="0">
                          <a:effectLst/>
                          <a:latin typeface="+mn-lt"/>
                        </a:rPr>
                        <a:t>Predictive Analytics and Data Mining: Concepts and Practice with RapidMiner by  Vijay </a:t>
                      </a:r>
                      <a:r>
                        <a:rPr lang="en-US" sz="1400" dirty="0" err="1">
                          <a:effectLst/>
                          <a:latin typeface="+mn-lt"/>
                        </a:rPr>
                        <a:t>Kotu</a:t>
                      </a:r>
                      <a:r>
                        <a:rPr lang="en-US" sz="1400" dirty="0">
                          <a:effectLst/>
                          <a:latin typeface="+mn-lt"/>
                        </a:rPr>
                        <a:t> and </a:t>
                      </a:r>
                      <a:r>
                        <a:rPr lang="en-US" sz="1400" dirty="0" err="1">
                          <a:effectLst/>
                          <a:latin typeface="+mn-lt"/>
                        </a:rPr>
                        <a:t>Bala</a:t>
                      </a:r>
                      <a:r>
                        <a:rPr lang="en-US" sz="1400" dirty="0">
                          <a:effectLst/>
                          <a:latin typeface="+mn-lt"/>
                        </a:rPr>
                        <a:t> Deshpande Morgan Kaufmann Publishers © 2015</a:t>
                      </a:r>
                      <a:endParaRPr lang="en-IN" sz="1400" dirty="0">
                        <a:solidFill>
                          <a:srgbClr val="000000"/>
                        </a:solidFill>
                        <a:effectLst/>
                        <a:latin typeface="+mn-lt"/>
                        <a:ea typeface="Calibri" panose="020F0502020204030204" pitchFamily="34" charset="0"/>
                      </a:endParaRPr>
                    </a:p>
                  </a:txBody>
                  <a:tcPr marL="28575" marR="68580" marT="0" marB="0"/>
                </a:tc>
                <a:extLst>
                  <a:ext uri="{0D108BD9-81ED-4DB2-BD59-A6C34878D82A}">
                    <a16:rowId xmlns:a16="http://schemas.microsoft.com/office/drawing/2014/main" val="3877190824"/>
                  </a:ext>
                </a:extLst>
              </a:tr>
              <a:tr h="0">
                <a:tc>
                  <a:txBody>
                    <a:bodyPr/>
                    <a:lstStyle/>
                    <a:p>
                      <a:pPr marL="0" marR="0" algn="ctr">
                        <a:lnSpc>
                          <a:spcPct val="115000"/>
                        </a:lnSpc>
                        <a:spcBef>
                          <a:spcPts val="0"/>
                        </a:spcBef>
                        <a:spcAft>
                          <a:spcPts val="0"/>
                        </a:spcAft>
                      </a:pPr>
                      <a:endParaRPr lang="en-IN" sz="1400" dirty="0">
                        <a:solidFill>
                          <a:srgbClr val="000000"/>
                        </a:solidFill>
                        <a:effectLst/>
                        <a:latin typeface="+mn-lt"/>
                        <a:ea typeface="Calibri" panose="020F0502020204030204" pitchFamily="34" charset="0"/>
                      </a:endParaRPr>
                    </a:p>
                  </a:txBody>
                  <a:tcPr marL="28575" marR="68580" marT="0" marB="0"/>
                </a:tc>
                <a:tc>
                  <a:txBody>
                    <a:bodyPr/>
                    <a:lstStyle/>
                    <a:p>
                      <a:pPr marL="0" marR="0">
                        <a:lnSpc>
                          <a:spcPct val="115000"/>
                        </a:lnSpc>
                        <a:spcBef>
                          <a:spcPts val="0"/>
                        </a:spcBef>
                        <a:spcAft>
                          <a:spcPts val="0"/>
                        </a:spcAft>
                      </a:pPr>
                      <a:r>
                        <a:rPr lang="en-US" sz="1400" dirty="0">
                          <a:solidFill>
                            <a:schemeClr val="dk1"/>
                          </a:solidFill>
                          <a:effectLst/>
                          <a:latin typeface="+mn-lt"/>
                          <a:ea typeface="+mn-ea"/>
                        </a:rPr>
                        <a:t>Additional</a:t>
                      </a:r>
                      <a:r>
                        <a:rPr lang="en-US" sz="1400" baseline="0" dirty="0">
                          <a:solidFill>
                            <a:schemeClr val="dk1"/>
                          </a:solidFill>
                          <a:effectLst/>
                          <a:latin typeface="+mn-lt"/>
                          <a:ea typeface="+mn-ea"/>
                        </a:rPr>
                        <a:t> references may be given during lectures</a:t>
                      </a:r>
                      <a:endParaRPr lang="en-IN" sz="1400" dirty="0">
                        <a:solidFill>
                          <a:srgbClr val="000000"/>
                        </a:solidFill>
                        <a:effectLst/>
                        <a:latin typeface="+mn-lt"/>
                        <a:ea typeface="Calibri" panose="020F0502020204030204" pitchFamily="34" charset="0"/>
                      </a:endParaRPr>
                    </a:p>
                  </a:txBody>
                  <a:tcPr marL="28575" marR="68580" marT="0" marB="0"/>
                </a:tc>
                <a:extLst>
                  <a:ext uri="{0D108BD9-81ED-4DB2-BD59-A6C34878D82A}">
                    <a16:rowId xmlns:a16="http://schemas.microsoft.com/office/drawing/2014/main" val="2150342738"/>
                  </a:ext>
                </a:extLst>
              </a:tr>
            </a:tbl>
          </a:graphicData>
        </a:graphic>
      </p:graphicFrame>
      <p:sp>
        <p:nvSpPr>
          <p:cNvPr id="8" name="Rectangle 2">
            <a:extLst>
              <a:ext uri="{FF2B5EF4-FFF2-40B4-BE49-F238E27FC236}">
                <a16:creationId xmlns:a16="http://schemas.microsoft.com/office/drawing/2014/main" id="{E9579CC3-B6CF-4C15-8260-65600946A6CF}"/>
              </a:ext>
            </a:extLst>
          </p:cNvPr>
          <p:cNvSpPr>
            <a:spLocks noChangeArrowheads="1"/>
          </p:cNvSpPr>
          <p:nvPr/>
        </p:nvSpPr>
        <p:spPr bwMode="auto">
          <a:xfrm>
            <a:off x="630823" y="2747597"/>
            <a:ext cx="32981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A"/>
              </a:solidFill>
              <a:effectLs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A"/>
                </a:solidFill>
                <a:effectLst/>
                <a:ea typeface="Calibri" panose="020F0502020204030204" pitchFamily="34" charset="0"/>
                <a:cs typeface="Times New Roman" panose="02020603050405020304" pitchFamily="18" charset="0"/>
              </a:rPr>
              <a:t>Reference Book(s) &amp; other resources</a:t>
            </a:r>
            <a:endParaRPr kumimoji="0" lang="en-US" altLang="en-US" sz="2800" b="0" i="0" u="none" strike="noStrike" cap="none" normalizeH="0" baseline="0" dirty="0">
              <a:ln>
                <a:noFill/>
              </a:ln>
              <a:solidFill>
                <a:schemeClr val="tx1"/>
              </a:solidFill>
              <a:effectLst/>
            </a:endParaRPr>
          </a:p>
        </p:txBody>
      </p:sp>
      <p:sp>
        <p:nvSpPr>
          <p:cNvPr id="11" name="Rectangle 2">
            <a:extLst>
              <a:ext uri="{FF2B5EF4-FFF2-40B4-BE49-F238E27FC236}">
                <a16:creationId xmlns:a16="http://schemas.microsoft.com/office/drawing/2014/main" id="{5831DD5A-15C6-46BF-95A1-C23674BE44E1}"/>
              </a:ext>
            </a:extLst>
          </p:cNvPr>
          <p:cNvSpPr>
            <a:spLocks noChangeArrowheads="1"/>
          </p:cNvSpPr>
          <p:nvPr/>
        </p:nvSpPr>
        <p:spPr bwMode="auto">
          <a:xfrm>
            <a:off x="756590" y="1389615"/>
            <a:ext cx="109331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1600" b="1" dirty="0">
                <a:solidFill>
                  <a:srgbClr val="00000A"/>
                </a:solidFill>
                <a:cs typeface="Times New Roman" panose="02020603050405020304" pitchFamily="18" charset="0"/>
              </a:rPr>
              <a:t>Text Books</a:t>
            </a:r>
          </a:p>
        </p:txBody>
      </p:sp>
    </p:spTree>
    <p:extLst>
      <p:ext uri="{BB962C8B-B14F-4D97-AF65-F5344CB8AC3E}">
        <p14:creationId xmlns:p14="http://schemas.microsoft.com/office/powerpoint/2010/main" val="29918595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1" name="Rectangle 3"/>
          <p:cNvSpPr>
            <a:spLocks noGrp="1" noChangeArrowheads="1"/>
          </p:cNvSpPr>
          <p:nvPr>
            <p:ph idx="1"/>
          </p:nvPr>
        </p:nvSpPr>
        <p:spPr/>
        <p:txBody>
          <a:bodyPr/>
          <a:lstStyle/>
          <a:p>
            <a:pPr marL="0" indent="0"/>
            <a:r>
              <a:rPr lang="en-US" altLang="en-US" sz="2400" dirty="0">
                <a:latin typeface="+mn-lt"/>
              </a:rPr>
              <a:t>Given a set of records each of which contain some number of items from a given collection;</a:t>
            </a:r>
          </a:p>
          <a:p>
            <a:pPr lvl="1"/>
            <a:r>
              <a:rPr lang="en-US" altLang="en-US" sz="2400" dirty="0">
                <a:latin typeface="+mn-lt"/>
              </a:rPr>
              <a:t>Produce dependency rules which will predict occurrence of an item based on occurrences of other items.</a:t>
            </a:r>
            <a:endParaRPr lang="en-US" altLang="en-US" dirty="0">
              <a:latin typeface="+mn-lt"/>
            </a:endParaRPr>
          </a:p>
        </p:txBody>
      </p:sp>
      <p:sp>
        <p:nvSpPr>
          <p:cNvPr id="3" name="Slide Number Placeholder 2"/>
          <p:cNvSpPr>
            <a:spLocks noGrp="1"/>
          </p:cNvSpPr>
          <p:nvPr>
            <p:ph type="sldNum" sz="quarter" idx="14"/>
          </p:nvPr>
        </p:nvSpPr>
        <p:spPr/>
        <p:txBody>
          <a:bodyPr/>
          <a:lstStyle/>
          <a:p>
            <a:fld id="{D26740DE-8293-487D-9531-1FF883CE0649}" type="slidenum">
              <a:rPr lang="en-US" smtClean="0"/>
              <a:t>30</a:t>
            </a:fld>
            <a:endParaRPr lang="en-US"/>
          </a:p>
        </p:txBody>
      </p:sp>
      <p:sp>
        <p:nvSpPr>
          <p:cNvPr id="754690" name="Rectangle 2"/>
          <p:cNvSpPr>
            <a:spLocks noGrp="1" noChangeArrowheads="1"/>
          </p:cNvSpPr>
          <p:nvPr>
            <p:ph type="title" idx="4294967295"/>
          </p:nvPr>
        </p:nvSpPr>
        <p:spPr>
          <a:xfrm>
            <a:off x="-186431" y="810998"/>
            <a:ext cx="7886700" cy="515937"/>
          </a:xfrm>
        </p:spPr>
        <p:txBody>
          <a:bodyPr>
            <a:noAutofit/>
          </a:bodyPr>
          <a:lstStyle/>
          <a:p>
            <a:pPr algn="ctr"/>
            <a:r>
              <a:rPr lang="en-US" altLang="en-US" sz="3600" b="1" dirty="0">
                <a:latin typeface="+mn-lt"/>
              </a:rPr>
              <a:t>Association Rule Discovery: Definition</a:t>
            </a:r>
          </a:p>
        </p:txBody>
      </p:sp>
      <p:sp>
        <p:nvSpPr>
          <p:cNvPr id="7" name="Text Box 6"/>
          <p:cNvSpPr txBox="1">
            <a:spLocks noChangeArrowheads="1"/>
          </p:cNvSpPr>
          <p:nvPr/>
        </p:nvSpPr>
        <p:spPr bwMode="auto">
          <a:xfrm>
            <a:off x="4860758" y="3112168"/>
            <a:ext cx="381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t>Example of Association Rules</a:t>
            </a:r>
          </a:p>
        </p:txBody>
      </p:sp>
      <p:sp>
        <p:nvSpPr>
          <p:cNvPr id="8" name="Text Box 7"/>
          <p:cNvSpPr txBox="1">
            <a:spLocks noChangeArrowheads="1"/>
          </p:cNvSpPr>
          <p:nvPr/>
        </p:nvSpPr>
        <p:spPr bwMode="auto">
          <a:xfrm>
            <a:off x="5288626" y="3853701"/>
            <a:ext cx="32766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0" dirty="0"/>
              <a:t>{Diaper} </a:t>
            </a:r>
            <a:r>
              <a:rPr lang="en-US" altLang="en-US" sz="1800" b="0" dirty="0">
                <a:sym typeface="Symbol" panose="05050102010706020507" pitchFamily="18" charset="2"/>
              </a:rPr>
              <a:t> {Butter},</a:t>
            </a:r>
            <a:br>
              <a:rPr lang="en-US" altLang="en-US" sz="1800" b="0" dirty="0">
                <a:sym typeface="Symbol" panose="05050102010706020507" pitchFamily="18" charset="2"/>
              </a:rPr>
            </a:br>
            <a:r>
              <a:rPr lang="en-US" altLang="en-US" sz="1800" b="0" dirty="0">
                <a:sym typeface="Symbol" panose="05050102010706020507" pitchFamily="18" charset="2"/>
              </a:rPr>
              <a:t>{Milk, Bread}  {</a:t>
            </a:r>
            <a:r>
              <a:rPr lang="en-US" altLang="en-US" dirty="0">
                <a:sym typeface="Symbol" panose="05050102010706020507" pitchFamily="18" charset="2"/>
              </a:rPr>
              <a:t>Bean</a:t>
            </a:r>
            <a:r>
              <a:rPr lang="en-US" altLang="en-US" sz="1800" b="0" dirty="0">
                <a:sym typeface="Symbol" panose="05050102010706020507" pitchFamily="18" charset="2"/>
              </a:rPr>
              <a:t>s, Coke},</a:t>
            </a:r>
            <a:br>
              <a:rPr lang="en-US" altLang="en-US" sz="1800" b="0" dirty="0">
                <a:sym typeface="Symbol" panose="05050102010706020507" pitchFamily="18" charset="2"/>
              </a:rPr>
            </a:br>
            <a:r>
              <a:rPr lang="en-US" altLang="en-US" sz="1800" b="0" dirty="0">
                <a:sym typeface="Symbol" panose="05050102010706020507" pitchFamily="18" charset="2"/>
              </a:rPr>
              <a:t>{Butter, Bread}  {Milk},</a:t>
            </a:r>
          </a:p>
        </p:txBody>
      </p:sp>
      <p:graphicFrame>
        <p:nvGraphicFramePr>
          <p:cNvPr id="9" name="Content Placeholder 3">
            <a:extLst>
              <a:ext uri="{FF2B5EF4-FFF2-40B4-BE49-F238E27FC236}">
                <a16:creationId xmlns:a16="http://schemas.microsoft.com/office/drawing/2014/main" id="{DE82F31D-6632-4DD9-9037-CA205B62BC41}"/>
              </a:ext>
            </a:extLst>
          </p:cNvPr>
          <p:cNvGraphicFramePr>
            <a:graphicFrameLocks/>
          </p:cNvGraphicFramePr>
          <p:nvPr>
            <p:extLst>
              <p:ext uri="{D42A27DB-BD31-4B8C-83A1-F6EECF244321}">
                <p14:modId xmlns:p14="http://schemas.microsoft.com/office/powerpoint/2010/main" val="3299564842"/>
              </p:ext>
            </p:extLst>
          </p:nvPr>
        </p:nvGraphicFramePr>
        <p:xfrm>
          <a:off x="864705" y="3550230"/>
          <a:ext cx="3276600" cy="1767205"/>
        </p:xfrm>
        <a:graphic>
          <a:graphicData uri="http://schemas.openxmlformats.org/drawingml/2006/table">
            <a:tbl>
              <a:tblPr firstRow="1" firstCol="1" bandRow="1" bandCol="1">
                <a:tableStyleId>{5C22544A-7EE6-4342-B048-85BDC9FD1C3A}</a:tableStyleId>
              </a:tblPr>
              <a:tblGrid>
                <a:gridCol w="532868">
                  <a:extLst>
                    <a:ext uri="{9D8B030D-6E8A-4147-A177-3AD203B41FA5}">
                      <a16:colId xmlns:a16="http://schemas.microsoft.com/office/drawing/2014/main" val="20000"/>
                    </a:ext>
                  </a:extLst>
                </a:gridCol>
                <a:gridCol w="2743732">
                  <a:extLst>
                    <a:ext uri="{9D8B030D-6E8A-4147-A177-3AD203B41FA5}">
                      <a16:colId xmlns:a16="http://schemas.microsoft.com/office/drawing/2014/main" val="20001"/>
                    </a:ext>
                  </a:extLst>
                </a:gridCol>
              </a:tblGrid>
              <a:tr h="297180">
                <a:tc>
                  <a:txBody>
                    <a:bodyPr/>
                    <a:lstStyle/>
                    <a:p>
                      <a:pPr marL="0" marR="0">
                        <a:spcBef>
                          <a:spcPts val="0"/>
                        </a:spcBef>
                        <a:spcAft>
                          <a:spcPts val="0"/>
                        </a:spcAft>
                      </a:pPr>
                      <a:r>
                        <a:rPr lang="en-US" sz="1600" kern="0" dirty="0">
                          <a:solidFill>
                            <a:schemeClr val="tx1"/>
                          </a:solidFill>
                          <a:effectLst/>
                        </a:rPr>
                        <a:t>TID</a:t>
                      </a:r>
                      <a:endParaRPr lang="en-US" sz="1100" b="1" i="1" kern="0" dirty="0">
                        <a:solidFill>
                          <a:schemeClr val="tx1"/>
                        </a:solidFill>
                        <a:effectLst/>
                        <a:latin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marR="0">
                        <a:spcBef>
                          <a:spcPts val="0"/>
                        </a:spcBef>
                        <a:spcAft>
                          <a:spcPts val="0"/>
                        </a:spcAft>
                      </a:pPr>
                      <a:r>
                        <a:rPr lang="en-US" sz="1600" kern="0" dirty="0">
                          <a:solidFill>
                            <a:schemeClr val="tx1"/>
                          </a:solidFill>
                          <a:effectLst/>
                        </a:rPr>
                        <a:t>Items</a:t>
                      </a:r>
                      <a:endParaRPr lang="en-US" sz="1100" b="1" i="1" kern="0" dirty="0">
                        <a:solidFill>
                          <a:schemeClr val="tx1"/>
                        </a:solidFill>
                        <a:effectLst/>
                        <a:latin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extLst>
                  <a:ext uri="{0D108BD9-81ED-4DB2-BD59-A6C34878D82A}">
                    <a16:rowId xmlns:a16="http://schemas.microsoft.com/office/drawing/2014/main" val="10000"/>
                  </a:ext>
                </a:extLst>
              </a:tr>
              <a:tr h="294005">
                <a:tc>
                  <a:txBody>
                    <a:bodyPr/>
                    <a:lstStyle/>
                    <a:p>
                      <a:pPr marL="0" marR="0">
                        <a:spcBef>
                          <a:spcPts val="0"/>
                        </a:spcBef>
                        <a:spcAft>
                          <a:spcPts val="0"/>
                        </a:spcAft>
                      </a:pPr>
                      <a:r>
                        <a:rPr lang="en-US" sz="1600">
                          <a:solidFill>
                            <a:schemeClr val="tx1"/>
                          </a:solidFill>
                          <a:effectLst/>
                        </a:rPr>
                        <a:t>1</a:t>
                      </a:r>
                      <a:endParaRPr lang="en-US" sz="11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marR="0">
                        <a:spcBef>
                          <a:spcPts val="0"/>
                        </a:spcBef>
                        <a:spcAft>
                          <a:spcPts val="0"/>
                        </a:spcAft>
                      </a:pPr>
                      <a:r>
                        <a:rPr lang="en-US" sz="1600" dirty="0">
                          <a:solidFill>
                            <a:schemeClr val="tx1"/>
                          </a:solidFill>
                          <a:effectLst/>
                        </a:rPr>
                        <a:t>Bread, Milk</a:t>
                      </a:r>
                      <a:endParaRPr lang="en-US" sz="1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94005">
                <a:tc>
                  <a:txBody>
                    <a:bodyPr/>
                    <a:lstStyle/>
                    <a:p>
                      <a:pPr marL="0" marR="0">
                        <a:spcBef>
                          <a:spcPts val="0"/>
                        </a:spcBef>
                        <a:spcAft>
                          <a:spcPts val="0"/>
                        </a:spcAft>
                      </a:pPr>
                      <a:r>
                        <a:rPr lang="en-US" sz="1600">
                          <a:solidFill>
                            <a:schemeClr val="tx1"/>
                          </a:solidFill>
                          <a:effectLst/>
                        </a:rPr>
                        <a:t>2</a:t>
                      </a:r>
                      <a:endParaRPr lang="en-US" sz="11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marR="0">
                        <a:spcBef>
                          <a:spcPts val="0"/>
                        </a:spcBef>
                        <a:spcAft>
                          <a:spcPts val="0"/>
                        </a:spcAft>
                      </a:pPr>
                      <a:r>
                        <a:rPr lang="en-US" sz="1600" dirty="0">
                          <a:solidFill>
                            <a:schemeClr val="tx1"/>
                          </a:solidFill>
                          <a:effectLst/>
                        </a:rPr>
                        <a:t>Bread, Diaper, Butter, Beans</a:t>
                      </a:r>
                      <a:endParaRPr lang="en-US" sz="1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94005">
                <a:tc>
                  <a:txBody>
                    <a:bodyPr/>
                    <a:lstStyle/>
                    <a:p>
                      <a:pPr marL="0" marR="0">
                        <a:spcBef>
                          <a:spcPts val="0"/>
                        </a:spcBef>
                        <a:spcAft>
                          <a:spcPts val="0"/>
                        </a:spcAft>
                      </a:pPr>
                      <a:r>
                        <a:rPr lang="en-US" sz="1600">
                          <a:solidFill>
                            <a:schemeClr val="tx1"/>
                          </a:solidFill>
                          <a:effectLst/>
                        </a:rPr>
                        <a:t>3</a:t>
                      </a:r>
                      <a:endParaRPr lang="en-US" sz="11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marR="0">
                        <a:spcBef>
                          <a:spcPts val="0"/>
                        </a:spcBef>
                        <a:spcAft>
                          <a:spcPts val="0"/>
                        </a:spcAft>
                      </a:pPr>
                      <a:r>
                        <a:rPr lang="en-US" sz="1600" dirty="0">
                          <a:solidFill>
                            <a:schemeClr val="tx1"/>
                          </a:solidFill>
                          <a:effectLst/>
                        </a:rPr>
                        <a:t>Milk, Diaper, Butter, Coke </a:t>
                      </a:r>
                      <a:endParaRPr lang="en-US" sz="1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94005">
                <a:tc>
                  <a:txBody>
                    <a:bodyPr/>
                    <a:lstStyle/>
                    <a:p>
                      <a:pPr marL="0" marR="0">
                        <a:spcBef>
                          <a:spcPts val="0"/>
                        </a:spcBef>
                        <a:spcAft>
                          <a:spcPts val="0"/>
                        </a:spcAft>
                      </a:pPr>
                      <a:r>
                        <a:rPr lang="en-US" sz="1600">
                          <a:solidFill>
                            <a:schemeClr val="tx1"/>
                          </a:solidFill>
                          <a:effectLst/>
                        </a:rPr>
                        <a:t>4</a:t>
                      </a:r>
                      <a:endParaRPr lang="en-US" sz="11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marR="0">
                        <a:spcBef>
                          <a:spcPts val="0"/>
                        </a:spcBef>
                        <a:spcAft>
                          <a:spcPts val="0"/>
                        </a:spcAft>
                      </a:pPr>
                      <a:r>
                        <a:rPr lang="en-US" sz="1600" dirty="0">
                          <a:solidFill>
                            <a:schemeClr val="tx1"/>
                          </a:solidFill>
                          <a:effectLst/>
                        </a:rPr>
                        <a:t>Bread, Milk, Diaper, Butter</a:t>
                      </a:r>
                      <a:endParaRPr lang="en-US" sz="1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94005">
                <a:tc>
                  <a:txBody>
                    <a:bodyPr/>
                    <a:lstStyle/>
                    <a:p>
                      <a:pPr marL="0" marR="0">
                        <a:spcBef>
                          <a:spcPts val="0"/>
                        </a:spcBef>
                        <a:spcAft>
                          <a:spcPts val="0"/>
                        </a:spcAft>
                      </a:pPr>
                      <a:r>
                        <a:rPr lang="en-US" sz="1600" dirty="0">
                          <a:solidFill>
                            <a:schemeClr val="tx1"/>
                          </a:solidFill>
                          <a:effectLst/>
                        </a:rPr>
                        <a:t>5</a:t>
                      </a:r>
                      <a:endParaRPr lang="en-US" sz="1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marR="0">
                        <a:spcBef>
                          <a:spcPts val="0"/>
                        </a:spcBef>
                        <a:spcAft>
                          <a:spcPts val="0"/>
                        </a:spcAft>
                      </a:pPr>
                      <a:r>
                        <a:rPr lang="en-US" sz="1600" dirty="0">
                          <a:solidFill>
                            <a:schemeClr val="tx1"/>
                          </a:solidFill>
                          <a:effectLst/>
                        </a:rPr>
                        <a:t>Bread, Milk, Diaper, Coke </a:t>
                      </a:r>
                      <a:endParaRPr lang="en-US" sz="1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975093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5" name="Rectangle 3"/>
          <p:cNvSpPr>
            <a:spLocks noGrp="1" noChangeArrowheads="1"/>
          </p:cNvSpPr>
          <p:nvPr>
            <p:ph idx="1"/>
          </p:nvPr>
        </p:nvSpPr>
        <p:spPr>
          <a:ln/>
        </p:spPr>
        <p:txBody>
          <a:bodyPr/>
          <a:lstStyle/>
          <a:p>
            <a:pPr marL="257175" indent="-257175"/>
            <a:r>
              <a:rPr lang="en-US" altLang="en-US" dirty="0">
                <a:latin typeface="+mn-lt"/>
              </a:rPr>
              <a:t>Marketing and Sales Promotion:</a:t>
            </a:r>
            <a:endParaRPr lang="en-US" altLang="en-US" sz="2000" dirty="0">
              <a:latin typeface="+mn-lt"/>
            </a:endParaRPr>
          </a:p>
          <a:p>
            <a:pPr marL="557213" lvl="1" indent="-214313"/>
            <a:r>
              <a:rPr lang="en-US" altLang="en-US" sz="2000" dirty="0">
                <a:solidFill>
                  <a:schemeClr val="accent5">
                    <a:lumMod val="50000"/>
                  </a:schemeClr>
                </a:solidFill>
                <a:latin typeface="+mn-lt"/>
              </a:rPr>
              <a:t>Let the rule discovered be</a:t>
            </a:r>
            <a:r>
              <a:rPr lang="en-US" altLang="en-US" sz="2000" i="1" dirty="0">
                <a:solidFill>
                  <a:schemeClr val="accent5">
                    <a:lumMod val="50000"/>
                  </a:schemeClr>
                </a:solidFill>
                <a:latin typeface="+mn-lt"/>
              </a:rPr>
              <a:t> </a:t>
            </a:r>
          </a:p>
          <a:p>
            <a:pPr marL="557213" lvl="1" indent="-214313">
              <a:buNone/>
            </a:pPr>
            <a:r>
              <a:rPr lang="en-US" altLang="en-US" sz="2000" i="1" dirty="0">
                <a:solidFill>
                  <a:schemeClr val="accent5">
                    <a:lumMod val="50000"/>
                  </a:schemeClr>
                </a:solidFill>
                <a:latin typeface="+mn-lt"/>
              </a:rPr>
              <a:t> 			{Bagels, … } --&gt; {Potato Chips}</a:t>
            </a:r>
            <a:endParaRPr lang="en-US" altLang="en-US" sz="2000" dirty="0">
              <a:solidFill>
                <a:schemeClr val="accent5">
                  <a:lumMod val="50000"/>
                </a:schemeClr>
              </a:solidFill>
              <a:latin typeface="+mn-lt"/>
            </a:endParaRPr>
          </a:p>
          <a:p>
            <a:pPr marL="557213" lvl="1" indent="-214313"/>
            <a:r>
              <a:rPr lang="en-US" altLang="en-US" sz="2000" u="sng" dirty="0">
                <a:solidFill>
                  <a:schemeClr val="accent5">
                    <a:lumMod val="50000"/>
                  </a:schemeClr>
                </a:solidFill>
                <a:latin typeface="+mn-lt"/>
              </a:rPr>
              <a:t>Potato Chips as consequent</a:t>
            </a:r>
            <a:r>
              <a:rPr lang="en-US" altLang="en-US" sz="1800" dirty="0">
                <a:solidFill>
                  <a:schemeClr val="accent5">
                    <a:lumMod val="50000"/>
                  </a:schemeClr>
                </a:solidFill>
                <a:latin typeface="+mn-lt"/>
              </a:rPr>
              <a:t> </a:t>
            </a:r>
            <a:r>
              <a:rPr lang="en-US" altLang="en-US" sz="1800" dirty="0">
                <a:latin typeface="+mn-lt"/>
              </a:rPr>
              <a:t>=&gt; </a:t>
            </a:r>
            <a:r>
              <a:rPr lang="en-US" altLang="en-US" sz="2000" dirty="0">
                <a:latin typeface="+mn-lt"/>
              </a:rPr>
              <a:t>Can be used to determine what should be done to boost its sales.</a:t>
            </a:r>
          </a:p>
          <a:p>
            <a:pPr marL="557213" lvl="1" indent="-214313"/>
            <a:r>
              <a:rPr lang="en-US" altLang="en-US" sz="2000" u="sng" dirty="0">
                <a:solidFill>
                  <a:schemeClr val="accent5">
                    <a:lumMod val="50000"/>
                  </a:schemeClr>
                </a:solidFill>
                <a:latin typeface="+mn-lt"/>
              </a:rPr>
              <a:t>Bagels in the antecedent</a:t>
            </a:r>
            <a:r>
              <a:rPr lang="en-US" altLang="en-US" sz="1800" dirty="0">
                <a:solidFill>
                  <a:schemeClr val="accent5">
                    <a:lumMod val="50000"/>
                  </a:schemeClr>
                </a:solidFill>
                <a:latin typeface="+mn-lt"/>
              </a:rPr>
              <a:t> </a:t>
            </a:r>
            <a:r>
              <a:rPr lang="en-US" altLang="en-US" sz="1800" dirty="0">
                <a:latin typeface="+mn-lt"/>
              </a:rPr>
              <a:t>=&gt; C</a:t>
            </a:r>
            <a:r>
              <a:rPr lang="en-US" altLang="en-US" sz="2000" dirty="0">
                <a:latin typeface="+mn-lt"/>
              </a:rPr>
              <a:t>an be used to see which products would be affected if the store discontinues selling bagels.</a:t>
            </a:r>
          </a:p>
          <a:p>
            <a:pPr marL="557213" lvl="1" indent="-214313"/>
            <a:r>
              <a:rPr lang="en-US" altLang="en-US" sz="2000" u="sng" dirty="0">
                <a:solidFill>
                  <a:schemeClr val="accent5">
                    <a:lumMod val="50000"/>
                  </a:schemeClr>
                </a:solidFill>
                <a:latin typeface="+mn-lt"/>
              </a:rPr>
              <a:t>Bagels in antecedent </a:t>
            </a:r>
            <a:r>
              <a:rPr lang="en-US" altLang="en-US" sz="2000" i="1" u="sng" dirty="0">
                <a:solidFill>
                  <a:schemeClr val="accent5">
                    <a:lumMod val="50000"/>
                  </a:schemeClr>
                </a:solidFill>
                <a:latin typeface="+mn-lt"/>
              </a:rPr>
              <a:t>and</a:t>
            </a:r>
            <a:r>
              <a:rPr lang="en-US" altLang="en-US" sz="2000" u="sng" dirty="0">
                <a:solidFill>
                  <a:schemeClr val="accent5">
                    <a:lumMod val="50000"/>
                  </a:schemeClr>
                </a:solidFill>
                <a:latin typeface="+mn-lt"/>
              </a:rPr>
              <a:t> Potato chips in consequent</a:t>
            </a:r>
            <a:r>
              <a:rPr lang="en-US" altLang="en-US" sz="1800" u="sng" dirty="0">
                <a:solidFill>
                  <a:schemeClr val="accent5">
                    <a:lumMod val="50000"/>
                  </a:schemeClr>
                </a:solidFill>
                <a:latin typeface="+mn-lt"/>
              </a:rPr>
              <a:t> </a:t>
            </a:r>
            <a:r>
              <a:rPr lang="en-US" altLang="en-US" sz="1800" dirty="0">
                <a:solidFill>
                  <a:schemeClr val="tx2"/>
                </a:solidFill>
                <a:latin typeface="+mn-lt"/>
              </a:rPr>
              <a:t>=&gt; </a:t>
            </a:r>
            <a:r>
              <a:rPr lang="en-US" altLang="en-US" sz="2000" dirty="0">
                <a:latin typeface="+mn-lt"/>
              </a:rPr>
              <a:t>Can be used to see what products should be sold with Bagels to promote sale of Potato chips!</a:t>
            </a:r>
          </a:p>
        </p:txBody>
      </p:sp>
      <p:sp>
        <p:nvSpPr>
          <p:cNvPr id="3" name="Slide Number Placeholder 2"/>
          <p:cNvSpPr>
            <a:spLocks noGrp="1"/>
          </p:cNvSpPr>
          <p:nvPr>
            <p:ph type="sldNum" sz="quarter" idx="14"/>
          </p:nvPr>
        </p:nvSpPr>
        <p:spPr/>
        <p:txBody>
          <a:bodyPr/>
          <a:lstStyle/>
          <a:p>
            <a:fld id="{D26740DE-8293-487D-9531-1FF883CE0649}" type="slidenum">
              <a:rPr lang="en-US" smtClean="0"/>
              <a:t>31</a:t>
            </a:fld>
            <a:endParaRPr lang="en-US"/>
          </a:p>
        </p:txBody>
      </p:sp>
      <p:sp>
        <p:nvSpPr>
          <p:cNvPr id="755714" name="Rectangle 2"/>
          <p:cNvSpPr>
            <a:spLocks noGrp="1" noChangeArrowheads="1"/>
          </p:cNvSpPr>
          <p:nvPr>
            <p:ph type="title" idx="4294967295"/>
          </p:nvPr>
        </p:nvSpPr>
        <p:spPr>
          <a:xfrm>
            <a:off x="0" y="710106"/>
            <a:ext cx="8139112" cy="663575"/>
          </a:xfrm>
        </p:spPr>
        <p:txBody>
          <a:bodyPr>
            <a:noAutofit/>
          </a:bodyPr>
          <a:lstStyle/>
          <a:p>
            <a:pPr algn="ctr"/>
            <a:r>
              <a:rPr lang="en-US" altLang="en-US" sz="3600" b="1" dirty="0">
                <a:latin typeface="+mn-lt"/>
              </a:rPr>
              <a:t>Association Rule Discovery: Application 1</a:t>
            </a:r>
          </a:p>
        </p:txBody>
      </p:sp>
    </p:spTree>
    <p:extLst>
      <p:ext uri="{BB962C8B-B14F-4D97-AF65-F5344CB8AC3E}">
        <p14:creationId xmlns:p14="http://schemas.microsoft.com/office/powerpoint/2010/main" val="1751170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1" name="Rectangle 3"/>
          <p:cNvSpPr>
            <a:spLocks noGrp="1" noChangeArrowheads="1"/>
          </p:cNvSpPr>
          <p:nvPr>
            <p:ph idx="1"/>
          </p:nvPr>
        </p:nvSpPr>
        <p:spPr>
          <a:xfrm>
            <a:off x="304800" y="1638795"/>
            <a:ext cx="8229600" cy="4381005"/>
          </a:xfrm>
        </p:spPr>
        <p:txBody>
          <a:bodyPr/>
          <a:lstStyle/>
          <a:p>
            <a:pPr>
              <a:lnSpc>
                <a:spcPct val="100000"/>
              </a:lnSpc>
              <a:spcAft>
                <a:spcPts val="900"/>
              </a:spcAft>
            </a:pPr>
            <a:r>
              <a:rPr lang="en-US" altLang="en-US" sz="2400" dirty="0">
                <a:latin typeface="+mn-lt"/>
              </a:rPr>
              <a:t>Inventory Management:</a:t>
            </a:r>
          </a:p>
          <a:p>
            <a:pPr lvl="1">
              <a:lnSpc>
                <a:spcPct val="100000"/>
              </a:lnSpc>
              <a:spcAft>
                <a:spcPts val="900"/>
              </a:spcAft>
            </a:pPr>
            <a:r>
              <a:rPr lang="en-US" altLang="en-US" sz="1800" dirty="0">
                <a:latin typeface="+mn-lt"/>
              </a:rPr>
              <a:t>Goal: A consumer appliance repair company wants to anticipate the nature of repairs on its consumer products and keep the service vehicles equipped with right parts to reduce on number of visits to consumer households.</a:t>
            </a:r>
          </a:p>
          <a:p>
            <a:pPr lvl="1">
              <a:lnSpc>
                <a:spcPct val="100000"/>
              </a:lnSpc>
              <a:spcAft>
                <a:spcPts val="900"/>
              </a:spcAft>
            </a:pPr>
            <a:r>
              <a:rPr lang="en-US" altLang="en-US" sz="1800" dirty="0">
                <a:latin typeface="+mn-lt"/>
              </a:rPr>
              <a:t>Approach: Process the data on tools and parts required in previous repairs at different consumer locations and discover the co-occurrence patterns.</a:t>
            </a:r>
          </a:p>
        </p:txBody>
      </p:sp>
      <p:sp>
        <p:nvSpPr>
          <p:cNvPr id="3" name="Slide Number Placeholder 2"/>
          <p:cNvSpPr>
            <a:spLocks noGrp="1"/>
          </p:cNvSpPr>
          <p:nvPr>
            <p:ph type="sldNum" sz="quarter" idx="14"/>
          </p:nvPr>
        </p:nvSpPr>
        <p:spPr/>
        <p:txBody>
          <a:bodyPr/>
          <a:lstStyle/>
          <a:p>
            <a:fld id="{D26740DE-8293-487D-9531-1FF883CE0649}" type="slidenum">
              <a:rPr lang="en-US" smtClean="0"/>
              <a:t>32</a:t>
            </a:fld>
            <a:endParaRPr lang="en-US"/>
          </a:p>
        </p:txBody>
      </p:sp>
      <p:sp>
        <p:nvSpPr>
          <p:cNvPr id="759810" name="Rectangle 2"/>
          <p:cNvSpPr>
            <a:spLocks noGrp="1" noChangeArrowheads="1"/>
          </p:cNvSpPr>
          <p:nvPr>
            <p:ph type="title" idx="4294967295"/>
          </p:nvPr>
        </p:nvSpPr>
        <p:spPr>
          <a:xfrm>
            <a:off x="94325" y="727862"/>
            <a:ext cx="7886700" cy="681037"/>
          </a:xfrm>
        </p:spPr>
        <p:txBody>
          <a:bodyPr>
            <a:normAutofit/>
          </a:bodyPr>
          <a:lstStyle/>
          <a:p>
            <a:pPr algn="ctr"/>
            <a:r>
              <a:rPr lang="en-US" altLang="en-US" sz="3600" b="1" dirty="0">
                <a:latin typeface="+mn-lt"/>
              </a:rPr>
              <a:t>Association Rule Discovery: Application</a:t>
            </a:r>
          </a:p>
        </p:txBody>
      </p:sp>
    </p:spTree>
    <p:extLst>
      <p:ext uri="{BB962C8B-B14F-4D97-AF65-F5344CB8AC3E}">
        <p14:creationId xmlns:p14="http://schemas.microsoft.com/office/powerpoint/2010/main" val="24106027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6BB6C6-E7BE-40C2-949D-2A8435F6A025}"/>
              </a:ext>
            </a:extLst>
          </p:cNvPr>
          <p:cNvSpPr>
            <a:spLocks noGrp="1"/>
          </p:cNvSpPr>
          <p:nvPr>
            <p:ph sz="quarter" idx="10"/>
          </p:nvPr>
        </p:nvSpPr>
        <p:spPr>
          <a:xfrm>
            <a:off x="213360" y="491490"/>
            <a:ext cx="6507480" cy="658406"/>
          </a:xfrm>
        </p:spPr>
        <p:txBody>
          <a:bodyPr>
            <a:normAutofit/>
          </a:bodyPr>
          <a:lstStyle/>
          <a:p>
            <a:r>
              <a:rPr lang="en-US" sz="3200" dirty="0">
                <a:latin typeface="+mn-lt"/>
              </a:rPr>
              <a:t>Sequential Pattern Discovery: Definition</a:t>
            </a:r>
          </a:p>
        </p:txBody>
      </p:sp>
      <p:sp>
        <p:nvSpPr>
          <p:cNvPr id="5" name="Slide Number Placeholder 4">
            <a:extLst>
              <a:ext uri="{FF2B5EF4-FFF2-40B4-BE49-F238E27FC236}">
                <a16:creationId xmlns:a16="http://schemas.microsoft.com/office/drawing/2014/main" id="{7568AE26-8C84-4D54-ACF5-30EBA406EE76}"/>
              </a:ext>
            </a:extLst>
          </p:cNvPr>
          <p:cNvSpPr>
            <a:spLocks noGrp="1"/>
          </p:cNvSpPr>
          <p:nvPr>
            <p:ph type="sldNum" sz="quarter" idx="14"/>
          </p:nvPr>
        </p:nvSpPr>
        <p:spPr/>
        <p:txBody>
          <a:bodyPr/>
          <a:lstStyle/>
          <a:p>
            <a:fld id="{BC8D7E44-7D4F-4942-A8C9-2DF6BF8399E8}" type="slidenum">
              <a:rPr lang="en-US" smtClean="0"/>
              <a:pPr/>
              <a:t>33</a:t>
            </a:fld>
            <a:endParaRPr lang="en-US" dirty="0"/>
          </a:p>
        </p:txBody>
      </p:sp>
      <p:sp>
        <p:nvSpPr>
          <p:cNvPr id="6" name="Rectangle 3">
            <a:extLst>
              <a:ext uri="{FF2B5EF4-FFF2-40B4-BE49-F238E27FC236}">
                <a16:creationId xmlns:a16="http://schemas.microsoft.com/office/drawing/2014/main" id="{A425B2B4-A6B4-48BD-B30B-2D83B6DA50B2}"/>
              </a:ext>
            </a:extLst>
          </p:cNvPr>
          <p:cNvSpPr txBox="1">
            <a:spLocks noChangeArrowheads="1"/>
          </p:cNvSpPr>
          <p:nvPr/>
        </p:nvSpPr>
        <p:spPr>
          <a:xfrm>
            <a:off x="723207" y="1520189"/>
            <a:ext cx="7348451" cy="7426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800" dirty="0"/>
              <a:t>Given is a set of </a:t>
            </a:r>
            <a:r>
              <a:rPr lang="en-US" altLang="en-US" sz="1800" i="1" dirty="0"/>
              <a:t>objects</a:t>
            </a:r>
            <a:r>
              <a:rPr lang="en-US" altLang="en-US" sz="1800" dirty="0"/>
              <a:t>, with each object associated with its own </a:t>
            </a:r>
            <a:r>
              <a:rPr lang="en-US" altLang="en-US" sz="1800" i="1" dirty="0"/>
              <a:t>timeline of events</a:t>
            </a:r>
            <a:r>
              <a:rPr lang="en-US" altLang="en-US" sz="1800" dirty="0"/>
              <a:t>, find rules that predict strong </a:t>
            </a:r>
            <a:r>
              <a:rPr lang="en-US" altLang="en-US" sz="1800" dirty="0">
                <a:solidFill>
                  <a:srgbClr val="0000FF"/>
                </a:solidFill>
              </a:rPr>
              <a:t>sequential dependencies</a:t>
            </a:r>
            <a:r>
              <a:rPr lang="en-US" altLang="en-US" sz="1800" dirty="0"/>
              <a:t> among different events.</a:t>
            </a:r>
          </a:p>
          <a:p>
            <a:pPr marL="0" indent="0">
              <a:buNone/>
            </a:pPr>
            <a:endParaRPr lang="en-US" altLang="en-US" sz="1800" dirty="0"/>
          </a:p>
          <a:p>
            <a:pPr marL="0" indent="0">
              <a:buNone/>
            </a:pPr>
            <a:endParaRPr lang="en-US" altLang="en-US" sz="1800" dirty="0"/>
          </a:p>
          <a:p>
            <a:pPr marL="0" indent="0">
              <a:buNone/>
            </a:pPr>
            <a:endParaRPr lang="en-US" altLang="en-US" sz="1800" dirty="0"/>
          </a:p>
          <a:p>
            <a:pPr marL="0" indent="0">
              <a:buNone/>
            </a:pPr>
            <a:endParaRPr lang="en-US" altLang="en-US" sz="1800" dirty="0"/>
          </a:p>
        </p:txBody>
      </p:sp>
      <p:grpSp>
        <p:nvGrpSpPr>
          <p:cNvPr id="7" name="Group 4">
            <a:extLst>
              <a:ext uri="{FF2B5EF4-FFF2-40B4-BE49-F238E27FC236}">
                <a16:creationId xmlns:a16="http://schemas.microsoft.com/office/drawing/2014/main" id="{8F0AD141-E390-42D7-B737-9999354D91B9}"/>
              </a:ext>
            </a:extLst>
          </p:cNvPr>
          <p:cNvGrpSpPr>
            <a:grpSpLocks/>
          </p:cNvGrpSpPr>
          <p:nvPr/>
        </p:nvGrpSpPr>
        <p:grpSpPr bwMode="auto">
          <a:xfrm>
            <a:off x="2453640" y="4331278"/>
            <a:ext cx="3657600" cy="1752600"/>
            <a:chOff x="1728" y="2928"/>
            <a:chExt cx="2304" cy="1104"/>
          </a:xfrm>
        </p:grpSpPr>
        <p:sp>
          <p:nvSpPr>
            <p:cNvPr id="8" name="Rectangle 5">
              <a:extLst>
                <a:ext uri="{FF2B5EF4-FFF2-40B4-BE49-F238E27FC236}">
                  <a16:creationId xmlns:a16="http://schemas.microsoft.com/office/drawing/2014/main" id="{F6A4F558-68C3-403C-BACC-A51A8990FB76}"/>
                </a:ext>
              </a:extLst>
            </p:cNvPr>
            <p:cNvSpPr>
              <a:spLocks noChangeArrowheads="1"/>
            </p:cNvSpPr>
            <p:nvPr/>
          </p:nvSpPr>
          <p:spPr bwMode="auto">
            <a:xfrm>
              <a:off x="1728" y="2928"/>
              <a:ext cx="2304" cy="1104"/>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p>
              <a:endParaRPr lang="en-US"/>
            </a:p>
          </p:txBody>
        </p:sp>
        <p:sp>
          <p:nvSpPr>
            <p:cNvPr id="9" name="Text Box 6">
              <a:extLst>
                <a:ext uri="{FF2B5EF4-FFF2-40B4-BE49-F238E27FC236}">
                  <a16:creationId xmlns:a16="http://schemas.microsoft.com/office/drawing/2014/main" id="{685CE451-C4C2-4364-9FB3-BBAD3CA7C9D6}"/>
                </a:ext>
              </a:extLst>
            </p:cNvPr>
            <p:cNvSpPr txBox="1">
              <a:spLocks noChangeArrowheads="1"/>
            </p:cNvSpPr>
            <p:nvPr/>
          </p:nvSpPr>
          <p:spPr bwMode="auto">
            <a:xfrm>
              <a:off x="1776" y="2983"/>
              <a:ext cx="2190" cy="32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latin typeface="Times New Roman" panose="02020603050405020304" pitchFamily="18" charset="0"/>
                </a:rPr>
                <a:t>(A   B)     (C)    (D   E)</a:t>
              </a:r>
            </a:p>
          </p:txBody>
        </p:sp>
        <p:sp>
          <p:nvSpPr>
            <p:cNvPr id="10" name="Text Box 7">
              <a:extLst>
                <a:ext uri="{FF2B5EF4-FFF2-40B4-BE49-F238E27FC236}">
                  <a16:creationId xmlns:a16="http://schemas.microsoft.com/office/drawing/2014/main" id="{011DBF31-BA0F-467A-B327-1E10999CDA6E}"/>
                </a:ext>
              </a:extLst>
            </p:cNvPr>
            <p:cNvSpPr txBox="1">
              <a:spLocks noChangeArrowheads="1"/>
            </p:cNvSpPr>
            <p:nvPr/>
          </p:nvSpPr>
          <p:spPr bwMode="auto">
            <a:xfrm>
              <a:off x="2688" y="3660"/>
              <a:ext cx="439" cy="19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00FF"/>
                  </a:solidFill>
                </a:rPr>
                <a:t>&lt;= ms</a:t>
              </a:r>
              <a:endParaRPr lang="en-US" altLang="en-US" sz="1600">
                <a:latin typeface="Times New Roman" panose="02020603050405020304" pitchFamily="18" charset="0"/>
              </a:endParaRPr>
            </a:p>
          </p:txBody>
        </p:sp>
        <p:sp>
          <p:nvSpPr>
            <p:cNvPr id="11" name="Text Box 8">
              <a:extLst>
                <a:ext uri="{FF2B5EF4-FFF2-40B4-BE49-F238E27FC236}">
                  <a16:creationId xmlns:a16="http://schemas.microsoft.com/office/drawing/2014/main" id="{79790F78-41AC-4192-BDAF-E0F1F08E1BFF}"/>
                </a:ext>
              </a:extLst>
            </p:cNvPr>
            <p:cNvSpPr txBox="1">
              <a:spLocks noChangeArrowheads="1"/>
            </p:cNvSpPr>
            <p:nvPr/>
          </p:nvSpPr>
          <p:spPr bwMode="auto">
            <a:xfrm>
              <a:off x="2256" y="3312"/>
              <a:ext cx="407" cy="19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00FF"/>
                  </a:solidFill>
                </a:rPr>
                <a:t>&lt;= xg</a:t>
              </a:r>
              <a:endParaRPr lang="en-US" altLang="en-US" sz="1600">
                <a:latin typeface="Times New Roman" panose="02020603050405020304" pitchFamily="18" charset="0"/>
              </a:endParaRPr>
            </a:p>
          </p:txBody>
        </p:sp>
        <p:sp>
          <p:nvSpPr>
            <p:cNvPr id="12" name="Text Box 9">
              <a:extLst>
                <a:ext uri="{FF2B5EF4-FFF2-40B4-BE49-F238E27FC236}">
                  <a16:creationId xmlns:a16="http://schemas.microsoft.com/office/drawing/2014/main" id="{68D6DF04-4297-488E-A913-6250B89FDED8}"/>
                </a:ext>
              </a:extLst>
            </p:cNvPr>
            <p:cNvSpPr txBox="1">
              <a:spLocks noChangeArrowheads="1"/>
            </p:cNvSpPr>
            <p:nvPr/>
          </p:nvSpPr>
          <p:spPr bwMode="auto">
            <a:xfrm>
              <a:off x="2976" y="3324"/>
              <a:ext cx="348" cy="19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00FF"/>
                  </a:solidFill>
                </a:rPr>
                <a:t> &gt;ng</a:t>
              </a:r>
              <a:endParaRPr lang="en-US" altLang="en-US" sz="1600">
                <a:latin typeface="Times New Roman" panose="02020603050405020304" pitchFamily="18" charset="0"/>
              </a:endParaRPr>
            </a:p>
          </p:txBody>
        </p:sp>
        <p:sp>
          <p:nvSpPr>
            <p:cNvPr id="13" name="Text Box 10">
              <a:extLst>
                <a:ext uri="{FF2B5EF4-FFF2-40B4-BE49-F238E27FC236}">
                  <a16:creationId xmlns:a16="http://schemas.microsoft.com/office/drawing/2014/main" id="{19B193AB-4230-4D85-8006-E0D91FE45442}"/>
                </a:ext>
              </a:extLst>
            </p:cNvPr>
            <p:cNvSpPr txBox="1">
              <a:spLocks noChangeArrowheads="1"/>
            </p:cNvSpPr>
            <p:nvPr/>
          </p:nvSpPr>
          <p:spPr bwMode="auto">
            <a:xfrm>
              <a:off x="3360" y="3324"/>
              <a:ext cx="426" cy="19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00FF"/>
                  </a:solidFill>
                </a:rPr>
                <a:t>&lt;= ws</a:t>
              </a:r>
              <a:endParaRPr lang="en-US" altLang="en-US" sz="1600">
                <a:latin typeface="Times New Roman" panose="02020603050405020304" pitchFamily="18" charset="0"/>
              </a:endParaRPr>
            </a:p>
          </p:txBody>
        </p:sp>
        <p:sp>
          <p:nvSpPr>
            <p:cNvPr id="14" name="Line 11">
              <a:extLst>
                <a:ext uri="{FF2B5EF4-FFF2-40B4-BE49-F238E27FC236}">
                  <a16:creationId xmlns:a16="http://schemas.microsoft.com/office/drawing/2014/main" id="{BEF0B06B-C87C-4072-B952-386EE86A54AF}"/>
                </a:ext>
              </a:extLst>
            </p:cNvPr>
            <p:cNvSpPr>
              <a:spLocks noChangeShapeType="1"/>
            </p:cNvSpPr>
            <p:nvPr/>
          </p:nvSpPr>
          <p:spPr bwMode="auto">
            <a:xfrm>
              <a:off x="1824" y="3817"/>
              <a:ext cx="2064" cy="0"/>
            </a:xfrm>
            <a:prstGeom prst="line">
              <a:avLst/>
            </a:prstGeom>
            <a:noFill/>
            <a:ln w="9525">
              <a:solidFill>
                <a:schemeClr val="tx1"/>
              </a:solidFill>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2">
              <a:extLst>
                <a:ext uri="{FF2B5EF4-FFF2-40B4-BE49-F238E27FC236}">
                  <a16:creationId xmlns:a16="http://schemas.microsoft.com/office/drawing/2014/main" id="{1A24BC81-E806-45BE-904F-02BBCBB4B404}"/>
                </a:ext>
              </a:extLst>
            </p:cNvPr>
            <p:cNvSpPr>
              <a:spLocks noChangeShapeType="1"/>
            </p:cNvSpPr>
            <p:nvPr/>
          </p:nvSpPr>
          <p:spPr bwMode="auto">
            <a:xfrm>
              <a:off x="1824" y="3500"/>
              <a:ext cx="1200" cy="0"/>
            </a:xfrm>
            <a:prstGeom prst="line">
              <a:avLst/>
            </a:prstGeom>
            <a:noFill/>
            <a:ln w="9525">
              <a:solidFill>
                <a:schemeClr val="tx1"/>
              </a:solidFill>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3">
              <a:extLst>
                <a:ext uri="{FF2B5EF4-FFF2-40B4-BE49-F238E27FC236}">
                  <a16:creationId xmlns:a16="http://schemas.microsoft.com/office/drawing/2014/main" id="{B7DBBCB4-AA99-42B2-B4E3-F32ACFEE5EF9}"/>
                </a:ext>
              </a:extLst>
            </p:cNvPr>
            <p:cNvSpPr>
              <a:spLocks noChangeShapeType="1"/>
            </p:cNvSpPr>
            <p:nvPr/>
          </p:nvSpPr>
          <p:spPr bwMode="auto">
            <a:xfrm>
              <a:off x="3024" y="3500"/>
              <a:ext cx="288" cy="0"/>
            </a:xfrm>
            <a:prstGeom prst="line">
              <a:avLst/>
            </a:prstGeom>
            <a:noFill/>
            <a:ln w="9525">
              <a:solidFill>
                <a:schemeClr val="tx1"/>
              </a:solidFill>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4">
              <a:extLst>
                <a:ext uri="{FF2B5EF4-FFF2-40B4-BE49-F238E27FC236}">
                  <a16:creationId xmlns:a16="http://schemas.microsoft.com/office/drawing/2014/main" id="{BBAD21E2-39F7-44E7-B211-A03CECF49CA0}"/>
                </a:ext>
              </a:extLst>
            </p:cNvPr>
            <p:cNvSpPr>
              <a:spLocks noChangeShapeType="1"/>
            </p:cNvSpPr>
            <p:nvPr/>
          </p:nvSpPr>
          <p:spPr bwMode="auto">
            <a:xfrm>
              <a:off x="3312" y="3500"/>
              <a:ext cx="576" cy="0"/>
            </a:xfrm>
            <a:prstGeom prst="line">
              <a:avLst/>
            </a:prstGeom>
            <a:noFill/>
            <a:ln w="9525">
              <a:solidFill>
                <a:schemeClr val="tx1"/>
              </a:solidFill>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5">
              <a:extLst>
                <a:ext uri="{FF2B5EF4-FFF2-40B4-BE49-F238E27FC236}">
                  <a16:creationId xmlns:a16="http://schemas.microsoft.com/office/drawing/2014/main" id="{6311BEF3-74B0-43D7-A1AA-676824D9958C}"/>
                </a:ext>
              </a:extLst>
            </p:cNvPr>
            <p:cNvSpPr>
              <a:spLocks noChangeShapeType="1"/>
            </p:cNvSpPr>
            <p:nvPr/>
          </p:nvSpPr>
          <p:spPr bwMode="auto">
            <a:xfrm>
              <a:off x="1824" y="3264"/>
              <a:ext cx="0" cy="709"/>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6">
              <a:extLst>
                <a:ext uri="{FF2B5EF4-FFF2-40B4-BE49-F238E27FC236}">
                  <a16:creationId xmlns:a16="http://schemas.microsoft.com/office/drawing/2014/main" id="{C360AE9E-F429-4E5C-9F9D-C8DB029231E7}"/>
                </a:ext>
              </a:extLst>
            </p:cNvPr>
            <p:cNvSpPr>
              <a:spLocks noChangeShapeType="1"/>
            </p:cNvSpPr>
            <p:nvPr/>
          </p:nvSpPr>
          <p:spPr bwMode="auto">
            <a:xfrm flipV="1">
              <a:off x="3024" y="3319"/>
              <a:ext cx="0" cy="327"/>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7">
              <a:extLst>
                <a:ext uri="{FF2B5EF4-FFF2-40B4-BE49-F238E27FC236}">
                  <a16:creationId xmlns:a16="http://schemas.microsoft.com/office/drawing/2014/main" id="{A0D29C19-2ACA-4A4F-983C-61AEADB2329B}"/>
                </a:ext>
              </a:extLst>
            </p:cNvPr>
            <p:cNvSpPr>
              <a:spLocks noChangeShapeType="1"/>
            </p:cNvSpPr>
            <p:nvPr/>
          </p:nvSpPr>
          <p:spPr bwMode="auto">
            <a:xfrm flipV="1">
              <a:off x="3312" y="3319"/>
              <a:ext cx="0" cy="327"/>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8">
              <a:extLst>
                <a:ext uri="{FF2B5EF4-FFF2-40B4-BE49-F238E27FC236}">
                  <a16:creationId xmlns:a16="http://schemas.microsoft.com/office/drawing/2014/main" id="{320D11A2-E5A0-4ADA-BF61-13A06FD9A4FA}"/>
                </a:ext>
              </a:extLst>
            </p:cNvPr>
            <p:cNvSpPr>
              <a:spLocks noChangeShapeType="1"/>
            </p:cNvSpPr>
            <p:nvPr/>
          </p:nvSpPr>
          <p:spPr bwMode="auto">
            <a:xfrm>
              <a:off x="3888" y="3264"/>
              <a:ext cx="0" cy="709"/>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 name="Group 19">
            <a:extLst>
              <a:ext uri="{FF2B5EF4-FFF2-40B4-BE49-F238E27FC236}">
                <a16:creationId xmlns:a16="http://schemas.microsoft.com/office/drawing/2014/main" id="{5AB0A535-6416-40FF-95ED-36EE96BA9D8D}"/>
              </a:ext>
            </a:extLst>
          </p:cNvPr>
          <p:cNvGrpSpPr>
            <a:grpSpLocks/>
          </p:cNvGrpSpPr>
          <p:nvPr/>
        </p:nvGrpSpPr>
        <p:grpSpPr bwMode="auto">
          <a:xfrm>
            <a:off x="2606040" y="2502478"/>
            <a:ext cx="4038600" cy="685800"/>
            <a:chOff x="1632" y="1728"/>
            <a:chExt cx="2304" cy="432"/>
          </a:xfrm>
        </p:grpSpPr>
        <p:sp>
          <p:nvSpPr>
            <p:cNvPr id="23" name="Rectangle 20">
              <a:extLst>
                <a:ext uri="{FF2B5EF4-FFF2-40B4-BE49-F238E27FC236}">
                  <a16:creationId xmlns:a16="http://schemas.microsoft.com/office/drawing/2014/main" id="{A6D57B7C-A131-477C-BACB-AA200D034E12}"/>
                </a:ext>
              </a:extLst>
            </p:cNvPr>
            <p:cNvSpPr>
              <a:spLocks noChangeArrowheads="1"/>
            </p:cNvSpPr>
            <p:nvPr/>
          </p:nvSpPr>
          <p:spPr bwMode="auto">
            <a:xfrm>
              <a:off x="1632" y="1728"/>
              <a:ext cx="2304" cy="432"/>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p>
              <a:endParaRPr lang="en-US"/>
            </a:p>
          </p:txBody>
        </p:sp>
        <p:sp>
          <p:nvSpPr>
            <p:cNvPr id="24" name="Text Box 21">
              <a:extLst>
                <a:ext uri="{FF2B5EF4-FFF2-40B4-BE49-F238E27FC236}">
                  <a16:creationId xmlns:a16="http://schemas.microsoft.com/office/drawing/2014/main" id="{FB201711-9C73-4EC1-8FC5-227D6C7658C3}"/>
                </a:ext>
              </a:extLst>
            </p:cNvPr>
            <p:cNvSpPr txBox="1">
              <a:spLocks noChangeArrowheads="1"/>
            </p:cNvSpPr>
            <p:nvPr/>
          </p:nvSpPr>
          <p:spPr bwMode="auto">
            <a:xfrm>
              <a:off x="1680" y="1783"/>
              <a:ext cx="2186" cy="32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latin typeface="Times New Roman" panose="02020603050405020304" pitchFamily="18" charset="0"/>
                </a:rPr>
                <a:t>(A   B)     (C)        (D   E)</a:t>
              </a:r>
            </a:p>
          </p:txBody>
        </p:sp>
      </p:grpSp>
      <p:sp>
        <p:nvSpPr>
          <p:cNvPr id="25" name="Line 22">
            <a:extLst>
              <a:ext uri="{FF2B5EF4-FFF2-40B4-BE49-F238E27FC236}">
                <a16:creationId xmlns:a16="http://schemas.microsoft.com/office/drawing/2014/main" id="{48A69C6A-29F6-4A9C-97DB-F5467DA7E920}"/>
              </a:ext>
            </a:extLst>
          </p:cNvPr>
          <p:cNvSpPr>
            <a:spLocks noChangeShapeType="1"/>
          </p:cNvSpPr>
          <p:nvPr/>
        </p:nvSpPr>
        <p:spPr bwMode="auto">
          <a:xfrm>
            <a:off x="4892040" y="2883478"/>
            <a:ext cx="457200" cy="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Rectangle 25">
            <a:extLst>
              <a:ext uri="{FF2B5EF4-FFF2-40B4-BE49-F238E27FC236}">
                <a16:creationId xmlns:a16="http://schemas.microsoft.com/office/drawing/2014/main" id="{3CFF6F61-4634-43F5-AEA5-307DAEBBAE87}"/>
              </a:ext>
            </a:extLst>
          </p:cNvPr>
          <p:cNvSpPr/>
          <p:nvPr/>
        </p:nvSpPr>
        <p:spPr>
          <a:xfrm>
            <a:off x="856210" y="3573125"/>
            <a:ext cx="7232073" cy="646331"/>
          </a:xfrm>
          <a:prstGeom prst="rect">
            <a:avLst/>
          </a:prstGeom>
        </p:spPr>
        <p:txBody>
          <a:bodyPr wrap="square">
            <a:spAutoFit/>
          </a:bodyPr>
          <a:lstStyle/>
          <a:p>
            <a:r>
              <a:rPr lang="en-US" altLang="en-US" dirty="0"/>
              <a:t>Rules are formed by first discovering patterns. Event occurrences in the patterns are governed by timing constraints.</a:t>
            </a:r>
            <a:endParaRPr lang="en-US" altLang="en-US" sz="2000" dirty="0"/>
          </a:p>
        </p:txBody>
      </p:sp>
      <p:sp>
        <p:nvSpPr>
          <p:cNvPr id="27" name="TextBox 26">
            <a:extLst>
              <a:ext uri="{FF2B5EF4-FFF2-40B4-BE49-F238E27FC236}">
                <a16:creationId xmlns:a16="http://schemas.microsoft.com/office/drawing/2014/main" id="{12612BA0-1F4A-4EC3-825C-0DE868135B03}"/>
              </a:ext>
            </a:extLst>
          </p:cNvPr>
          <p:cNvSpPr txBox="1"/>
          <p:nvPr/>
        </p:nvSpPr>
        <p:spPr>
          <a:xfrm>
            <a:off x="6492239" y="4881648"/>
            <a:ext cx="2261064" cy="600164"/>
          </a:xfrm>
          <a:prstGeom prst="rect">
            <a:avLst/>
          </a:prstGeom>
          <a:noFill/>
        </p:spPr>
        <p:txBody>
          <a:bodyPr wrap="square" rtlCol="0">
            <a:spAutoFit/>
          </a:bodyPr>
          <a:lstStyle/>
          <a:p>
            <a:r>
              <a:rPr lang="en-US" sz="1100" dirty="0"/>
              <a:t>Timing constraints include </a:t>
            </a:r>
            <a:r>
              <a:rPr lang="en-US" sz="1100" dirty="0" err="1"/>
              <a:t>maxgap</a:t>
            </a:r>
            <a:r>
              <a:rPr lang="en-US" sz="1100" dirty="0"/>
              <a:t> (</a:t>
            </a:r>
            <a:r>
              <a:rPr lang="en-US" sz="1100" dirty="0" err="1"/>
              <a:t>xg</a:t>
            </a:r>
            <a:r>
              <a:rPr lang="en-US" sz="1100" dirty="0"/>
              <a:t>), </a:t>
            </a:r>
            <a:r>
              <a:rPr lang="en-US" sz="1100" dirty="0" err="1"/>
              <a:t>mingap</a:t>
            </a:r>
            <a:r>
              <a:rPr lang="en-US" sz="1100" dirty="0"/>
              <a:t> (ng), </a:t>
            </a:r>
            <a:r>
              <a:rPr lang="en-US" sz="1100" dirty="0" err="1"/>
              <a:t>windowsize</a:t>
            </a:r>
            <a:r>
              <a:rPr lang="en-US" sz="1100" dirty="0"/>
              <a:t> (</a:t>
            </a:r>
            <a:r>
              <a:rPr lang="en-US" sz="1100" dirty="0" err="1"/>
              <a:t>ws</a:t>
            </a:r>
            <a:r>
              <a:rPr lang="en-US" sz="1100" dirty="0"/>
              <a:t>), </a:t>
            </a:r>
            <a:r>
              <a:rPr lang="en-US" sz="1100" dirty="0" err="1"/>
              <a:t>maxspan</a:t>
            </a:r>
            <a:r>
              <a:rPr lang="en-US" sz="1100" dirty="0"/>
              <a:t> (</a:t>
            </a:r>
            <a:r>
              <a:rPr lang="en-US" sz="1100" dirty="0" err="1"/>
              <a:t>ms</a:t>
            </a:r>
            <a:r>
              <a:rPr lang="en-US" sz="1100" dirty="0"/>
              <a:t>)</a:t>
            </a:r>
          </a:p>
        </p:txBody>
      </p:sp>
    </p:spTree>
    <p:extLst>
      <p:ext uri="{BB962C8B-B14F-4D97-AF65-F5344CB8AC3E}">
        <p14:creationId xmlns:p14="http://schemas.microsoft.com/office/powerpoint/2010/main" val="36701721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533ABBF-258E-42A7-B25D-D6E7343B3B39}"/>
              </a:ext>
            </a:extLst>
          </p:cNvPr>
          <p:cNvSpPr>
            <a:spLocks noGrp="1"/>
          </p:cNvSpPr>
          <p:nvPr>
            <p:ph type="sldNum" sz="quarter" idx="14"/>
          </p:nvPr>
        </p:nvSpPr>
        <p:spPr/>
        <p:txBody>
          <a:bodyPr/>
          <a:lstStyle/>
          <a:p>
            <a:fld id="{BC8D7E44-7D4F-4942-A8C9-2DF6BF8399E8}" type="slidenum">
              <a:rPr lang="en-US" smtClean="0"/>
              <a:pPr/>
              <a:t>34</a:t>
            </a:fld>
            <a:endParaRPr lang="en-US" dirty="0"/>
          </a:p>
        </p:txBody>
      </p:sp>
      <p:sp>
        <p:nvSpPr>
          <p:cNvPr id="6" name="Rectangle 2">
            <a:extLst>
              <a:ext uri="{FF2B5EF4-FFF2-40B4-BE49-F238E27FC236}">
                <a16:creationId xmlns:a16="http://schemas.microsoft.com/office/drawing/2014/main" id="{B006C3FE-0816-40B7-8F8A-8958CD346429}"/>
              </a:ext>
            </a:extLst>
          </p:cNvPr>
          <p:cNvSpPr txBox="1">
            <a:spLocks noChangeArrowheads="1"/>
          </p:cNvSpPr>
          <p:nvPr/>
        </p:nvSpPr>
        <p:spPr>
          <a:xfrm>
            <a:off x="114300" y="711569"/>
            <a:ext cx="8512233" cy="67956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b="1" dirty="0">
                <a:latin typeface="+mn-lt"/>
              </a:rPr>
              <a:t>Sequential Pattern Discovery: Examples</a:t>
            </a:r>
          </a:p>
        </p:txBody>
      </p:sp>
      <p:sp>
        <p:nvSpPr>
          <p:cNvPr id="7" name="Rectangle 3">
            <a:extLst>
              <a:ext uri="{FF2B5EF4-FFF2-40B4-BE49-F238E27FC236}">
                <a16:creationId xmlns:a16="http://schemas.microsoft.com/office/drawing/2014/main" id="{9C8C646E-2313-4409-8EB9-E2E6E38CA2A3}"/>
              </a:ext>
            </a:extLst>
          </p:cNvPr>
          <p:cNvSpPr>
            <a:spLocks noGrp="1" noChangeArrowheads="1"/>
          </p:cNvSpPr>
          <p:nvPr>
            <p:ph idx="1"/>
          </p:nvPr>
        </p:nvSpPr>
        <p:spPr>
          <a:xfrm>
            <a:off x="628650" y="1510827"/>
            <a:ext cx="7886700" cy="4351338"/>
          </a:xfrm>
        </p:spPr>
        <p:txBody>
          <a:bodyPr>
            <a:normAutofit/>
          </a:bodyPr>
          <a:lstStyle/>
          <a:p>
            <a:r>
              <a:rPr lang="en-US" altLang="en-US" sz="2400" dirty="0">
                <a:latin typeface="+mn-lt"/>
              </a:rPr>
              <a:t>In telecommunications alarm logs,</a:t>
            </a:r>
            <a:r>
              <a:rPr lang="en-US" altLang="en-US" sz="2000" dirty="0">
                <a:latin typeface="+mn-lt"/>
              </a:rPr>
              <a:t> </a:t>
            </a:r>
          </a:p>
          <a:p>
            <a:pPr lvl="1"/>
            <a:r>
              <a:rPr lang="en-US" altLang="en-US" sz="2000" dirty="0">
                <a:latin typeface="+mn-lt"/>
              </a:rPr>
              <a:t>(</a:t>
            </a:r>
            <a:r>
              <a:rPr lang="en-US" altLang="en-US" sz="2000" dirty="0" err="1">
                <a:latin typeface="+mn-lt"/>
              </a:rPr>
              <a:t>Inverter_Problem</a:t>
            </a:r>
            <a:r>
              <a:rPr lang="en-US" altLang="en-US" sz="2000" dirty="0">
                <a:latin typeface="+mn-lt"/>
              </a:rPr>
              <a:t>  </a:t>
            </a:r>
            <a:r>
              <a:rPr lang="en-US" altLang="en-US" sz="2000" dirty="0" err="1">
                <a:latin typeface="+mn-lt"/>
              </a:rPr>
              <a:t>Excessive_Line_Current</a:t>
            </a:r>
            <a:r>
              <a:rPr lang="en-US" altLang="en-US" sz="2000" dirty="0">
                <a:latin typeface="+mn-lt"/>
              </a:rPr>
              <a:t>) </a:t>
            </a:r>
          </a:p>
          <a:p>
            <a:pPr lvl="1">
              <a:buFont typeface="Arial" panose="020B0604020202020204" pitchFamily="34" charset="0"/>
              <a:buNone/>
            </a:pPr>
            <a:r>
              <a:rPr lang="en-US" altLang="en-US" sz="2000" dirty="0">
                <a:latin typeface="+mn-lt"/>
              </a:rPr>
              <a:t>        (</a:t>
            </a:r>
            <a:r>
              <a:rPr lang="en-US" altLang="en-US" sz="2000" dirty="0" err="1">
                <a:latin typeface="+mn-lt"/>
              </a:rPr>
              <a:t>Rectifier_Alarm</a:t>
            </a:r>
            <a:r>
              <a:rPr lang="en-US" altLang="en-US" sz="2000" dirty="0">
                <a:latin typeface="+mn-lt"/>
              </a:rPr>
              <a:t>) --&gt; (</a:t>
            </a:r>
            <a:r>
              <a:rPr lang="en-US" altLang="en-US" sz="2000" dirty="0" err="1">
                <a:latin typeface="+mn-lt"/>
              </a:rPr>
              <a:t>Fire_Alarm</a:t>
            </a:r>
            <a:r>
              <a:rPr lang="en-US" altLang="en-US" sz="2000" dirty="0">
                <a:latin typeface="+mn-lt"/>
              </a:rPr>
              <a:t>)</a:t>
            </a:r>
          </a:p>
          <a:p>
            <a:endParaRPr lang="en-US" altLang="en-US" sz="2400" dirty="0">
              <a:latin typeface="+mn-lt"/>
            </a:endParaRPr>
          </a:p>
          <a:p>
            <a:r>
              <a:rPr lang="en-US" altLang="en-US" sz="2400" dirty="0">
                <a:latin typeface="+mn-lt"/>
              </a:rPr>
              <a:t>In point-of-sale transaction sequences,</a:t>
            </a:r>
          </a:p>
          <a:p>
            <a:pPr lvl="1"/>
            <a:r>
              <a:rPr lang="en-US" altLang="en-US" sz="2000" dirty="0">
                <a:latin typeface="+mn-lt"/>
              </a:rPr>
              <a:t>Computer Bookstore:  </a:t>
            </a:r>
          </a:p>
          <a:p>
            <a:pPr lvl="1">
              <a:buFont typeface="Arial" panose="020B0604020202020204" pitchFamily="34" charset="0"/>
              <a:buNone/>
            </a:pPr>
            <a:r>
              <a:rPr lang="en-US" altLang="en-US" dirty="0">
                <a:latin typeface="+mn-lt"/>
              </a:rPr>
              <a:t>	</a:t>
            </a:r>
            <a:r>
              <a:rPr lang="en-US" altLang="en-US" sz="2000" dirty="0">
                <a:latin typeface="+mn-lt"/>
              </a:rPr>
              <a:t>  (</a:t>
            </a:r>
            <a:r>
              <a:rPr lang="en-US" altLang="en-US" sz="2000" dirty="0" err="1">
                <a:latin typeface="+mn-lt"/>
              </a:rPr>
              <a:t>Intro_To_Visual_C</a:t>
            </a:r>
            <a:r>
              <a:rPr lang="en-US" altLang="en-US" sz="2000" dirty="0">
                <a:latin typeface="+mn-lt"/>
              </a:rPr>
              <a:t>)  (C++_Primer) --&gt; 							(</a:t>
            </a:r>
            <a:r>
              <a:rPr lang="en-US" altLang="en-US" sz="2000" dirty="0" err="1">
                <a:latin typeface="+mn-lt"/>
              </a:rPr>
              <a:t>Perl_for_dummies,Tcl_Tk</a:t>
            </a:r>
            <a:r>
              <a:rPr lang="en-US" altLang="en-US" sz="2000" dirty="0">
                <a:latin typeface="+mn-lt"/>
              </a:rPr>
              <a:t>)</a:t>
            </a:r>
            <a:endParaRPr lang="en-US" altLang="en-US" dirty="0">
              <a:latin typeface="+mn-lt"/>
            </a:endParaRPr>
          </a:p>
          <a:p>
            <a:pPr lvl="1"/>
            <a:r>
              <a:rPr lang="en-US" altLang="en-US" sz="2000" dirty="0">
                <a:latin typeface="+mn-lt"/>
              </a:rPr>
              <a:t>Athletic Apparel Store: </a:t>
            </a:r>
          </a:p>
          <a:p>
            <a:pPr lvl="1">
              <a:buFont typeface="Arial" panose="020B0604020202020204" pitchFamily="34" charset="0"/>
              <a:buNone/>
            </a:pPr>
            <a:r>
              <a:rPr lang="en-US" altLang="en-US" sz="2000" dirty="0">
                <a:latin typeface="+mn-lt"/>
              </a:rPr>
              <a:t>	  (Shoes) (Racket, </a:t>
            </a:r>
            <a:r>
              <a:rPr lang="en-US" altLang="en-US" sz="2000" dirty="0" err="1">
                <a:latin typeface="+mn-lt"/>
              </a:rPr>
              <a:t>Racketball</a:t>
            </a:r>
            <a:r>
              <a:rPr lang="en-US" altLang="en-US" sz="2000" dirty="0">
                <a:latin typeface="+mn-lt"/>
              </a:rPr>
              <a:t>) --&gt; (</a:t>
            </a:r>
            <a:r>
              <a:rPr lang="en-US" altLang="en-US" sz="2000" dirty="0" err="1">
                <a:latin typeface="+mn-lt"/>
              </a:rPr>
              <a:t>Sports_Jacket</a:t>
            </a:r>
            <a:r>
              <a:rPr lang="en-US" altLang="en-US" sz="2000" dirty="0">
                <a:latin typeface="+mn-lt"/>
              </a:rPr>
              <a:t>)</a:t>
            </a:r>
          </a:p>
        </p:txBody>
      </p:sp>
    </p:spTree>
    <p:extLst>
      <p:ext uri="{BB962C8B-B14F-4D97-AF65-F5344CB8AC3E}">
        <p14:creationId xmlns:p14="http://schemas.microsoft.com/office/powerpoint/2010/main" val="8741326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1" name="Rectangle 3"/>
          <p:cNvSpPr>
            <a:spLocks noGrp="1" noChangeArrowheads="1"/>
          </p:cNvSpPr>
          <p:nvPr>
            <p:ph idx="1"/>
          </p:nvPr>
        </p:nvSpPr>
        <p:spPr/>
        <p:txBody>
          <a:bodyPr/>
          <a:lstStyle/>
          <a:p>
            <a:pPr marL="0" indent="-257175"/>
            <a:r>
              <a:rPr lang="en-US" altLang="en-US" sz="2400" dirty="0">
                <a:latin typeface="+mn-lt"/>
              </a:rPr>
              <a:t>Predict a value of a given continuous valued variable based on the values of other variables, assuming a linear or nonlinear model of dependency.</a:t>
            </a:r>
          </a:p>
          <a:p>
            <a:pPr marL="0" indent="-257175"/>
            <a:r>
              <a:rPr lang="en-US" altLang="en-US" sz="2400" dirty="0">
                <a:latin typeface="+mn-lt"/>
              </a:rPr>
              <a:t>Greatly studied in statistics, neural network fields.</a:t>
            </a:r>
          </a:p>
          <a:p>
            <a:pPr marL="0" indent="-257175"/>
            <a:r>
              <a:rPr lang="en-US" altLang="en-US" sz="2400" dirty="0">
                <a:latin typeface="+mn-lt"/>
              </a:rPr>
              <a:t>Examples:</a:t>
            </a:r>
          </a:p>
          <a:p>
            <a:pPr marL="400050" lvl="2" indent="-214313"/>
            <a:r>
              <a:rPr lang="en-US" altLang="en-US" dirty="0">
                <a:latin typeface="+mn-lt"/>
              </a:rPr>
              <a:t>Predicting sales amounts of new product based on advertising expenditure.</a:t>
            </a:r>
          </a:p>
          <a:p>
            <a:pPr marL="400050" lvl="2" indent="-214313"/>
            <a:r>
              <a:rPr lang="en-US" altLang="en-US" dirty="0">
                <a:latin typeface="+mn-lt"/>
              </a:rPr>
              <a:t>Predicting wind velocities as a function of temperature, humidity, air pressure, etc.</a:t>
            </a:r>
          </a:p>
          <a:p>
            <a:pPr marL="400050" lvl="2" indent="-214313"/>
            <a:r>
              <a:rPr lang="en-US" altLang="en-US" dirty="0">
                <a:latin typeface="+mn-lt"/>
              </a:rPr>
              <a:t>Time series prediction of stock market indices.</a:t>
            </a:r>
          </a:p>
        </p:txBody>
      </p:sp>
      <p:sp>
        <p:nvSpPr>
          <p:cNvPr id="3" name="Slide Number Placeholder 2"/>
          <p:cNvSpPr>
            <a:spLocks noGrp="1"/>
          </p:cNvSpPr>
          <p:nvPr>
            <p:ph type="sldNum" sz="quarter" idx="14"/>
          </p:nvPr>
        </p:nvSpPr>
        <p:spPr/>
        <p:txBody>
          <a:bodyPr/>
          <a:lstStyle/>
          <a:p>
            <a:fld id="{D26740DE-8293-487D-9531-1FF883CE0649}" type="slidenum">
              <a:rPr lang="en-US" smtClean="0"/>
              <a:t>35</a:t>
            </a:fld>
            <a:endParaRPr lang="en-US"/>
          </a:p>
        </p:txBody>
      </p:sp>
      <p:sp>
        <p:nvSpPr>
          <p:cNvPr id="764930" name="Rectangle 2"/>
          <p:cNvSpPr>
            <a:spLocks noGrp="1" noChangeArrowheads="1"/>
          </p:cNvSpPr>
          <p:nvPr>
            <p:ph type="title" idx="4294967295"/>
          </p:nvPr>
        </p:nvSpPr>
        <p:spPr>
          <a:xfrm>
            <a:off x="106875" y="750370"/>
            <a:ext cx="7886700" cy="449262"/>
          </a:xfrm>
        </p:spPr>
        <p:txBody>
          <a:bodyPr>
            <a:noAutofit/>
          </a:bodyPr>
          <a:lstStyle/>
          <a:p>
            <a:r>
              <a:rPr lang="en-US" altLang="en-US" sz="3600" b="1" dirty="0">
                <a:latin typeface="+mn-lt"/>
              </a:rPr>
              <a:t>Prediction/Regression</a:t>
            </a:r>
          </a:p>
        </p:txBody>
      </p:sp>
    </p:spTree>
    <p:extLst>
      <p:ext uri="{BB962C8B-B14F-4D97-AF65-F5344CB8AC3E}">
        <p14:creationId xmlns:p14="http://schemas.microsoft.com/office/powerpoint/2010/main" val="6295356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1" name="Rectangle 3"/>
          <p:cNvSpPr>
            <a:spLocks noGrp="1" noChangeArrowheads="1"/>
          </p:cNvSpPr>
          <p:nvPr>
            <p:ph idx="1"/>
          </p:nvPr>
        </p:nvSpPr>
        <p:spPr>
          <a:xfrm>
            <a:off x="593766" y="1733797"/>
            <a:ext cx="7940634" cy="4286003"/>
          </a:xfrm>
        </p:spPr>
        <p:txBody>
          <a:bodyPr/>
          <a:lstStyle/>
          <a:p>
            <a:r>
              <a:rPr lang="en-US" altLang="en-US" dirty="0">
                <a:latin typeface="+mn-lt"/>
              </a:rPr>
              <a:t>Detect significant deviations from normal behavior</a:t>
            </a:r>
          </a:p>
          <a:p>
            <a:pPr>
              <a:lnSpc>
                <a:spcPct val="100000"/>
              </a:lnSpc>
              <a:spcAft>
                <a:spcPts val="450"/>
              </a:spcAft>
            </a:pPr>
            <a:r>
              <a:rPr lang="en-US" altLang="en-US" dirty="0">
                <a:latin typeface="+mn-lt"/>
              </a:rPr>
              <a:t>Applications:</a:t>
            </a:r>
          </a:p>
          <a:p>
            <a:pPr lvl="1">
              <a:spcAft>
                <a:spcPts val="900"/>
              </a:spcAft>
            </a:pPr>
            <a:r>
              <a:rPr lang="en-US" altLang="en-US" sz="2000" dirty="0">
                <a:latin typeface="+mn-lt"/>
              </a:rPr>
              <a:t>Credit Card Fraud Detection</a:t>
            </a:r>
          </a:p>
          <a:p>
            <a:pPr lvl="1"/>
            <a:r>
              <a:rPr lang="en-US" altLang="en-US" sz="2000" dirty="0">
                <a:latin typeface="+mn-lt"/>
              </a:rPr>
              <a:t>Network Intrusion Detection</a:t>
            </a:r>
          </a:p>
          <a:p>
            <a:pPr lvl="1"/>
            <a:endParaRPr lang="en-US" altLang="en-US" dirty="0">
              <a:latin typeface="+mn-lt"/>
            </a:endParaRPr>
          </a:p>
        </p:txBody>
      </p:sp>
      <p:sp>
        <p:nvSpPr>
          <p:cNvPr id="3" name="Slide Number Placeholder 2"/>
          <p:cNvSpPr>
            <a:spLocks noGrp="1"/>
          </p:cNvSpPr>
          <p:nvPr>
            <p:ph type="sldNum" sz="quarter" idx="14"/>
          </p:nvPr>
        </p:nvSpPr>
        <p:spPr/>
        <p:txBody>
          <a:bodyPr/>
          <a:lstStyle/>
          <a:p>
            <a:fld id="{D26740DE-8293-487D-9531-1FF883CE0649}" type="slidenum">
              <a:rPr lang="en-US" smtClean="0"/>
              <a:t>36</a:t>
            </a:fld>
            <a:endParaRPr lang="en-US"/>
          </a:p>
        </p:txBody>
      </p:sp>
      <p:sp>
        <p:nvSpPr>
          <p:cNvPr id="672770" name="Rectangle 2"/>
          <p:cNvSpPr>
            <a:spLocks noGrp="1" noChangeArrowheads="1"/>
          </p:cNvSpPr>
          <p:nvPr>
            <p:ph type="title" idx="4294967295"/>
          </p:nvPr>
        </p:nvSpPr>
        <p:spPr>
          <a:xfrm>
            <a:off x="130628" y="797019"/>
            <a:ext cx="7025220" cy="533400"/>
          </a:xfrm>
        </p:spPr>
        <p:txBody>
          <a:bodyPr>
            <a:noAutofit/>
          </a:bodyPr>
          <a:lstStyle/>
          <a:p>
            <a:r>
              <a:rPr lang="en-US" altLang="en-US" sz="3600" b="1" dirty="0">
                <a:latin typeface="+mn-lt"/>
              </a:rPr>
              <a:t>Deviation/Anomaly Detection</a:t>
            </a:r>
          </a:p>
        </p:txBody>
      </p:sp>
    </p:spTree>
    <p:extLst>
      <p:ext uri="{BB962C8B-B14F-4D97-AF65-F5344CB8AC3E}">
        <p14:creationId xmlns:p14="http://schemas.microsoft.com/office/powerpoint/2010/main" val="3046561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CC5D5A-BDE7-4D95-AC3D-1EE6113BA3BE}"/>
              </a:ext>
            </a:extLst>
          </p:cNvPr>
          <p:cNvSpPr>
            <a:spLocks noGrp="1"/>
          </p:cNvSpPr>
          <p:nvPr>
            <p:ph idx="1"/>
          </p:nvPr>
        </p:nvSpPr>
        <p:spPr>
          <a:xfrm>
            <a:off x="1593130" y="2790334"/>
            <a:ext cx="6941270" cy="924416"/>
          </a:xfrm>
        </p:spPr>
        <p:txBody>
          <a:bodyPr/>
          <a:lstStyle/>
          <a:p>
            <a:r>
              <a:rPr lang="en-US" dirty="0"/>
              <a:t>Gartner’s Magic Quadrant</a:t>
            </a:r>
          </a:p>
        </p:txBody>
      </p:sp>
      <p:sp>
        <p:nvSpPr>
          <p:cNvPr id="5" name="Slide Number Placeholder 4">
            <a:extLst>
              <a:ext uri="{FF2B5EF4-FFF2-40B4-BE49-F238E27FC236}">
                <a16:creationId xmlns:a16="http://schemas.microsoft.com/office/drawing/2014/main" id="{A4232218-26F9-483D-A65A-2C0A10F68BFF}"/>
              </a:ext>
            </a:extLst>
          </p:cNvPr>
          <p:cNvSpPr>
            <a:spLocks noGrp="1"/>
          </p:cNvSpPr>
          <p:nvPr>
            <p:ph type="sldNum" sz="quarter" idx="14"/>
          </p:nvPr>
        </p:nvSpPr>
        <p:spPr/>
        <p:txBody>
          <a:bodyPr/>
          <a:lstStyle/>
          <a:p>
            <a:fld id="{BC8D7E44-7D4F-4942-A8C9-2DF6BF8399E8}" type="slidenum">
              <a:rPr lang="en-US" smtClean="0"/>
              <a:pPr/>
              <a:t>37</a:t>
            </a:fld>
            <a:endParaRPr lang="en-US" dirty="0"/>
          </a:p>
        </p:txBody>
      </p:sp>
    </p:spTree>
    <p:extLst>
      <p:ext uri="{BB962C8B-B14F-4D97-AF65-F5344CB8AC3E}">
        <p14:creationId xmlns:p14="http://schemas.microsoft.com/office/powerpoint/2010/main" val="30563021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fld id="{D26740DE-8293-487D-9531-1FF883CE0649}" type="slidenum">
              <a:rPr lang="en-US" smtClean="0"/>
              <a:t>38</a:t>
            </a:fld>
            <a:endParaRPr lang="en-US"/>
          </a:p>
        </p:txBody>
      </p:sp>
      <p:sp>
        <p:nvSpPr>
          <p:cNvPr id="2" name="Title 1"/>
          <p:cNvSpPr>
            <a:spLocks noGrp="1"/>
          </p:cNvSpPr>
          <p:nvPr>
            <p:ph type="title" idx="4294967295"/>
          </p:nvPr>
        </p:nvSpPr>
        <p:spPr>
          <a:xfrm>
            <a:off x="486888" y="1911927"/>
            <a:ext cx="7399812" cy="2144136"/>
          </a:xfrm>
        </p:spPr>
        <p:txBody>
          <a:bodyPr>
            <a:normAutofit/>
          </a:bodyPr>
          <a:lstStyle/>
          <a:p>
            <a:pPr algn="ctr"/>
            <a:r>
              <a:rPr lang="en-IN" sz="3600" b="1" dirty="0">
                <a:latin typeface="+mn-lt"/>
              </a:rPr>
              <a:t>DM Process &amp; Challenges</a:t>
            </a:r>
            <a:endParaRPr lang="en-US" sz="3600" b="1" dirty="0">
              <a:latin typeface="+mn-lt"/>
            </a:endParaRPr>
          </a:p>
        </p:txBody>
      </p:sp>
    </p:spTree>
    <p:extLst>
      <p:ext uri="{BB962C8B-B14F-4D97-AF65-F5344CB8AC3E}">
        <p14:creationId xmlns:p14="http://schemas.microsoft.com/office/powerpoint/2010/main" val="19994462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012" y="1493837"/>
            <a:ext cx="8059387" cy="4525963"/>
          </a:xfrm>
        </p:spPr>
        <p:txBody>
          <a:bodyPr>
            <a:normAutofit/>
          </a:bodyPr>
          <a:lstStyle/>
          <a:p>
            <a:r>
              <a:rPr lang="en-US" dirty="0">
                <a:latin typeface="+mn-lt"/>
              </a:rPr>
              <a:t>The standard data </a:t>
            </a:r>
            <a:r>
              <a:rPr lang="en-US" dirty="0">
                <a:effectLst/>
                <a:latin typeface="+mn-lt"/>
              </a:rPr>
              <a:t>mining process involves </a:t>
            </a:r>
          </a:p>
          <a:p>
            <a:pPr lvl="1" indent="-342900">
              <a:buFont typeface="+mj-lt"/>
              <a:buAutoNum type="arabicPeriod"/>
            </a:pPr>
            <a:r>
              <a:rPr lang="en-US" sz="2000" dirty="0">
                <a:effectLst/>
                <a:latin typeface="+mn-lt"/>
              </a:rPr>
              <a:t>understanding the problem, </a:t>
            </a:r>
          </a:p>
          <a:p>
            <a:pPr lvl="1" indent="-342900">
              <a:buFont typeface="+mj-lt"/>
              <a:buAutoNum type="arabicPeriod"/>
            </a:pPr>
            <a:r>
              <a:rPr lang="en-US" sz="2000" dirty="0">
                <a:effectLst/>
                <a:latin typeface="+mn-lt"/>
              </a:rPr>
              <a:t>preparing the data (samples), </a:t>
            </a:r>
          </a:p>
          <a:p>
            <a:pPr lvl="1" indent="-342900">
              <a:buFont typeface="+mj-lt"/>
              <a:buAutoNum type="arabicPeriod"/>
            </a:pPr>
            <a:r>
              <a:rPr lang="en-US" sz="2000" dirty="0">
                <a:effectLst/>
                <a:latin typeface="+mn-lt"/>
              </a:rPr>
              <a:t>developing the model, </a:t>
            </a:r>
          </a:p>
          <a:p>
            <a:pPr lvl="1" indent="-342900">
              <a:buFont typeface="+mj-lt"/>
              <a:buAutoNum type="arabicPeriod"/>
            </a:pPr>
            <a:r>
              <a:rPr lang="en-US" sz="2000" dirty="0">
                <a:effectLst/>
                <a:latin typeface="+mn-lt"/>
              </a:rPr>
              <a:t>applying the model on a data set to see how the model may work in real world, and </a:t>
            </a:r>
          </a:p>
          <a:p>
            <a:pPr lvl="1" indent="-342900">
              <a:buFont typeface="+mj-lt"/>
              <a:buAutoNum type="arabicPeriod"/>
            </a:pPr>
            <a:r>
              <a:rPr lang="en-US" sz="2000" dirty="0">
                <a:effectLst/>
                <a:latin typeface="+mn-lt"/>
              </a:rPr>
              <a:t>production deployment.</a:t>
            </a:r>
          </a:p>
          <a:p>
            <a:pPr marL="0" indent="0"/>
            <a:r>
              <a:rPr lang="en-US" dirty="0">
                <a:latin typeface="+mn-lt"/>
              </a:rPr>
              <a:t>A popular data mining process frameworks is CRISP-DM (Cross Industry Standard Process for Data Mining). This framework was developed by a consortium of companies involved in data mining</a:t>
            </a:r>
          </a:p>
        </p:txBody>
      </p:sp>
      <p:sp>
        <p:nvSpPr>
          <p:cNvPr id="5" name="Slide Number Placeholder 4"/>
          <p:cNvSpPr>
            <a:spLocks noGrp="1"/>
          </p:cNvSpPr>
          <p:nvPr>
            <p:ph type="sldNum" sz="quarter" idx="14"/>
          </p:nvPr>
        </p:nvSpPr>
        <p:spPr/>
        <p:txBody>
          <a:bodyPr/>
          <a:lstStyle/>
          <a:p>
            <a:fld id="{D26740DE-8293-487D-9531-1FF883CE0649}" type="slidenum">
              <a:rPr lang="en-US" smtClean="0"/>
              <a:t>39</a:t>
            </a:fld>
            <a:endParaRPr lang="en-US"/>
          </a:p>
        </p:txBody>
      </p:sp>
      <p:sp>
        <p:nvSpPr>
          <p:cNvPr id="2" name="Title 1"/>
          <p:cNvSpPr>
            <a:spLocks noGrp="1"/>
          </p:cNvSpPr>
          <p:nvPr>
            <p:ph type="title" idx="4294967295"/>
          </p:nvPr>
        </p:nvSpPr>
        <p:spPr>
          <a:xfrm>
            <a:off x="118753" y="822048"/>
            <a:ext cx="5403158" cy="482600"/>
          </a:xfrm>
        </p:spPr>
        <p:txBody>
          <a:bodyPr>
            <a:noAutofit/>
          </a:bodyPr>
          <a:lstStyle/>
          <a:p>
            <a:r>
              <a:rPr lang="en-US" sz="3600" b="1" dirty="0">
                <a:latin typeface="+mn-lt"/>
              </a:rPr>
              <a:t>DM Process</a:t>
            </a:r>
          </a:p>
        </p:txBody>
      </p:sp>
    </p:spTree>
    <p:extLst>
      <p:ext uri="{BB962C8B-B14F-4D97-AF65-F5344CB8AC3E}">
        <p14:creationId xmlns:p14="http://schemas.microsoft.com/office/powerpoint/2010/main" val="4040037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919123826"/>
              </p:ext>
            </p:extLst>
          </p:nvPr>
        </p:nvGraphicFramePr>
        <p:xfrm>
          <a:off x="304800" y="1493838"/>
          <a:ext cx="8230160" cy="3980370"/>
        </p:xfrm>
        <a:graphic>
          <a:graphicData uri="http://schemas.openxmlformats.org/drawingml/2006/table">
            <a:tbl>
              <a:tblPr>
                <a:tableStyleId>{5C22544A-7EE6-4342-B048-85BDC9FD1C3A}</a:tableStyleId>
              </a:tblPr>
              <a:tblGrid>
                <a:gridCol w="1097355">
                  <a:extLst>
                    <a:ext uri="{9D8B030D-6E8A-4147-A177-3AD203B41FA5}">
                      <a16:colId xmlns:a16="http://schemas.microsoft.com/office/drawing/2014/main" val="20000"/>
                    </a:ext>
                  </a:extLst>
                </a:gridCol>
                <a:gridCol w="7132805">
                  <a:extLst>
                    <a:ext uri="{9D8B030D-6E8A-4147-A177-3AD203B41FA5}">
                      <a16:colId xmlns:a16="http://schemas.microsoft.com/office/drawing/2014/main" val="20001"/>
                    </a:ext>
                  </a:extLst>
                </a:gridCol>
              </a:tblGrid>
              <a:tr h="398037">
                <a:tc>
                  <a:txBody>
                    <a:bodyPr/>
                    <a:lstStyle/>
                    <a:p>
                      <a:pPr marL="0" marR="0" algn="ctr">
                        <a:spcBef>
                          <a:spcPts val="0"/>
                        </a:spcBef>
                        <a:spcAft>
                          <a:spcPts val="0"/>
                        </a:spcAft>
                      </a:pPr>
                      <a:r>
                        <a:rPr lang="en-IN" sz="1400" b="1" u="sng" kern="50" dirty="0">
                          <a:effectLst/>
                        </a:rPr>
                        <a:t>No</a:t>
                      </a:r>
                      <a:endParaRPr lang="en-US" sz="1600" b="1" u="sng" kern="50" dirty="0">
                        <a:effectLst/>
                        <a:latin typeface="Times New Roman" panose="02020603050405020304" pitchFamily="18" charset="0"/>
                        <a:ea typeface="WenQuanYi Micro Hei"/>
                        <a:cs typeface="Lohit Hindi"/>
                      </a:endParaRPr>
                    </a:p>
                  </a:txBody>
                  <a:tcPr marL="41600" marR="41600" marT="34925" marB="34925"/>
                </a:tc>
                <a:tc>
                  <a:txBody>
                    <a:bodyPr/>
                    <a:lstStyle/>
                    <a:p>
                      <a:pPr marL="0" marR="0" algn="ctr">
                        <a:spcBef>
                          <a:spcPts val="0"/>
                        </a:spcBef>
                        <a:spcAft>
                          <a:spcPts val="0"/>
                        </a:spcAft>
                      </a:pPr>
                      <a:r>
                        <a:rPr lang="en-IN" sz="1400" b="1" u="sng" kern="50" dirty="0">
                          <a:effectLst/>
                        </a:rPr>
                        <a:t>Title of the Module</a:t>
                      </a:r>
                      <a:endParaRPr lang="en-US" sz="1600" b="1" u="sng" kern="50" dirty="0">
                        <a:effectLst/>
                        <a:latin typeface="Times New Roman" panose="02020603050405020304" pitchFamily="18" charset="0"/>
                        <a:ea typeface="WenQuanYi Micro Hei"/>
                        <a:cs typeface="Lohit Hindi"/>
                      </a:endParaRPr>
                    </a:p>
                  </a:txBody>
                  <a:tcPr marL="41600" marR="41600" marT="34925" marB="34925"/>
                </a:tc>
                <a:extLst>
                  <a:ext uri="{0D108BD9-81ED-4DB2-BD59-A6C34878D82A}">
                    <a16:rowId xmlns:a16="http://schemas.microsoft.com/office/drawing/2014/main" val="10000"/>
                  </a:ext>
                </a:extLst>
              </a:tr>
              <a:tr h="398037">
                <a:tc>
                  <a:txBody>
                    <a:bodyPr/>
                    <a:lstStyle/>
                    <a:p>
                      <a:pPr marL="0" marR="0" algn="ctr">
                        <a:spcBef>
                          <a:spcPts val="0"/>
                        </a:spcBef>
                        <a:spcAft>
                          <a:spcPts val="0"/>
                        </a:spcAft>
                      </a:pPr>
                      <a:r>
                        <a:rPr lang="en-IN" sz="1400" kern="50">
                          <a:effectLst/>
                        </a:rPr>
                        <a:t>M1</a:t>
                      </a:r>
                      <a:endParaRPr lang="en-US" sz="1600" kern="50">
                        <a:effectLst/>
                        <a:latin typeface="Times New Roman" panose="02020603050405020304" pitchFamily="18" charset="0"/>
                        <a:ea typeface="WenQuanYi Micro Hei"/>
                        <a:cs typeface="Lohit Hindi"/>
                      </a:endParaRPr>
                    </a:p>
                  </a:txBody>
                  <a:tcPr marL="41600" marR="41600" marT="34925" marB="34925"/>
                </a:tc>
                <a:tc>
                  <a:txBody>
                    <a:bodyPr/>
                    <a:lstStyle/>
                    <a:p>
                      <a:pPr marL="0" marR="0" algn="ctr">
                        <a:spcBef>
                          <a:spcPts val="0"/>
                        </a:spcBef>
                        <a:spcAft>
                          <a:spcPts val="0"/>
                        </a:spcAft>
                      </a:pPr>
                      <a:r>
                        <a:rPr lang="en-US" sz="1600" kern="50" dirty="0">
                          <a:effectLst/>
                          <a:latin typeface="Times New Roman" panose="02020603050405020304" pitchFamily="18" charset="0"/>
                          <a:ea typeface="WenQuanYi Micro Hei"/>
                          <a:cs typeface="Lohit Hindi"/>
                        </a:rPr>
                        <a:t>Introduction to Data Mining</a:t>
                      </a:r>
                    </a:p>
                  </a:txBody>
                  <a:tcPr marL="41600" marR="41600" marT="34925" marB="34925"/>
                </a:tc>
                <a:extLst>
                  <a:ext uri="{0D108BD9-81ED-4DB2-BD59-A6C34878D82A}">
                    <a16:rowId xmlns:a16="http://schemas.microsoft.com/office/drawing/2014/main" val="10001"/>
                  </a:ext>
                </a:extLst>
              </a:tr>
              <a:tr h="398037">
                <a:tc>
                  <a:txBody>
                    <a:bodyPr/>
                    <a:lstStyle/>
                    <a:p>
                      <a:pPr marL="0" marR="0" algn="ctr">
                        <a:spcBef>
                          <a:spcPts val="0"/>
                        </a:spcBef>
                        <a:spcAft>
                          <a:spcPts val="0"/>
                        </a:spcAft>
                      </a:pPr>
                      <a:r>
                        <a:rPr lang="en-IN" sz="1400" kern="50">
                          <a:effectLst/>
                        </a:rPr>
                        <a:t>M2</a:t>
                      </a:r>
                      <a:endParaRPr lang="en-US" sz="1600" kern="50">
                        <a:effectLst/>
                        <a:latin typeface="Times New Roman" panose="02020603050405020304" pitchFamily="18" charset="0"/>
                        <a:ea typeface="WenQuanYi Micro Hei"/>
                        <a:cs typeface="Lohit Hindi"/>
                      </a:endParaRPr>
                    </a:p>
                  </a:txBody>
                  <a:tcPr marL="41600" marR="41600" marT="34925" marB="34925"/>
                </a:tc>
                <a:tc>
                  <a:txBody>
                    <a:bodyPr/>
                    <a:lstStyle/>
                    <a:p>
                      <a:pPr marL="0" marR="0" algn="ctr">
                        <a:spcBef>
                          <a:spcPts val="0"/>
                        </a:spcBef>
                        <a:spcAft>
                          <a:spcPts val="0"/>
                        </a:spcAft>
                      </a:pPr>
                      <a:r>
                        <a:rPr lang="en-US" sz="1600" kern="50" dirty="0">
                          <a:effectLst/>
                          <a:latin typeface="Times New Roman" panose="02020603050405020304" pitchFamily="18" charset="0"/>
                          <a:ea typeface="WenQuanYi Micro Hei"/>
                          <a:cs typeface="Lohit Hindi"/>
                        </a:rPr>
                        <a:t>Data Preprocessing</a:t>
                      </a:r>
                    </a:p>
                  </a:txBody>
                  <a:tcPr marL="41600" marR="41600" marT="34925" marB="34925"/>
                </a:tc>
                <a:extLst>
                  <a:ext uri="{0D108BD9-81ED-4DB2-BD59-A6C34878D82A}">
                    <a16:rowId xmlns:a16="http://schemas.microsoft.com/office/drawing/2014/main" val="10002"/>
                  </a:ext>
                </a:extLst>
              </a:tr>
              <a:tr h="398037">
                <a:tc>
                  <a:txBody>
                    <a:bodyPr/>
                    <a:lstStyle/>
                    <a:p>
                      <a:pPr marL="0" marR="0" algn="ctr">
                        <a:spcBef>
                          <a:spcPts val="0"/>
                        </a:spcBef>
                        <a:spcAft>
                          <a:spcPts val="0"/>
                        </a:spcAft>
                      </a:pPr>
                      <a:r>
                        <a:rPr lang="en-IN" sz="1400" kern="50">
                          <a:effectLst/>
                        </a:rPr>
                        <a:t>M3</a:t>
                      </a:r>
                      <a:endParaRPr lang="en-US" sz="1600" kern="50">
                        <a:effectLst/>
                        <a:latin typeface="Times New Roman" panose="02020603050405020304" pitchFamily="18" charset="0"/>
                        <a:ea typeface="WenQuanYi Micro Hei"/>
                        <a:cs typeface="Lohit Hindi"/>
                      </a:endParaRPr>
                    </a:p>
                  </a:txBody>
                  <a:tcPr marL="41600" marR="41600" marT="34925" marB="349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50" dirty="0">
                          <a:effectLst/>
                          <a:latin typeface="Times New Roman" panose="02020603050405020304" pitchFamily="18" charset="0"/>
                          <a:ea typeface="WenQuanYi Micro Hei"/>
                          <a:cs typeface="Lohit Hindi"/>
                        </a:rPr>
                        <a:t>Data Exploration</a:t>
                      </a:r>
                    </a:p>
                  </a:txBody>
                  <a:tcPr marL="41600" marR="41600" marT="34925" marB="34925"/>
                </a:tc>
                <a:extLst>
                  <a:ext uri="{0D108BD9-81ED-4DB2-BD59-A6C34878D82A}">
                    <a16:rowId xmlns:a16="http://schemas.microsoft.com/office/drawing/2014/main" val="10003"/>
                  </a:ext>
                </a:extLst>
              </a:tr>
              <a:tr h="398037">
                <a:tc>
                  <a:txBody>
                    <a:bodyPr/>
                    <a:lstStyle/>
                    <a:p>
                      <a:pPr marL="0" marR="0" algn="ctr">
                        <a:spcBef>
                          <a:spcPts val="0"/>
                        </a:spcBef>
                        <a:spcAft>
                          <a:spcPts val="0"/>
                        </a:spcAft>
                      </a:pPr>
                      <a:r>
                        <a:rPr lang="en-IN" sz="1400" kern="50">
                          <a:effectLst/>
                        </a:rPr>
                        <a:t>M4</a:t>
                      </a:r>
                      <a:endParaRPr lang="en-US" sz="1600" kern="50">
                        <a:effectLst/>
                        <a:latin typeface="Times New Roman" panose="02020603050405020304" pitchFamily="18" charset="0"/>
                        <a:ea typeface="WenQuanYi Micro Hei"/>
                        <a:cs typeface="Lohit Hindi"/>
                      </a:endParaRPr>
                    </a:p>
                  </a:txBody>
                  <a:tcPr marL="41600" marR="41600" marT="34925" marB="34925"/>
                </a:tc>
                <a:tc>
                  <a:txBody>
                    <a:bodyPr/>
                    <a:lstStyle/>
                    <a:p>
                      <a:pPr marL="0" marR="0" algn="ctr">
                        <a:spcBef>
                          <a:spcPts val="0"/>
                        </a:spcBef>
                        <a:spcAft>
                          <a:spcPts val="0"/>
                        </a:spcAft>
                      </a:pPr>
                      <a:r>
                        <a:rPr lang="en-US" sz="1600" kern="50" dirty="0">
                          <a:effectLst/>
                          <a:latin typeface="Times New Roman" panose="02020603050405020304" pitchFamily="18" charset="0"/>
                          <a:ea typeface="WenQuanYi Micro Hei"/>
                          <a:cs typeface="Lohit Hindi"/>
                        </a:rPr>
                        <a:t>Classification and Prediction</a:t>
                      </a:r>
                    </a:p>
                  </a:txBody>
                  <a:tcPr marL="41600" marR="41600" marT="34925" marB="34925"/>
                </a:tc>
                <a:extLst>
                  <a:ext uri="{0D108BD9-81ED-4DB2-BD59-A6C34878D82A}">
                    <a16:rowId xmlns:a16="http://schemas.microsoft.com/office/drawing/2014/main" val="10004"/>
                  </a:ext>
                </a:extLst>
              </a:tr>
              <a:tr h="398037">
                <a:tc>
                  <a:txBody>
                    <a:bodyPr/>
                    <a:lstStyle/>
                    <a:p>
                      <a:pPr marL="0" marR="0" algn="ctr">
                        <a:spcBef>
                          <a:spcPts val="0"/>
                        </a:spcBef>
                        <a:spcAft>
                          <a:spcPts val="0"/>
                        </a:spcAft>
                      </a:pPr>
                      <a:r>
                        <a:rPr lang="en-IN" sz="1400" kern="50">
                          <a:effectLst/>
                        </a:rPr>
                        <a:t>M5</a:t>
                      </a:r>
                      <a:endParaRPr lang="en-US" sz="1600" kern="50">
                        <a:effectLst/>
                        <a:latin typeface="Times New Roman" panose="02020603050405020304" pitchFamily="18" charset="0"/>
                        <a:ea typeface="WenQuanYi Micro Hei"/>
                        <a:cs typeface="Lohit Hindi"/>
                      </a:endParaRPr>
                    </a:p>
                  </a:txBody>
                  <a:tcPr marL="41600" marR="41600" marT="34925" marB="34925"/>
                </a:tc>
                <a:tc>
                  <a:txBody>
                    <a:bodyPr/>
                    <a:lstStyle/>
                    <a:p>
                      <a:pPr marL="0" marR="0" algn="ctr">
                        <a:spcBef>
                          <a:spcPts val="0"/>
                        </a:spcBef>
                        <a:spcAft>
                          <a:spcPts val="0"/>
                        </a:spcAft>
                      </a:pPr>
                      <a:r>
                        <a:rPr lang="en-US" sz="1600" kern="50" dirty="0">
                          <a:effectLst/>
                          <a:latin typeface="Times New Roman" panose="02020603050405020304" pitchFamily="18" charset="0"/>
                          <a:ea typeface="WenQuanYi Micro Hei"/>
                          <a:cs typeface="Lohit Hindi"/>
                        </a:rPr>
                        <a:t>Clustering</a:t>
                      </a:r>
                    </a:p>
                  </a:txBody>
                  <a:tcPr marL="41600" marR="41600" marT="34925" marB="34925"/>
                </a:tc>
                <a:extLst>
                  <a:ext uri="{0D108BD9-81ED-4DB2-BD59-A6C34878D82A}">
                    <a16:rowId xmlns:a16="http://schemas.microsoft.com/office/drawing/2014/main" val="10005"/>
                  </a:ext>
                </a:extLst>
              </a:tr>
              <a:tr h="398037">
                <a:tc>
                  <a:txBody>
                    <a:bodyPr/>
                    <a:lstStyle/>
                    <a:p>
                      <a:pPr marL="0" marR="0" algn="ctr">
                        <a:spcBef>
                          <a:spcPts val="0"/>
                        </a:spcBef>
                        <a:spcAft>
                          <a:spcPts val="0"/>
                        </a:spcAft>
                      </a:pPr>
                      <a:r>
                        <a:rPr lang="en-IN" sz="1400" kern="50">
                          <a:effectLst/>
                        </a:rPr>
                        <a:t>M6</a:t>
                      </a:r>
                      <a:endParaRPr lang="en-US" sz="1600" kern="50">
                        <a:effectLst/>
                        <a:latin typeface="Times New Roman" panose="02020603050405020304" pitchFamily="18" charset="0"/>
                        <a:ea typeface="WenQuanYi Micro Hei"/>
                        <a:cs typeface="Lohit Hindi"/>
                      </a:endParaRPr>
                    </a:p>
                  </a:txBody>
                  <a:tcPr marL="41600" marR="41600" marT="34925" marB="34925"/>
                </a:tc>
                <a:tc>
                  <a:txBody>
                    <a:bodyPr/>
                    <a:lstStyle/>
                    <a:p>
                      <a:pPr marL="0" marR="0" algn="ctr">
                        <a:spcBef>
                          <a:spcPts val="0"/>
                        </a:spcBef>
                        <a:spcAft>
                          <a:spcPts val="0"/>
                        </a:spcAft>
                      </a:pPr>
                      <a:r>
                        <a:rPr lang="en-US" sz="1600" kern="50" dirty="0">
                          <a:effectLst/>
                          <a:latin typeface="Times New Roman" panose="02020603050405020304" pitchFamily="18" charset="0"/>
                          <a:ea typeface="WenQuanYi Micro Hei"/>
                          <a:cs typeface="Lohit Hindi"/>
                        </a:rPr>
                        <a:t>Association Analysis</a:t>
                      </a:r>
                    </a:p>
                  </a:txBody>
                  <a:tcPr marL="41600" marR="41600" marT="34925" marB="34925"/>
                </a:tc>
                <a:extLst>
                  <a:ext uri="{0D108BD9-81ED-4DB2-BD59-A6C34878D82A}">
                    <a16:rowId xmlns:a16="http://schemas.microsoft.com/office/drawing/2014/main" val="10006"/>
                  </a:ext>
                </a:extLst>
              </a:tr>
              <a:tr h="398037">
                <a:tc>
                  <a:txBody>
                    <a:bodyPr/>
                    <a:lstStyle/>
                    <a:p>
                      <a:pPr marL="0" marR="0" algn="ctr">
                        <a:spcBef>
                          <a:spcPts val="0"/>
                        </a:spcBef>
                        <a:spcAft>
                          <a:spcPts val="0"/>
                        </a:spcAft>
                      </a:pPr>
                      <a:r>
                        <a:rPr lang="en-IN" sz="1400" kern="50">
                          <a:effectLst/>
                        </a:rPr>
                        <a:t>M7</a:t>
                      </a:r>
                      <a:endParaRPr lang="en-US" sz="1600" kern="50">
                        <a:effectLst/>
                        <a:latin typeface="Times New Roman" panose="02020603050405020304" pitchFamily="18" charset="0"/>
                        <a:ea typeface="WenQuanYi Micro Hei"/>
                        <a:cs typeface="Lohit Hindi"/>
                      </a:endParaRPr>
                    </a:p>
                  </a:txBody>
                  <a:tcPr marL="41600" marR="41600" marT="34925" marB="349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50" dirty="0">
                          <a:solidFill>
                            <a:schemeClr val="dk1"/>
                          </a:solidFill>
                          <a:effectLst/>
                          <a:latin typeface="Times New Roman" panose="02020603050405020304" pitchFamily="18" charset="0"/>
                          <a:ea typeface="+mn-ea"/>
                          <a:cs typeface="+mn-cs"/>
                        </a:rPr>
                        <a:t>Anomaly Detection</a:t>
                      </a:r>
                      <a:endParaRPr lang="en-IN" sz="1600" kern="50" dirty="0">
                        <a:solidFill>
                          <a:schemeClr val="dk1"/>
                        </a:solidFill>
                        <a:effectLst/>
                        <a:latin typeface="Times New Roman" panose="02020603050405020304" pitchFamily="18" charset="0"/>
                      </a:endParaRPr>
                    </a:p>
                  </a:txBody>
                  <a:tcPr marL="41600" marR="41600" marT="34925" marB="34925"/>
                </a:tc>
                <a:extLst>
                  <a:ext uri="{0D108BD9-81ED-4DB2-BD59-A6C34878D82A}">
                    <a16:rowId xmlns:a16="http://schemas.microsoft.com/office/drawing/2014/main" val="10007"/>
                  </a:ext>
                </a:extLst>
              </a:tr>
              <a:tr h="398037">
                <a:tc>
                  <a:txBody>
                    <a:bodyPr/>
                    <a:lstStyle/>
                    <a:p>
                      <a:pPr marL="0" marR="0" algn="ctr">
                        <a:spcBef>
                          <a:spcPts val="0"/>
                        </a:spcBef>
                        <a:spcAft>
                          <a:spcPts val="0"/>
                        </a:spcAft>
                      </a:pPr>
                      <a:r>
                        <a:rPr lang="en-IN" sz="1400" kern="50">
                          <a:effectLst/>
                        </a:rPr>
                        <a:t>M8</a:t>
                      </a:r>
                      <a:endParaRPr lang="en-US" sz="1600" kern="50">
                        <a:effectLst/>
                        <a:latin typeface="Times New Roman" panose="02020603050405020304" pitchFamily="18" charset="0"/>
                        <a:ea typeface="WenQuanYi Micro Hei"/>
                        <a:cs typeface="Lohit Hindi"/>
                      </a:endParaRPr>
                    </a:p>
                  </a:txBody>
                  <a:tcPr marL="41600" marR="41600" marT="34925" marB="349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50" dirty="0">
                          <a:solidFill>
                            <a:schemeClr val="dk1"/>
                          </a:solidFill>
                          <a:effectLst/>
                          <a:latin typeface="Times New Roman" panose="02020603050405020304" pitchFamily="18" charset="0"/>
                          <a:ea typeface="+mn-ea"/>
                          <a:cs typeface="+mn-cs"/>
                        </a:rPr>
                        <a:t>Data mining on unstructured (Big) data</a:t>
                      </a:r>
                      <a:endParaRPr lang="en-IN" sz="1600" kern="50" dirty="0">
                        <a:solidFill>
                          <a:schemeClr val="dk1"/>
                        </a:solidFill>
                        <a:effectLst/>
                        <a:latin typeface="Times New Roman" panose="02020603050405020304" pitchFamily="18" charset="0"/>
                      </a:endParaRPr>
                    </a:p>
                  </a:txBody>
                  <a:tcPr marL="41600" marR="41600" marT="34925" marB="34925"/>
                </a:tc>
                <a:extLst>
                  <a:ext uri="{0D108BD9-81ED-4DB2-BD59-A6C34878D82A}">
                    <a16:rowId xmlns:a16="http://schemas.microsoft.com/office/drawing/2014/main" val="10008"/>
                  </a:ext>
                </a:extLst>
              </a:tr>
              <a:tr h="398037">
                <a:tc>
                  <a:txBody>
                    <a:bodyPr/>
                    <a:lstStyle/>
                    <a:p>
                      <a:pPr marL="0" marR="0" algn="ctr">
                        <a:spcBef>
                          <a:spcPts val="0"/>
                        </a:spcBef>
                        <a:spcAft>
                          <a:spcPts val="0"/>
                        </a:spcAft>
                      </a:pPr>
                      <a:r>
                        <a:rPr lang="en-IN" sz="1400" kern="50">
                          <a:effectLst/>
                        </a:rPr>
                        <a:t>M9</a:t>
                      </a:r>
                      <a:endParaRPr lang="en-US" sz="1600" kern="50">
                        <a:effectLst/>
                        <a:latin typeface="Times New Roman" panose="02020603050405020304" pitchFamily="18" charset="0"/>
                        <a:ea typeface="WenQuanYi Micro Hei"/>
                        <a:cs typeface="Lohit Hindi"/>
                      </a:endParaRPr>
                    </a:p>
                  </a:txBody>
                  <a:tcPr marL="41600" marR="41600" marT="34925" marB="349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50" dirty="0">
                          <a:solidFill>
                            <a:schemeClr val="dk1"/>
                          </a:solidFill>
                          <a:effectLst/>
                          <a:latin typeface="Times New Roman" panose="02020603050405020304" pitchFamily="18" charset="0"/>
                          <a:ea typeface="+mn-ea"/>
                          <a:cs typeface="+mn-cs"/>
                        </a:rPr>
                        <a:t>Data Mining Applications</a:t>
                      </a:r>
                      <a:endParaRPr lang="en-IN" sz="1600" kern="50" dirty="0">
                        <a:solidFill>
                          <a:schemeClr val="dk1"/>
                        </a:solidFill>
                        <a:effectLst/>
                        <a:latin typeface="Times New Roman" panose="02020603050405020304" pitchFamily="18" charset="0"/>
                      </a:endParaRPr>
                    </a:p>
                  </a:txBody>
                  <a:tcPr marL="41600" marR="41600" marT="34925" marB="34925"/>
                </a:tc>
                <a:extLst>
                  <a:ext uri="{0D108BD9-81ED-4DB2-BD59-A6C34878D82A}">
                    <a16:rowId xmlns:a16="http://schemas.microsoft.com/office/drawing/2014/main" val="10009"/>
                  </a:ext>
                </a:extLst>
              </a:tr>
            </a:tbl>
          </a:graphicData>
        </a:graphic>
      </p:graphicFrame>
      <p:sp>
        <p:nvSpPr>
          <p:cNvPr id="5" name="Slide Number Placeholder 4"/>
          <p:cNvSpPr>
            <a:spLocks noGrp="1"/>
          </p:cNvSpPr>
          <p:nvPr>
            <p:ph type="sldNum" sz="quarter" idx="14"/>
          </p:nvPr>
        </p:nvSpPr>
        <p:spPr/>
        <p:txBody>
          <a:bodyPr/>
          <a:lstStyle/>
          <a:p>
            <a:fld id="{BC8D7E44-7D4F-4942-A8C9-2DF6BF8399E8}" type="slidenum">
              <a:rPr lang="en-US" smtClean="0"/>
              <a:pPr/>
              <a:t>4</a:t>
            </a:fld>
            <a:endParaRPr lang="en-US" dirty="0"/>
          </a:p>
        </p:txBody>
      </p:sp>
      <p:sp>
        <p:nvSpPr>
          <p:cNvPr id="2" name="Title 1">
            <a:extLst>
              <a:ext uri="{FF2B5EF4-FFF2-40B4-BE49-F238E27FC236}">
                <a16:creationId xmlns:a16="http://schemas.microsoft.com/office/drawing/2014/main" id="{5C4692D1-2AFF-42B8-AC26-84BCC579B641}"/>
              </a:ext>
            </a:extLst>
          </p:cNvPr>
          <p:cNvSpPr>
            <a:spLocks noGrp="1"/>
          </p:cNvSpPr>
          <p:nvPr>
            <p:ph type="title" idx="4294967295"/>
          </p:nvPr>
        </p:nvSpPr>
        <p:spPr>
          <a:xfrm>
            <a:off x="213064" y="596068"/>
            <a:ext cx="7886700" cy="1325563"/>
          </a:xfrm>
        </p:spPr>
        <p:txBody>
          <a:bodyPr>
            <a:normAutofit/>
          </a:bodyPr>
          <a:lstStyle/>
          <a:p>
            <a:r>
              <a:rPr lang="en-US" sz="4000" b="1" dirty="0">
                <a:latin typeface="Times New Roman" panose="02020603050405020304" pitchFamily="18" charset="0"/>
                <a:cs typeface="Times New Roman" panose="02020603050405020304" pitchFamily="18" charset="0"/>
              </a:rPr>
              <a:t>Modular Structure</a:t>
            </a:r>
            <a:br>
              <a:rPr lang="en-US"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7" name="Rectangle 1"/>
          <p:cNvSpPr>
            <a:spLocks noChangeArrowheads="1"/>
          </p:cNvSpPr>
          <p:nvPr/>
        </p:nvSpPr>
        <p:spPr bwMode="auto">
          <a:xfrm>
            <a:off x="-1143001" y="-18197"/>
            <a:ext cx="1230923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152244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5138" y="1493838"/>
            <a:ext cx="6428923" cy="4525962"/>
          </a:xfrm>
        </p:spPr>
      </p:pic>
      <p:sp>
        <p:nvSpPr>
          <p:cNvPr id="5" name="Slide Number Placeholder 4"/>
          <p:cNvSpPr>
            <a:spLocks noGrp="1"/>
          </p:cNvSpPr>
          <p:nvPr>
            <p:ph type="sldNum" sz="quarter" idx="14"/>
          </p:nvPr>
        </p:nvSpPr>
        <p:spPr/>
        <p:txBody>
          <a:bodyPr/>
          <a:lstStyle/>
          <a:p>
            <a:fld id="{D26740DE-8293-487D-9531-1FF883CE0649}" type="slidenum">
              <a:rPr lang="en-US" smtClean="0"/>
              <a:t>40</a:t>
            </a:fld>
            <a:endParaRPr lang="en-US"/>
          </a:p>
        </p:txBody>
      </p:sp>
      <p:sp>
        <p:nvSpPr>
          <p:cNvPr id="2" name="Title 1"/>
          <p:cNvSpPr>
            <a:spLocks noGrp="1"/>
          </p:cNvSpPr>
          <p:nvPr>
            <p:ph type="title" idx="4294967295"/>
          </p:nvPr>
        </p:nvSpPr>
        <p:spPr>
          <a:xfrm>
            <a:off x="118752" y="770662"/>
            <a:ext cx="6800281" cy="452496"/>
          </a:xfrm>
        </p:spPr>
        <p:txBody>
          <a:bodyPr>
            <a:normAutofit fontScale="90000"/>
          </a:bodyPr>
          <a:lstStyle/>
          <a:p>
            <a:r>
              <a:rPr lang="en-US" sz="3600" b="1" dirty="0">
                <a:effectLst/>
                <a:latin typeface="+mn-lt"/>
              </a:rPr>
              <a:t>Generic Data Mining </a:t>
            </a:r>
            <a:r>
              <a:rPr lang="en-US" sz="3600" b="1" dirty="0">
                <a:latin typeface="+mn-lt"/>
              </a:rPr>
              <a:t>P</a:t>
            </a:r>
            <a:r>
              <a:rPr lang="en-US" sz="3600" b="1" dirty="0">
                <a:effectLst/>
                <a:latin typeface="+mn-lt"/>
              </a:rPr>
              <a:t>rocess </a:t>
            </a:r>
            <a:endParaRPr lang="en-US" sz="3600" b="1" dirty="0">
              <a:latin typeface="+mn-lt"/>
            </a:endParaRPr>
          </a:p>
        </p:txBody>
      </p:sp>
    </p:spTree>
    <p:extLst>
      <p:ext uri="{BB962C8B-B14F-4D97-AF65-F5344CB8AC3E}">
        <p14:creationId xmlns:p14="http://schemas.microsoft.com/office/powerpoint/2010/main" val="30837426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1268" y="1793174"/>
            <a:ext cx="7893132" cy="4226626"/>
          </a:xfrm>
        </p:spPr>
        <p:txBody>
          <a:bodyPr>
            <a:normAutofit/>
          </a:bodyPr>
          <a:lstStyle/>
          <a:p>
            <a:r>
              <a:rPr lang="en-US" dirty="0">
                <a:latin typeface="+mn-lt"/>
              </a:rPr>
              <a:t>Data Mining tools/solutions identify hidden patterns. </a:t>
            </a:r>
          </a:p>
          <a:p>
            <a:pPr lvl="1"/>
            <a:r>
              <a:rPr lang="en-US" sz="2000" dirty="0">
                <a:latin typeface="+mn-lt"/>
              </a:rPr>
              <a:t>Generally we get many patterns</a:t>
            </a:r>
          </a:p>
          <a:p>
            <a:pPr lvl="1"/>
            <a:r>
              <a:rPr lang="en-US" sz="2000" dirty="0">
                <a:latin typeface="+mn-lt"/>
              </a:rPr>
              <a:t>Out of them many could be false or trivial.</a:t>
            </a:r>
          </a:p>
          <a:p>
            <a:pPr lvl="1"/>
            <a:r>
              <a:rPr lang="en-US" sz="2000" dirty="0">
                <a:latin typeface="+mn-lt"/>
              </a:rPr>
              <a:t>Filtering false patterns requires domain understanding.</a:t>
            </a:r>
          </a:p>
          <a:p>
            <a:pPr marL="0" indent="0"/>
            <a:r>
              <a:rPr lang="en-US" dirty="0">
                <a:latin typeface="+mn-lt"/>
              </a:rPr>
              <a:t>Understanding how the data is collected, stored, transformed, reported, and used is essential.</a:t>
            </a:r>
          </a:p>
        </p:txBody>
      </p:sp>
      <p:sp>
        <p:nvSpPr>
          <p:cNvPr id="5" name="Slide Number Placeholder 4"/>
          <p:cNvSpPr>
            <a:spLocks noGrp="1"/>
          </p:cNvSpPr>
          <p:nvPr>
            <p:ph type="sldNum" sz="quarter" idx="14"/>
          </p:nvPr>
        </p:nvSpPr>
        <p:spPr/>
        <p:txBody>
          <a:bodyPr/>
          <a:lstStyle/>
          <a:p>
            <a:fld id="{D26740DE-8293-487D-9531-1FF883CE0649}" type="slidenum">
              <a:rPr lang="en-US" smtClean="0"/>
              <a:t>41</a:t>
            </a:fld>
            <a:endParaRPr lang="en-US"/>
          </a:p>
        </p:txBody>
      </p:sp>
      <p:sp>
        <p:nvSpPr>
          <p:cNvPr id="2" name="Title 1"/>
          <p:cNvSpPr>
            <a:spLocks noGrp="1"/>
          </p:cNvSpPr>
          <p:nvPr>
            <p:ph type="title" idx="4294967295"/>
          </p:nvPr>
        </p:nvSpPr>
        <p:spPr>
          <a:xfrm>
            <a:off x="142503" y="788142"/>
            <a:ext cx="5657943" cy="482600"/>
          </a:xfrm>
        </p:spPr>
        <p:txBody>
          <a:bodyPr>
            <a:noAutofit/>
          </a:bodyPr>
          <a:lstStyle/>
          <a:p>
            <a:r>
              <a:rPr lang="en-US" sz="3600" b="1" dirty="0">
                <a:latin typeface="+mn-lt"/>
              </a:rPr>
              <a:t>Prior Knowledge</a:t>
            </a:r>
          </a:p>
        </p:txBody>
      </p:sp>
    </p:spTree>
    <p:extLst>
      <p:ext uri="{BB962C8B-B14F-4D97-AF65-F5344CB8AC3E}">
        <p14:creationId xmlns:p14="http://schemas.microsoft.com/office/powerpoint/2010/main" val="16226907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48790"/>
            <a:ext cx="8229600" cy="4904509"/>
          </a:xfrm>
        </p:spPr>
        <p:txBody>
          <a:bodyPr>
            <a:noAutofit/>
          </a:bodyPr>
          <a:lstStyle/>
          <a:p>
            <a:pPr marL="0" indent="0">
              <a:lnSpc>
                <a:spcPct val="80000"/>
              </a:lnSpc>
            </a:pPr>
            <a:r>
              <a:rPr lang="en-US" sz="1600" dirty="0">
                <a:latin typeface="+mn-lt"/>
              </a:rPr>
              <a:t>Data needs to be understood. It requires descriptive statistics such as mean, median, mode, standard deviation, and range for each attribute </a:t>
            </a:r>
          </a:p>
          <a:p>
            <a:pPr>
              <a:lnSpc>
                <a:spcPct val="80000"/>
              </a:lnSpc>
              <a:spcBef>
                <a:spcPts val="450"/>
              </a:spcBef>
            </a:pPr>
            <a:r>
              <a:rPr lang="en-US" sz="1600" dirty="0">
                <a:latin typeface="+mn-lt"/>
              </a:rPr>
              <a:t>Data quality is an ongoing concern wherever data is collected, processed, and stored. </a:t>
            </a:r>
          </a:p>
          <a:p>
            <a:pPr lvl="1">
              <a:lnSpc>
                <a:spcPct val="80000"/>
              </a:lnSpc>
            </a:pPr>
            <a:r>
              <a:rPr lang="en-US" sz="1400" dirty="0">
                <a:latin typeface="+mn-lt"/>
              </a:rPr>
              <a:t>The data cleansing practices include elimination of duplicate records, quarantining outlier records that exceed the bounds, standardization of attribute values, substitution of missing values, etc.</a:t>
            </a:r>
          </a:p>
          <a:p>
            <a:pPr lvl="1">
              <a:lnSpc>
                <a:spcPct val="80000"/>
              </a:lnSpc>
            </a:pPr>
            <a:r>
              <a:rPr lang="en-US" sz="1400" dirty="0">
                <a:latin typeface="+mn-lt"/>
              </a:rPr>
              <a:t>it is critical to check the data using data exploration techniques in addition to using prior knowledge of the data and business before building models to ensure a certain degree of data quality</a:t>
            </a:r>
          </a:p>
          <a:p>
            <a:pPr>
              <a:lnSpc>
                <a:spcPct val="80000"/>
              </a:lnSpc>
            </a:pPr>
            <a:r>
              <a:rPr lang="en-US" sz="1600" dirty="0">
                <a:latin typeface="+mn-lt"/>
              </a:rPr>
              <a:t>Missing Values</a:t>
            </a:r>
          </a:p>
          <a:p>
            <a:pPr lvl="1">
              <a:lnSpc>
                <a:spcPct val="80000"/>
              </a:lnSpc>
            </a:pPr>
            <a:r>
              <a:rPr lang="en-US" sz="1400" dirty="0">
                <a:latin typeface="+mn-lt"/>
              </a:rPr>
              <a:t>Need to track the data lineage of the data source to find right solution</a:t>
            </a:r>
          </a:p>
          <a:p>
            <a:pPr>
              <a:lnSpc>
                <a:spcPct val="80000"/>
              </a:lnSpc>
              <a:spcBef>
                <a:spcPts val="450"/>
              </a:spcBef>
            </a:pPr>
            <a:r>
              <a:rPr lang="en-US" sz="1600" dirty="0">
                <a:latin typeface="+mn-lt"/>
              </a:rPr>
              <a:t>Data Types and Conversion</a:t>
            </a:r>
          </a:p>
          <a:p>
            <a:pPr lvl="1">
              <a:lnSpc>
                <a:spcPct val="80000"/>
              </a:lnSpc>
            </a:pPr>
            <a:r>
              <a:rPr lang="en-US" sz="1400" dirty="0">
                <a:latin typeface="+mn-lt"/>
              </a:rPr>
              <a:t>The attributes in a data set can be of different types, such as continuous numeric (interest rate), integer numeric (credit score), or categorical</a:t>
            </a:r>
          </a:p>
          <a:p>
            <a:pPr lvl="1">
              <a:lnSpc>
                <a:spcPct val="80000"/>
              </a:lnSpc>
            </a:pPr>
            <a:r>
              <a:rPr lang="en-US" sz="1400" dirty="0">
                <a:latin typeface="+mn-lt"/>
              </a:rPr>
              <a:t>data mining algorithms impose different restrictions on what data types they accept as inputs</a:t>
            </a:r>
          </a:p>
          <a:p>
            <a:pPr>
              <a:lnSpc>
                <a:spcPct val="80000"/>
              </a:lnSpc>
              <a:spcBef>
                <a:spcPts val="450"/>
              </a:spcBef>
            </a:pPr>
            <a:r>
              <a:rPr lang="en-US" sz="1600" dirty="0">
                <a:latin typeface="+mn-lt"/>
              </a:rPr>
              <a:t>Transformation</a:t>
            </a:r>
          </a:p>
          <a:p>
            <a:pPr lvl="1">
              <a:lnSpc>
                <a:spcPct val="80000"/>
              </a:lnSpc>
            </a:pPr>
            <a:r>
              <a:rPr lang="en-US" sz="1400" dirty="0">
                <a:latin typeface="+mn-lt"/>
              </a:rPr>
              <a:t>Can go beyond type conversion, may include dimensionality reduction or </a:t>
            </a:r>
            <a:r>
              <a:rPr lang="en-US" sz="1400" dirty="0" err="1">
                <a:latin typeface="+mn-lt"/>
              </a:rPr>
              <a:t>numerosity</a:t>
            </a:r>
            <a:r>
              <a:rPr lang="en-US" sz="1400" dirty="0">
                <a:latin typeface="+mn-lt"/>
              </a:rPr>
              <a:t> reduction</a:t>
            </a:r>
          </a:p>
          <a:p>
            <a:pPr>
              <a:lnSpc>
                <a:spcPct val="80000"/>
              </a:lnSpc>
              <a:spcBef>
                <a:spcPts val="450"/>
              </a:spcBef>
            </a:pPr>
            <a:r>
              <a:rPr lang="en-US" sz="1600" dirty="0">
                <a:latin typeface="+mn-lt"/>
              </a:rPr>
              <a:t>Outliers are anomalies in the data set </a:t>
            </a:r>
          </a:p>
          <a:p>
            <a:pPr lvl="1">
              <a:lnSpc>
                <a:spcPct val="80000"/>
              </a:lnSpc>
            </a:pPr>
            <a:r>
              <a:rPr lang="en-US" sz="1400" dirty="0">
                <a:latin typeface="+mn-lt"/>
              </a:rPr>
              <a:t>May occur legitimately or erroneously</a:t>
            </a:r>
            <a:r>
              <a:rPr lang="en-US" sz="1200" dirty="0">
                <a:latin typeface="+mn-lt"/>
              </a:rPr>
              <a:t>.</a:t>
            </a:r>
          </a:p>
          <a:p>
            <a:pPr>
              <a:lnSpc>
                <a:spcPct val="80000"/>
              </a:lnSpc>
              <a:spcBef>
                <a:spcPts val="450"/>
              </a:spcBef>
            </a:pPr>
            <a:r>
              <a:rPr lang="en-US" sz="1600" dirty="0">
                <a:latin typeface="+mn-lt"/>
              </a:rPr>
              <a:t>Feature Selection</a:t>
            </a:r>
          </a:p>
          <a:p>
            <a:pPr lvl="1">
              <a:lnSpc>
                <a:spcPct val="80000"/>
              </a:lnSpc>
            </a:pPr>
            <a:r>
              <a:rPr lang="en-US" sz="1400" dirty="0">
                <a:latin typeface="+mn-lt"/>
              </a:rPr>
              <a:t>Many data mining problems involve a data set with hundreds to thousands of attributes, most of which may not be helpful. Some attributes may be correlated, e.g. sales amount and tax</a:t>
            </a:r>
            <a:r>
              <a:rPr lang="en-US" sz="1200" dirty="0">
                <a:latin typeface="+mn-lt"/>
              </a:rPr>
              <a:t>.</a:t>
            </a:r>
          </a:p>
          <a:p>
            <a:pPr>
              <a:lnSpc>
                <a:spcPct val="80000"/>
              </a:lnSpc>
              <a:spcBef>
                <a:spcPts val="450"/>
              </a:spcBef>
            </a:pPr>
            <a:r>
              <a:rPr lang="en-US" sz="1600" dirty="0">
                <a:latin typeface="+mn-lt"/>
              </a:rPr>
              <a:t>Data Sampling may be adequate in many cases</a:t>
            </a:r>
          </a:p>
        </p:txBody>
      </p:sp>
      <p:sp>
        <p:nvSpPr>
          <p:cNvPr id="5" name="Slide Number Placeholder 4"/>
          <p:cNvSpPr>
            <a:spLocks noGrp="1"/>
          </p:cNvSpPr>
          <p:nvPr>
            <p:ph type="sldNum" sz="quarter" idx="14"/>
          </p:nvPr>
        </p:nvSpPr>
        <p:spPr/>
        <p:txBody>
          <a:bodyPr/>
          <a:lstStyle/>
          <a:p>
            <a:fld id="{D26740DE-8293-487D-9531-1FF883CE0649}" type="slidenum">
              <a:rPr lang="en-US" smtClean="0"/>
              <a:t>42</a:t>
            </a:fld>
            <a:endParaRPr lang="en-US"/>
          </a:p>
        </p:txBody>
      </p:sp>
      <p:sp>
        <p:nvSpPr>
          <p:cNvPr id="2" name="Title 1"/>
          <p:cNvSpPr>
            <a:spLocks noGrp="1"/>
          </p:cNvSpPr>
          <p:nvPr>
            <p:ph type="title" idx="4294967295"/>
          </p:nvPr>
        </p:nvSpPr>
        <p:spPr>
          <a:xfrm>
            <a:off x="83126" y="724395"/>
            <a:ext cx="5752831" cy="498763"/>
          </a:xfrm>
        </p:spPr>
        <p:txBody>
          <a:bodyPr>
            <a:noAutofit/>
          </a:bodyPr>
          <a:lstStyle/>
          <a:p>
            <a:r>
              <a:rPr lang="en-US" sz="3600" b="1" dirty="0">
                <a:latin typeface="+mn-lt"/>
              </a:rPr>
              <a:t>Data Preparation</a:t>
            </a:r>
          </a:p>
        </p:txBody>
      </p:sp>
    </p:spTree>
    <p:extLst>
      <p:ext uri="{BB962C8B-B14F-4D97-AF65-F5344CB8AC3E}">
        <p14:creationId xmlns:p14="http://schemas.microsoft.com/office/powerpoint/2010/main" val="25711780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6854" y="1977702"/>
            <a:ext cx="5520407" cy="2878383"/>
          </a:xfrm>
        </p:spPr>
      </p:pic>
      <p:sp>
        <p:nvSpPr>
          <p:cNvPr id="6" name="Slide Number Placeholder 5"/>
          <p:cNvSpPr>
            <a:spLocks noGrp="1"/>
          </p:cNvSpPr>
          <p:nvPr>
            <p:ph type="sldNum" sz="quarter" idx="14"/>
          </p:nvPr>
        </p:nvSpPr>
        <p:spPr/>
        <p:txBody>
          <a:bodyPr/>
          <a:lstStyle/>
          <a:p>
            <a:fld id="{D26740DE-8293-487D-9531-1FF883CE0649}" type="slidenum">
              <a:rPr lang="en-US" smtClean="0"/>
              <a:t>43</a:t>
            </a:fld>
            <a:endParaRPr lang="en-US"/>
          </a:p>
        </p:txBody>
      </p:sp>
      <p:sp>
        <p:nvSpPr>
          <p:cNvPr id="2" name="Title 1"/>
          <p:cNvSpPr>
            <a:spLocks noGrp="1"/>
          </p:cNvSpPr>
          <p:nvPr>
            <p:ph type="title" idx="4294967295"/>
          </p:nvPr>
        </p:nvSpPr>
        <p:spPr>
          <a:xfrm>
            <a:off x="178130" y="646668"/>
            <a:ext cx="6160526" cy="600075"/>
          </a:xfrm>
        </p:spPr>
        <p:txBody>
          <a:bodyPr>
            <a:normAutofit/>
          </a:bodyPr>
          <a:lstStyle/>
          <a:p>
            <a:r>
              <a:rPr lang="en-US" sz="3600" b="1" dirty="0">
                <a:latin typeface="+mn-lt"/>
              </a:rPr>
              <a:t>Modeling &amp; Evaluation</a:t>
            </a:r>
          </a:p>
        </p:txBody>
      </p:sp>
      <p:sp>
        <p:nvSpPr>
          <p:cNvPr id="5" name="Rectangle 4"/>
          <p:cNvSpPr/>
          <p:nvPr/>
        </p:nvSpPr>
        <p:spPr>
          <a:xfrm>
            <a:off x="435358" y="1439399"/>
            <a:ext cx="2686051" cy="4801314"/>
          </a:xfrm>
          <a:prstGeom prst="rect">
            <a:avLst/>
          </a:prstGeom>
        </p:spPr>
        <p:txBody>
          <a:bodyPr wrap="square">
            <a:spAutoFit/>
          </a:bodyPr>
          <a:lstStyle/>
          <a:p>
            <a:r>
              <a:rPr lang="en-US" dirty="0"/>
              <a:t>A model is the abstract representation of the data and its relationships in a given data set.</a:t>
            </a:r>
          </a:p>
          <a:p>
            <a:r>
              <a:rPr lang="en-US" dirty="0"/>
              <a:t>Data mining models can be classified into the following categories: classification, regression, association analysis, clustering, and outlier or anomaly detection. </a:t>
            </a:r>
          </a:p>
          <a:p>
            <a:r>
              <a:rPr lang="en-US" dirty="0"/>
              <a:t>Each category has a few dozen different algorithms; each takes a slightly different approach to solve the problem at hand</a:t>
            </a:r>
          </a:p>
        </p:txBody>
      </p:sp>
    </p:spTree>
    <p:extLst>
      <p:ext uri="{BB962C8B-B14F-4D97-AF65-F5344CB8AC3E}">
        <p14:creationId xmlns:p14="http://schemas.microsoft.com/office/powerpoint/2010/main" val="12143510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93837"/>
            <a:ext cx="8496300" cy="4972839"/>
          </a:xfrm>
        </p:spPr>
        <p:txBody>
          <a:bodyPr>
            <a:noAutofit/>
          </a:bodyPr>
          <a:lstStyle/>
          <a:p>
            <a:r>
              <a:rPr lang="en-US" sz="2000" dirty="0">
                <a:latin typeface="+mn-lt"/>
              </a:rPr>
              <a:t>The model deployment stage considerations: </a:t>
            </a:r>
          </a:p>
          <a:p>
            <a:pPr lvl="1"/>
            <a:r>
              <a:rPr lang="en-US" sz="1600" dirty="0">
                <a:latin typeface="+mn-lt"/>
              </a:rPr>
              <a:t>assessing model readiness, technical integration, response time, model maintenance, and assimilation</a:t>
            </a:r>
          </a:p>
          <a:p>
            <a:r>
              <a:rPr lang="en-US" sz="2000" dirty="0">
                <a:latin typeface="+mn-lt"/>
              </a:rPr>
              <a:t>Production Readiness</a:t>
            </a:r>
          </a:p>
          <a:p>
            <a:pPr lvl="1"/>
            <a:r>
              <a:rPr lang="en-US" sz="1600" dirty="0">
                <a:latin typeface="+mn-lt"/>
              </a:rPr>
              <a:t>Real-time response capabilities, and other business requirements</a:t>
            </a:r>
          </a:p>
          <a:p>
            <a:r>
              <a:rPr lang="en-US" sz="2000" dirty="0">
                <a:latin typeface="+mn-lt"/>
              </a:rPr>
              <a:t>Technical Integration</a:t>
            </a:r>
          </a:p>
          <a:p>
            <a:pPr lvl="1"/>
            <a:r>
              <a:rPr lang="en-US" sz="1600" dirty="0">
                <a:latin typeface="+mn-lt"/>
              </a:rPr>
              <a:t>Use of modeling tools (e.g. </a:t>
            </a:r>
            <a:r>
              <a:rPr lang="en-US" sz="1600" dirty="0" err="1">
                <a:latin typeface="+mn-lt"/>
              </a:rPr>
              <a:t>RapidMiner</a:t>
            </a:r>
            <a:r>
              <a:rPr lang="en-US" sz="1600" dirty="0">
                <a:latin typeface="+mn-lt"/>
              </a:rPr>
              <a:t>), Use of PMML for portable and consistent format of model description, integration with other tools </a:t>
            </a:r>
          </a:p>
          <a:p>
            <a:r>
              <a:rPr lang="en-US" sz="2000" dirty="0">
                <a:latin typeface="+mn-lt"/>
              </a:rPr>
              <a:t>Timeliness</a:t>
            </a:r>
          </a:p>
          <a:p>
            <a:pPr lvl="1"/>
            <a:r>
              <a:rPr lang="en-US" sz="1600" dirty="0">
                <a:latin typeface="+mn-lt"/>
              </a:rPr>
              <a:t>The trade-offs between production responsiveness and build time need to be considered  </a:t>
            </a:r>
          </a:p>
          <a:p>
            <a:r>
              <a:rPr lang="en-US" sz="2000" dirty="0">
                <a:latin typeface="+mn-lt"/>
              </a:rPr>
              <a:t>Remodeling</a:t>
            </a:r>
          </a:p>
          <a:p>
            <a:pPr lvl="1"/>
            <a:r>
              <a:rPr lang="en-US" sz="1600" dirty="0">
                <a:latin typeface="+mn-lt"/>
              </a:rPr>
              <a:t>The conditions in which the model is built may change after deployment</a:t>
            </a:r>
          </a:p>
          <a:p>
            <a:r>
              <a:rPr lang="en-US" sz="2000" dirty="0">
                <a:latin typeface="+mn-lt"/>
              </a:rPr>
              <a:t>Assimilation</a:t>
            </a:r>
          </a:p>
          <a:p>
            <a:pPr lvl="1"/>
            <a:r>
              <a:rPr lang="en-US" sz="1600" dirty="0">
                <a:latin typeface="+mn-lt"/>
              </a:rPr>
              <a:t>The challenge is to assimilate the knowledge gained from data mining in the organization. For example, the objective may be finding logical clusters in the customer database so that separate treatment can be provided to each customer cluster.</a:t>
            </a:r>
          </a:p>
          <a:p>
            <a:endParaRPr lang="en-US" sz="2000" dirty="0">
              <a:latin typeface="+mn-lt"/>
            </a:endParaRPr>
          </a:p>
        </p:txBody>
      </p:sp>
      <p:sp>
        <p:nvSpPr>
          <p:cNvPr id="4" name="Date Placeholder 3"/>
          <p:cNvSpPr>
            <a:spLocks noGrp="1"/>
          </p:cNvSpPr>
          <p:nvPr>
            <p:ph type="dt" sz="half" idx="12"/>
          </p:nvPr>
        </p:nvSpPr>
        <p:spPr/>
        <p:txBody>
          <a:bodyPr/>
          <a:lstStyle/>
          <a:p>
            <a:fld id="{97B83B84-4C61-4EB9-AEF6-8342661E3D05}" type="datetime1">
              <a:rPr lang="en-US" smtClean="0"/>
              <a:t>5/6/2022</a:t>
            </a:fld>
            <a:endParaRPr lang="en-US"/>
          </a:p>
        </p:txBody>
      </p:sp>
      <p:sp>
        <p:nvSpPr>
          <p:cNvPr id="5" name="Slide Number Placeholder 4"/>
          <p:cNvSpPr>
            <a:spLocks noGrp="1"/>
          </p:cNvSpPr>
          <p:nvPr>
            <p:ph type="sldNum" sz="quarter" idx="14"/>
          </p:nvPr>
        </p:nvSpPr>
        <p:spPr/>
        <p:txBody>
          <a:bodyPr/>
          <a:lstStyle/>
          <a:p>
            <a:fld id="{D26740DE-8293-487D-9531-1FF883CE0649}" type="slidenum">
              <a:rPr lang="en-US" smtClean="0"/>
              <a:t>44</a:t>
            </a:fld>
            <a:endParaRPr lang="en-US"/>
          </a:p>
        </p:txBody>
      </p:sp>
      <p:sp>
        <p:nvSpPr>
          <p:cNvPr id="2" name="Title 1"/>
          <p:cNvSpPr>
            <a:spLocks noGrp="1"/>
          </p:cNvSpPr>
          <p:nvPr>
            <p:ph type="title" idx="4294967295"/>
          </p:nvPr>
        </p:nvSpPr>
        <p:spPr>
          <a:xfrm>
            <a:off x="76200" y="737235"/>
            <a:ext cx="7886700" cy="482600"/>
          </a:xfrm>
        </p:spPr>
        <p:txBody>
          <a:bodyPr>
            <a:noAutofit/>
          </a:bodyPr>
          <a:lstStyle/>
          <a:p>
            <a:r>
              <a:rPr lang="en-US" sz="3600" b="1" dirty="0">
                <a:latin typeface="+mn-lt"/>
              </a:rPr>
              <a:t>Application</a:t>
            </a:r>
          </a:p>
        </p:txBody>
      </p:sp>
    </p:spTree>
    <p:extLst>
      <p:ext uri="{BB962C8B-B14F-4D97-AF65-F5344CB8AC3E}">
        <p14:creationId xmlns:p14="http://schemas.microsoft.com/office/powerpoint/2010/main" val="27207162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3986" y="1689490"/>
            <a:ext cx="4387457" cy="4246973"/>
          </a:xfrm>
        </p:spPr>
      </p:pic>
      <p:sp>
        <p:nvSpPr>
          <p:cNvPr id="6" name="Slide Number Placeholder 5"/>
          <p:cNvSpPr>
            <a:spLocks noGrp="1"/>
          </p:cNvSpPr>
          <p:nvPr>
            <p:ph type="sldNum" sz="quarter" idx="14"/>
          </p:nvPr>
        </p:nvSpPr>
        <p:spPr/>
        <p:txBody>
          <a:bodyPr/>
          <a:lstStyle/>
          <a:p>
            <a:fld id="{D26740DE-8293-487D-9531-1FF883CE0649}" type="slidenum">
              <a:rPr lang="en-US" smtClean="0"/>
              <a:t>45</a:t>
            </a:fld>
            <a:endParaRPr lang="en-US"/>
          </a:p>
        </p:txBody>
      </p:sp>
      <p:sp>
        <p:nvSpPr>
          <p:cNvPr id="2" name="Title 1"/>
          <p:cNvSpPr>
            <a:spLocks noGrp="1"/>
          </p:cNvSpPr>
          <p:nvPr>
            <p:ph type="title" idx="4294967295"/>
          </p:nvPr>
        </p:nvSpPr>
        <p:spPr>
          <a:xfrm>
            <a:off x="-393946" y="739976"/>
            <a:ext cx="7886700" cy="400050"/>
          </a:xfrm>
        </p:spPr>
        <p:txBody>
          <a:bodyPr>
            <a:normAutofit fontScale="90000"/>
          </a:bodyPr>
          <a:lstStyle/>
          <a:p>
            <a:pPr algn="ctr"/>
            <a:r>
              <a:rPr lang="en-US" b="1" dirty="0">
                <a:effectLst/>
                <a:latin typeface="+mn-lt"/>
              </a:rPr>
              <a:t>CRISP data mining framework </a:t>
            </a:r>
            <a:endParaRPr lang="en-US" b="1" dirty="0">
              <a:latin typeface="+mn-lt"/>
            </a:endParaRPr>
          </a:p>
        </p:txBody>
      </p:sp>
      <p:sp>
        <p:nvSpPr>
          <p:cNvPr id="3" name="TextBox 2"/>
          <p:cNvSpPr txBox="1"/>
          <p:nvPr/>
        </p:nvSpPr>
        <p:spPr>
          <a:xfrm>
            <a:off x="5083969" y="1689490"/>
            <a:ext cx="2993231" cy="3862596"/>
          </a:xfrm>
          <a:prstGeom prst="rect">
            <a:avLst/>
          </a:prstGeom>
          <a:noFill/>
        </p:spPr>
        <p:txBody>
          <a:bodyPr wrap="square" rtlCol="0">
            <a:spAutoFit/>
          </a:bodyPr>
          <a:lstStyle/>
          <a:p>
            <a:pPr>
              <a:spcAft>
                <a:spcPts val="600"/>
              </a:spcAft>
            </a:pPr>
            <a:r>
              <a:rPr lang="en-US" sz="2000" dirty="0"/>
              <a:t>CRISP is the most popular methodology for analytics, data mining, and data science projects, with 43% share as per 2014 </a:t>
            </a:r>
            <a:r>
              <a:rPr lang="en-US" sz="2000" dirty="0" err="1"/>
              <a:t>KDnuggets</a:t>
            </a:r>
            <a:r>
              <a:rPr lang="en-US" sz="2000" dirty="0"/>
              <a:t> Poll.</a:t>
            </a:r>
          </a:p>
          <a:p>
            <a:pPr>
              <a:spcAft>
                <a:spcPts val="600"/>
              </a:spcAft>
            </a:pPr>
            <a:r>
              <a:rPr lang="en-US" sz="2000" dirty="0"/>
              <a:t>CRISP-DM was conceived in 1996. In 1997 it got underway as a European Union project, led by SPSS, Teradata, Daimler AG, NCR Corporation and OHRA.</a:t>
            </a:r>
          </a:p>
        </p:txBody>
      </p:sp>
    </p:spTree>
    <p:extLst>
      <p:ext uri="{BB962C8B-B14F-4D97-AF65-F5344CB8AC3E}">
        <p14:creationId xmlns:p14="http://schemas.microsoft.com/office/powerpoint/2010/main" val="7675883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6229" y="2116291"/>
            <a:ext cx="8229600" cy="3985260"/>
          </a:xfrm>
        </p:spPr>
        <p:txBody>
          <a:bodyPr>
            <a:noAutofit/>
          </a:bodyPr>
          <a:lstStyle/>
          <a:p>
            <a:pPr marL="0" indent="0">
              <a:lnSpc>
                <a:spcPct val="100000"/>
              </a:lnSpc>
              <a:spcBef>
                <a:spcPts val="0"/>
              </a:spcBef>
              <a:spcAft>
                <a:spcPts val="1200"/>
              </a:spcAft>
            </a:pPr>
            <a:r>
              <a:rPr lang="en-US" dirty="0">
                <a:latin typeface="+mn-lt"/>
              </a:rPr>
              <a:t>Mining various and new kinds of knowledge</a:t>
            </a:r>
          </a:p>
          <a:p>
            <a:pPr marL="0" indent="0">
              <a:lnSpc>
                <a:spcPct val="100000"/>
              </a:lnSpc>
              <a:spcBef>
                <a:spcPts val="0"/>
              </a:spcBef>
              <a:spcAft>
                <a:spcPts val="1200"/>
              </a:spcAft>
            </a:pPr>
            <a:r>
              <a:rPr lang="en-US" dirty="0">
                <a:latin typeface="+mn-lt"/>
              </a:rPr>
              <a:t>Mining knowledge in multidimensional space</a:t>
            </a:r>
          </a:p>
          <a:p>
            <a:pPr marL="0" indent="0">
              <a:lnSpc>
                <a:spcPct val="100000"/>
              </a:lnSpc>
              <a:spcBef>
                <a:spcPts val="0"/>
              </a:spcBef>
              <a:spcAft>
                <a:spcPts val="1200"/>
              </a:spcAft>
            </a:pPr>
            <a:r>
              <a:rPr lang="en-US" dirty="0">
                <a:latin typeface="+mn-lt"/>
              </a:rPr>
              <a:t>Data mining—an interdisciplinary effort</a:t>
            </a:r>
          </a:p>
          <a:p>
            <a:pPr marL="0" indent="0">
              <a:lnSpc>
                <a:spcPct val="100000"/>
              </a:lnSpc>
              <a:spcBef>
                <a:spcPts val="0"/>
              </a:spcBef>
              <a:spcAft>
                <a:spcPts val="1200"/>
              </a:spcAft>
            </a:pPr>
            <a:r>
              <a:rPr lang="en-US" dirty="0">
                <a:latin typeface="+mn-lt"/>
              </a:rPr>
              <a:t>Boosting the power of discovery in a networked environment</a:t>
            </a:r>
          </a:p>
          <a:p>
            <a:pPr marL="0" indent="0">
              <a:lnSpc>
                <a:spcPct val="100000"/>
              </a:lnSpc>
              <a:spcBef>
                <a:spcPts val="0"/>
              </a:spcBef>
              <a:spcAft>
                <a:spcPts val="1200"/>
              </a:spcAft>
            </a:pPr>
            <a:r>
              <a:rPr lang="en-US" dirty="0">
                <a:latin typeface="+mn-lt"/>
              </a:rPr>
              <a:t>Handling uncertainty, noise, or incompleteness of data</a:t>
            </a:r>
          </a:p>
          <a:p>
            <a:pPr marL="0" indent="0">
              <a:lnSpc>
                <a:spcPct val="100000"/>
              </a:lnSpc>
              <a:spcBef>
                <a:spcPts val="0"/>
              </a:spcBef>
              <a:spcAft>
                <a:spcPts val="1200"/>
              </a:spcAft>
            </a:pPr>
            <a:r>
              <a:rPr lang="en-US" dirty="0">
                <a:latin typeface="+mn-lt"/>
              </a:rPr>
              <a:t>Pattern evaluation and pattern- or constraint-guided mining</a:t>
            </a:r>
          </a:p>
          <a:p>
            <a:pPr marL="0" indent="0">
              <a:lnSpc>
                <a:spcPct val="100000"/>
              </a:lnSpc>
              <a:spcBef>
                <a:spcPts val="0"/>
              </a:spcBef>
              <a:spcAft>
                <a:spcPts val="1200"/>
              </a:spcAft>
              <a:buNone/>
            </a:pPr>
            <a:endParaRPr lang="en-US" dirty="0">
              <a:latin typeface="+mn-lt"/>
            </a:endParaRPr>
          </a:p>
          <a:p>
            <a:pPr marL="0" indent="0">
              <a:lnSpc>
                <a:spcPct val="100000"/>
              </a:lnSpc>
              <a:spcBef>
                <a:spcPts val="0"/>
              </a:spcBef>
              <a:spcAft>
                <a:spcPts val="1200"/>
              </a:spcAft>
              <a:buNone/>
            </a:pPr>
            <a:endParaRPr lang="en-US" dirty="0">
              <a:latin typeface="+mn-lt"/>
            </a:endParaRPr>
          </a:p>
          <a:p>
            <a:pPr marL="0" indent="0">
              <a:lnSpc>
                <a:spcPct val="100000"/>
              </a:lnSpc>
              <a:spcBef>
                <a:spcPts val="0"/>
              </a:spcBef>
              <a:spcAft>
                <a:spcPts val="1200"/>
              </a:spcAft>
              <a:buNone/>
            </a:pPr>
            <a:endParaRPr lang="en-US" dirty="0">
              <a:latin typeface="+mn-lt"/>
            </a:endParaRPr>
          </a:p>
        </p:txBody>
      </p:sp>
      <p:sp>
        <p:nvSpPr>
          <p:cNvPr id="5" name="Slide Number Placeholder 4"/>
          <p:cNvSpPr>
            <a:spLocks noGrp="1"/>
          </p:cNvSpPr>
          <p:nvPr>
            <p:ph type="sldNum" sz="quarter" idx="14"/>
          </p:nvPr>
        </p:nvSpPr>
        <p:spPr/>
        <p:txBody>
          <a:bodyPr/>
          <a:lstStyle/>
          <a:p>
            <a:fld id="{D26740DE-8293-487D-9531-1FF883CE0649}" type="slidenum">
              <a:rPr lang="en-US" smtClean="0"/>
              <a:t>46</a:t>
            </a:fld>
            <a:endParaRPr lang="en-US"/>
          </a:p>
        </p:txBody>
      </p:sp>
      <p:sp>
        <p:nvSpPr>
          <p:cNvPr id="2" name="Title 1"/>
          <p:cNvSpPr>
            <a:spLocks noGrp="1"/>
          </p:cNvSpPr>
          <p:nvPr>
            <p:ph type="title" idx="4294967295"/>
          </p:nvPr>
        </p:nvSpPr>
        <p:spPr>
          <a:xfrm>
            <a:off x="114299" y="807405"/>
            <a:ext cx="8461529" cy="557213"/>
          </a:xfrm>
        </p:spPr>
        <p:txBody>
          <a:bodyPr>
            <a:noAutofit/>
          </a:bodyPr>
          <a:lstStyle/>
          <a:p>
            <a:r>
              <a:rPr lang="en-US" sz="3200" b="1" dirty="0">
                <a:latin typeface="+mn-lt"/>
              </a:rPr>
              <a:t>DM Issues/Challenges</a:t>
            </a:r>
          </a:p>
        </p:txBody>
      </p:sp>
      <p:sp>
        <p:nvSpPr>
          <p:cNvPr id="6" name="Title 1">
            <a:extLst>
              <a:ext uri="{FF2B5EF4-FFF2-40B4-BE49-F238E27FC236}">
                <a16:creationId xmlns:a16="http://schemas.microsoft.com/office/drawing/2014/main" id="{D3DAECBC-A85E-421D-8956-39D60EC88E7D}"/>
              </a:ext>
            </a:extLst>
          </p:cNvPr>
          <p:cNvSpPr txBox="1">
            <a:spLocks/>
          </p:cNvSpPr>
          <p:nvPr/>
        </p:nvSpPr>
        <p:spPr>
          <a:xfrm>
            <a:off x="266699" y="1542735"/>
            <a:ext cx="8461529" cy="5572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a:latin typeface="+mn-lt"/>
              </a:rPr>
              <a:t>DM Issues/Challenges – Mining Methodology</a:t>
            </a:r>
            <a:endParaRPr lang="en-US" sz="2400" b="1" dirty="0">
              <a:latin typeface="+mn-lt"/>
            </a:endParaRPr>
          </a:p>
        </p:txBody>
      </p:sp>
    </p:spTree>
    <p:extLst>
      <p:ext uri="{BB962C8B-B14F-4D97-AF65-F5344CB8AC3E}">
        <p14:creationId xmlns:p14="http://schemas.microsoft.com/office/powerpoint/2010/main" val="41015442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034" y="2078508"/>
            <a:ext cx="8229600" cy="4525963"/>
          </a:xfrm>
        </p:spPr>
        <p:txBody>
          <a:bodyPr>
            <a:noAutofit/>
          </a:bodyPr>
          <a:lstStyle/>
          <a:p>
            <a:pPr>
              <a:lnSpc>
                <a:spcPct val="80000"/>
              </a:lnSpc>
              <a:spcBef>
                <a:spcPts val="0"/>
              </a:spcBef>
            </a:pPr>
            <a:r>
              <a:rPr lang="en-US" sz="2000" dirty="0"/>
              <a:t>Interactive mining</a:t>
            </a:r>
          </a:p>
          <a:p>
            <a:pPr>
              <a:lnSpc>
                <a:spcPct val="80000"/>
              </a:lnSpc>
              <a:spcBef>
                <a:spcPts val="0"/>
              </a:spcBef>
            </a:pPr>
            <a:endParaRPr lang="en-US" sz="2000" dirty="0"/>
          </a:p>
          <a:p>
            <a:pPr>
              <a:lnSpc>
                <a:spcPct val="80000"/>
              </a:lnSpc>
              <a:spcBef>
                <a:spcPts val="0"/>
              </a:spcBef>
            </a:pPr>
            <a:r>
              <a:rPr lang="en-US" sz="2000" dirty="0"/>
              <a:t>Incorporation of background knowledge</a:t>
            </a:r>
          </a:p>
          <a:p>
            <a:pPr>
              <a:lnSpc>
                <a:spcPct val="80000"/>
              </a:lnSpc>
              <a:spcBef>
                <a:spcPts val="0"/>
              </a:spcBef>
            </a:pPr>
            <a:endParaRPr lang="en-US" sz="2000" dirty="0"/>
          </a:p>
          <a:p>
            <a:pPr>
              <a:lnSpc>
                <a:spcPct val="80000"/>
              </a:lnSpc>
              <a:spcBef>
                <a:spcPts val="0"/>
              </a:spcBef>
            </a:pPr>
            <a:r>
              <a:rPr lang="en-US" sz="2000" dirty="0"/>
              <a:t>Ad hoc data mining and data mining query languages</a:t>
            </a:r>
          </a:p>
          <a:p>
            <a:pPr>
              <a:lnSpc>
                <a:spcPct val="80000"/>
              </a:lnSpc>
              <a:spcBef>
                <a:spcPts val="0"/>
              </a:spcBef>
            </a:pPr>
            <a:endParaRPr lang="en-US" sz="2000" dirty="0"/>
          </a:p>
          <a:p>
            <a:pPr>
              <a:lnSpc>
                <a:spcPct val="80000"/>
              </a:lnSpc>
              <a:spcBef>
                <a:spcPts val="0"/>
              </a:spcBef>
            </a:pPr>
            <a:r>
              <a:rPr lang="en-US" sz="2000" dirty="0"/>
              <a:t>Presentation and visualization of data mining results</a:t>
            </a:r>
          </a:p>
          <a:p>
            <a:pPr marL="0" indent="0">
              <a:lnSpc>
                <a:spcPct val="80000"/>
              </a:lnSpc>
              <a:spcBef>
                <a:spcPts val="0"/>
              </a:spcBef>
              <a:buNone/>
            </a:pPr>
            <a:endParaRPr lang="en-US" sz="2000" dirty="0"/>
          </a:p>
          <a:p>
            <a:pPr marL="0" indent="0">
              <a:lnSpc>
                <a:spcPct val="80000"/>
              </a:lnSpc>
              <a:spcBef>
                <a:spcPts val="0"/>
              </a:spcBef>
              <a:buNone/>
            </a:pPr>
            <a:endParaRPr lang="en-US" sz="2000" dirty="0"/>
          </a:p>
          <a:p>
            <a:pPr marL="0" indent="0">
              <a:lnSpc>
                <a:spcPct val="80000"/>
              </a:lnSpc>
              <a:spcBef>
                <a:spcPts val="0"/>
              </a:spcBef>
              <a:buNone/>
            </a:pPr>
            <a:endParaRPr lang="en-US" sz="2000" dirty="0"/>
          </a:p>
          <a:p>
            <a:pPr marL="0" indent="0">
              <a:lnSpc>
                <a:spcPct val="80000"/>
              </a:lnSpc>
              <a:spcBef>
                <a:spcPts val="0"/>
              </a:spcBef>
              <a:buNone/>
            </a:pPr>
            <a:endParaRPr lang="en-US" sz="2000" dirty="0"/>
          </a:p>
        </p:txBody>
      </p:sp>
      <p:sp>
        <p:nvSpPr>
          <p:cNvPr id="5" name="Slide Number Placeholder 4"/>
          <p:cNvSpPr>
            <a:spLocks noGrp="1"/>
          </p:cNvSpPr>
          <p:nvPr>
            <p:ph type="sldNum" sz="quarter" idx="14"/>
          </p:nvPr>
        </p:nvSpPr>
        <p:spPr/>
        <p:txBody>
          <a:bodyPr/>
          <a:lstStyle/>
          <a:p>
            <a:fld id="{D26740DE-8293-487D-9531-1FF883CE0649}" type="slidenum">
              <a:rPr lang="en-US" smtClean="0"/>
              <a:t>47</a:t>
            </a:fld>
            <a:endParaRPr lang="en-US"/>
          </a:p>
        </p:txBody>
      </p:sp>
      <p:sp>
        <p:nvSpPr>
          <p:cNvPr id="2" name="Title 1"/>
          <p:cNvSpPr>
            <a:spLocks noGrp="1"/>
          </p:cNvSpPr>
          <p:nvPr>
            <p:ph type="title" idx="4294967295"/>
          </p:nvPr>
        </p:nvSpPr>
        <p:spPr>
          <a:xfrm>
            <a:off x="406265" y="1523578"/>
            <a:ext cx="6383338" cy="411162"/>
          </a:xfrm>
        </p:spPr>
        <p:txBody>
          <a:bodyPr>
            <a:noAutofit/>
          </a:bodyPr>
          <a:lstStyle/>
          <a:p>
            <a:r>
              <a:rPr lang="en-US" sz="2400" b="1" dirty="0">
                <a:latin typeface="+mn-lt"/>
              </a:rPr>
              <a:t>DM Issues/Challenges – User Interaction</a:t>
            </a:r>
          </a:p>
        </p:txBody>
      </p:sp>
      <p:sp>
        <p:nvSpPr>
          <p:cNvPr id="6" name="Title 1">
            <a:extLst>
              <a:ext uri="{FF2B5EF4-FFF2-40B4-BE49-F238E27FC236}">
                <a16:creationId xmlns:a16="http://schemas.microsoft.com/office/drawing/2014/main" id="{FA43CF2E-39DA-49EB-B054-E6ED7ADD3AFB}"/>
              </a:ext>
            </a:extLst>
          </p:cNvPr>
          <p:cNvSpPr txBox="1">
            <a:spLocks/>
          </p:cNvSpPr>
          <p:nvPr/>
        </p:nvSpPr>
        <p:spPr>
          <a:xfrm>
            <a:off x="292962" y="4065942"/>
            <a:ext cx="7434049" cy="6166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mn-lt"/>
              </a:rPr>
              <a:t>DM Issues/Challenges - Efficiency and Scalability</a:t>
            </a:r>
          </a:p>
        </p:txBody>
      </p:sp>
      <p:sp>
        <p:nvSpPr>
          <p:cNvPr id="7" name="Content Placeholder 2">
            <a:extLst>
              <a:ext uri="{FF2B5EF4-FFF2-40B4-BE49-F238E27FC236}">
                <a16:creationId xmlns:a16="http://schemas.microsoft.com/office/drawing/2014/main" id="{A04525BE-A704-4396-B049-AEF1C549FC8C}"/>
              </a:ext>
            </a:extLst>
          </p:cNvPr>
          <p:cNvSpPr txBox="1">
            <a:spLocks/>
          </p:cNvSpPr>
          <p:nvPr/>
        </p:nvSpPr>
        <p:spPr>
          <a:xfrm>
            <a:off x="324034" y="4569140"/>
            <a:ext cx="8198529" cy="22605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spcBef>
                <a:spcPts val="0"/>
              </a:spcBef>
              <a:buClr>
                <a:srgbClr val="101141"/>
              </a:buClr>
              <a:buNone/>
            </a:pPr>
            <a:r>
              <a:rPr lang="en-US" sz="2000" dirty="0">
                <a:latin typeface="Arial" pitchFamily="34" charset="0"/>
                <a:cs typeface="Arial" pitchFamily="34" charset="0"/>
              </a:rPr>
              <a:t>Efficiency and scalability of data mining algorithms</a:t>
            </a:r>
          </a:p>
          <a:p>
            <a:pPr marL="342900" indent="-342900">
              <a:lnSpc>
                <a:spcPct val="150000"/>
              </a:lnSpc>
              <a:spcBef>
                <a:spcPts val="0"/>
              </a:spcBef>
              <a:buClr>
                <a:srgbClr val="101141"/>
              </a:buClr>
              <a:buNone/>
            </a:pPr>
            <a:r>
              <a:rPr lang="en-US" sz="2000" dirty="0">
                <a:latin typeface="Arial" pitchFamily="34" charset="0"/>
                <a:cs typeface="Arial" pitchFamily="34" charset="0"/>
              </a:rPr>
              <a:t>Parallel, distributed, and incremental mining algorithms</a:t>
            </a:r>
          </a:p>
          <a:p>
            <a:pPr marL="342900" indent="-342900">
              <a:lnSpc>
                <a:spcPct val="150000"/>
              </a:lnSpc>
              <a:spcBef>
                <a:spcPts val="0"/>
              </a:spcBef>
              <a:buClr>
                <a:srgbClr val="101141"/>
              </a:buClr>
              <a:buNone/>
            </a:pPr>
            <a:r>
              <a:rPr lang="en-US" sz="2000" dirty="0">
                <a:latin typeface="Arial" pitchFamily="34" charset="0"/>
                <a:cs typeface="Arial" pitchFamily="34" charset="0"/>
              </a:rPr>
              <a:t>Cloud computing and cluster computing</a:t>
            </a:r>
          </a:p>
          <a:p>
            <a:pPr marL="0" indent="0">
              <a:spcBef>
                <a:spcPts val="0"/>
              </a:spcBef>
              <a:buFont typeface="Arial" panose="020B0604020202020204" pitchFamily="34" charset="0"/>
              <a:buNone/>
            </a:pPr>
            <a:endParaRPr lang="en-US" sz="2400" dirty="0"/>
          </a:p>
          <a:p>
            <a:pPr marL="0" indent="0">
              <a:spcBef>
                <a:spcPts val="0"/>
              </a:spcBef>
              <a:buFont typeface="Arial" panose="020B0604020202020204" pitchFamily="34" charset="0"/>
              <a:buNone/>
            </a:pPr>
            <a:endParaRPr lang="en-US" sz="2400" dirty="0"/>
          </a:p>
          <a:p>
            <a:pPr marL="0" indent="0">
              <a:spcBef>
                <a:spcPts val="0"/>
              </a:spcBef>
              <a:buFont typeface="Arial" panose="020B0604020202020204" pitchFamily="34" charset="0"/>
              <a:buNone/>
            </a:pPr>
            <a:endParaRPr lang="en-US" sz="2400" dirty="0"/>
          </a:p>
        </p:txBody>
      </p:sp>
      <p:sp>
        <p:nvSpPr>
          <p:cNvPr id="8" name="Title 1">
            <a:extLst>
              <a:ext uri="{FF2B5EF4-FFF2-40B4-BE49-F238E27FC236}">
                <a16:creationId xmlns:a16="http://schemas.microsoft.com/office/drawing/2014/main" id="{3E692E01-180D-49B3-9ED3-F37DB18D8245}"/>
              </a:ext>
            </a:extLst>
          </p:cNvPr>
          <p:cNvSpPr txBox="1">
            <a:spLocks/>
          </p:cNvSpPr>
          <p:nvPr/>
        </p:nvSpPr>
        <p:spPr>
          <a:xfrm>
            <a:off x="147185" y="750148"/>
            <a:ext cx="6383338" cy="4111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mn-lt"/>
              </a:rPr>
              <a:t>DM Issues/Challenges  </a:t>
            </a:r>
          </a:p>
        </p:txBody>
      </p:sp>
    </p:spTree>
    <p:extLst>
      <p:ext uri="{BB962C8B-B14F-4D97-AF65-F5344CB8AC3E}">
        <p14:creationId xmlns:p14="http://schemas.microsoft.com/office/powerpoint/2010/main" val="8072523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156777"/>
            <a:ext cx="8229600" cy="4525963"/>
          </a:xfrm>
        </p:spPr>
        <p:txBody>
          <a:bodyPr>
            <a:noAutofit/>
          </a:bodyPr>
          <a:lstStyle/>
          <a:p>
            <a:pPr>
              <a:spcBef>
                <a:spcPts val="0"/>
              </a:spcBef>
            </a:pPr>
            <a:r>
              <a:rPr lang="en-US" sz="2400" dirty="0"/>
              <a:t>Handling complex types of data</a:t>
            </a:r>
          </a:p>
          <a:p>
            <a:pPr>
              <a:spcBef>
                <a:spcPts val="0"/>
              </a:spcBef>
            </a:pPr>
            <a:endParaRPr lang="en-US" sz="2400" dirty="0"/>
          </a:p>
          <a:p>
            <a:pPr>
              <a:spcBef>
                <a:spcPts val="0"/>
              </a:spcBef>
            </a:pPr>
            <a:r>
              <a:rPr lang="en-US" sz="2400" dirty="0"/>
              <a:t>Mining dynamic, networked, and global data repositories</a:t>
            </a:r>
          </a:p>
        </p:txBody>
      </p:sp>
      <p:sp>
        <p:nvSpPr>
          <p:cNvPr id="5" name="Slide Number Placeholder 4"/>
          <p:cNvSpPr>
            <a:spLocks noGrp="1"/>
          </p:cNvSpPr>
          <p:nvPr>
            <p:ph type="sldNum" sz="quarter" idx="14"/>
          </p:nvPr>
        </p:nvSpPr>
        <p:spPr/>
        <p:txBody>
          <a:bodyPr/>
          <a:lstStyle/>
          <a:p>
            <a:fld id="{D26740DE-8293-487D-9531-1FF883CE0649}" type="slidenum">
              <a:rPr lang="en-US" smtClean="0"/>
              <a:t>48</a:t>
            </a:fld>
            <a:endParaRPr lang="en-US"/>
          </a:p>
        </p:txBody>
      </p:sp>
      <p:sp>
        <p:nvSpPr>
          <p:cNvPr id="2" name="Title 1"/>
          <p:cNvSpPr>
            <a:spLocks noGrp="1"/>
          </p:cNvSpPr>
          <p:nvPr>
            <p:ph type="title" idx="4294967295"/>
          </p:nvPr>
        </p:nvSpPr>
        <p:spPr>
          <a:xfrm>
            <a:off x="107487" y="1563608"/>
            <a:ext cx="8912225" cy="487362"/>
          </a:xfrm>
        </p:spPr>
        <p:txBody>
          <a:bodyPr>
            <a:noAutofit/>
          </a:bodyPr>
          <a:lstStyle/>
          <a:p>
            <a:pPr algn="ctr"/>
            <a:r>
              <a:rPr lang="en-US" sz="3200" b="1" dirty="0">
                <a:latin typeface="+mn-lt"/>
              </a:rPr>
              <a:t>DM Issues/Challenges - Diversity of Database Types</a:t>
            </a:r>
          </a:p>
        </p:txBody>
      </p:sp>
      <p:sp>
        <p:nvSpPr>
          <p:cNvPr id="6" name="Title 1">
            <a:extLst>
              <a:ext uri="{FF2B5EF4-FFF2-40B4-BE49-F238E27FC236}">
                <a16:creationId xmlns:a16="http://schemas.microsoft.com/office/drawing/2014/main" id="{1485CFCA-FBFA-4C2B-AEC6-7401A831D842}"/>
              </a:ext>
            </a:extLst>
          </p:cNvPr>
          <p:cNvSpPr txBox="1">
            <a:spLocks/>
          </p:cNvSpPr>
          <p:nvPr/>
        </p:nvSpPr>
        <p:spPr>
          <a:xfrm>
            <a:off x="258885" y="3884675"/>
            <a:ext cx="5422207" cy="4883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latin typeface="+mn-lt"/>
              </a:rPr>
              <a:t>DM Issues/Challenges - Society</a:t>
            </a:r>
          </a:p>
        </p:txBody>
      </p:sp>
      <p:sp>
        <p:nvSpPr>
          <p:cNvPr id="7" name="Content Placeholder 2">
            <a:extLst>
              <a:ext uri="{FF2B5EF4-FFF2-40B4-BE49-F238E27FC236}">
                <a16:creationId xmlns:a16="http://schemas.microsoft.com/office/drawing/2014/main" id="{022063B8-B701-4558-92CD-F78FACBD81D5}"/>
              </a:ext>
            </a:extLst>
          </p:cNvPr>
          <p:cNvSpPr txBox="1">
            <a:spLocks/>
          </p:cNvSpPr>
          <p:nvPr/>
        </p:nvSpPr>
        <p:spPr>
          <a:xfrm>
            <a:off x="418462" y="4469854"/>
            <a:ext cx="7220525" cy="20118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1800"/>
              </a:spcAft>
              <a:buNone/>
            </a:pPr>
            <a:r>
              <a:rPr lang="en-US" sz="2400" dirty="0"/>
              <a:t>Social impacts of data mining</a:t>
            </a:r>
          </a:p>
          <a:p>
            <a:pPr marL="0" indent="0">
              <a:lnSpc>
                <a:spcPct val="100000"/>
              </a:lnSpc>
              <a:spcBef>
                <a:spcPts val="0"/>
              </a:spcBef>
              <a:spcAft>
                <a:spcPts val="1800"/>
              </a:spcAft>
              <a:buNone/>
            </a:pPr>
            <a:r>
              <a:rPr lang="en-US" sz="2400" dirty="0"/>
              <a:t>Privacy-preserving data mining</a:t>
            </a:r>
          </a:p>
          <a:p>
            <a:pPr marL="0" indent="0">
              <a:lnSpc>
                <a:spcPct val="100000"/>
              </a:lnSpc>
              <a:spcBef>
                <a:spcPts val="0"/>
              </a:spcBef>
              <a:spcAft>
                <a:spcPts val="1800"/>
              </a:spcAft>
              <a:buNone/>
            </a:pPr>
            <a:r>
              <a:rPr lang="en-US" sz="2400" dirty="0"/>
              <a:t>Invisible data mining</a:t>
            </a:r>
          </a:p>
          <a:p>
            <a:pPr>
              <a:lnSpc>
                <a:spcPct val="100000"/>
              </a:lnSpc>
              <a:spcBef>
                <a:spcPts val="0"/>
              </a:spcBef>
              <a:spcAft>
                <a:spcPts val="1800"/>
              </a:spcAft>
            </a:pPr>
            <a:endParaRPr lang="en-US" sz="2400" dirty="0"/>
          </a:p>
        </p:txBody>
      </p:sp>
      <p:sp>
        <p:nvSpPr>
          <p:cNvPr id="8" name="Title 1">
            <a:extLst>
              <a:ext uri="{FF2B5EF4-FFF2-40B4-BE49-F238E27FC236}">
                <a16:creationId xmlns:a16="http://schemas.microsoft.com/office/drawing/2014/main" id="{E2BFAD11-376C-4392-84B3-011837971987}"/>
              </a:ext>
            </a:extLst>
          </p:cNvPr>
          <p:cNvSpPr txBox="1">
            <a:spLocks/>
          </p:cNvSpPr>
          <p:nvPr/>
        </p:nvSpPr>
        <p:spPr>
          <a:xfrm>
            <a:off x="77007" y="721598"/>
            <a:ext cx="8912225" cy="487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mn-lt"/>
              </a:rPr>
              <a:t>DM Issues/Challenges  </a:t>
            </a:r>
          </a:p>
        </p:txBody>
      </p:sp>
    </p:spTree>
    <p:extLst>
      <p:ext uri="{BB962C8B-B14F-4D97-AF65-F5344CB8AC3E}">
        <p14:creationId xmlns:p14="http://schemas.microsoft.com/office/powerpoint/2010/main" val="37878844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96696560"/>
              </p:ext>
            </p:extLst>
          </p:nvPr>
        </p:nvGraphicFramePr>
        <p:xfrm>
          <a:off x="1148443" y="2617342"/>
          <a:ext cx="6944133" cy="1833880"/>
        </p:xfrm>
        <a:graphic>
          <a:graphicData uri="http://schemas.openxmlformats.org/drawingml/2006/table">
            <a:tbl>
              <a:tblPr>
                <a:tableStyleId>{5C22544A-7EE6-4342-B048-85BDC9FD1C3A}</a:tableStyleId>
              </a:tblPr>
              <a:tblGrid>
                <a:gridCol w="427994">
                  <a:extLst>
                    <a:ext uri="{9D8B030D-6E8A-4147-A177-3AD203B41FA5}">
                      <a16:colId xmlns:a16="http://schemas.microsoft.com/office/drawing/2014/main" val="20000"/>
                    </a:ext>
                  </a:extLst>
                </a:gridCol>
                <a:gridCol w="6516139">
                  <a:extLst>
                    <a:ext uri="{9D8B030D-6E8A-4147-A177-3AD203B41FA5}">
                      <a16:colId xmlns:a16="http://schemas.microsoft.com/office/drawing/2014/main" val="20001"/>
                    </a:ext>
                  </a:extLst>
                </a:gridCol>
              </a:tblGrid>
              <a:tr h="0">
                <a:tc>
                  <a:txBody>
                    <a:bodyPr/>
                    <a:lstStyle/>
                    <a:p>
                      <a:pPr marL="0" marR="0">
                        <a:spcBef>
                          <a:spcPts val="0"/>
                        </a:spcBef>
                        <a:spcAft>
                          <a:spcPts val="0"/>
                        </a:spcAft>
                      </a:pPr>
                      <a:endParaRPr lang="en-US" sz="1800" kern="50" dirty="0">
                        <a:effectLst/>
                        <a:latin typeface="Times New Roman" panose="02020603050405020304" pitchFamily="18" charset="0"/>
                        <a:ea typeface="WenQuanYi Micro Hei"/>
                        <a:cs typeface="Lohit Hindi"/>
                      </a:endParaRPr>
                    </a:p>
                  </a:txBody>
                  <a:tcPr marL="34925" marR="34925" marT="34925" marB="34925"/>
                </a:tc>
                <a:tc>
                  <a:txBody>
                    <a:bodyPr/>
                    <a:lstStyle/>
                    <a:p>
                      <a:pPr marL="0" marR="0" algn="ctr">
                        <a:spcBef>
                          <a:spcPts val="0"/>
                        </a:spcBef>
                        <a:spcAft>
                          <a:spcPts val="0"/>
                        </a:spcAft>
                      </a:pPr>
                      <a:r>
                        <a:rPr lang="en-IN" sz="1800" kern="50" dirty="0">
                          <a:effectLst/>
                        </a:rPr>
                        <a:t>Author(s), Title, Edition, Publishing House</a:t>
                      </a:r>
                      <a:endParaRPr lang="en-US" sz="1800" kern="50" dirty="0">
                        <a:effectLst/>
                        <a:latin typeface="Times New Roman" panose="02020603050405020304" pitchFamily="18" charset="0"/>
                        <a:ea typeface="WenQuanYi Micro Hei"/>
                        <a:cs typeface="Lohit Hindi"/>
                      </a:endParaRPr>
                    </a:p>
                  </a:txBody>
                  <a:tcPr marL="34925" marR="34925" marT="34925" marB="34925"/>
                </a:tc>
                <a:extLst>
                  <a:ext uri="{0D108BD9-81ED-4DB2-BD59-A6C34878D82A}">
                    <a16:rowId xmlns:a16="http://schemas.microsoft.com/office/drawing/2014/main" val="10000"/>
                  </a:ext>
                </a:extLst>
              </a:tr>
              <a:tr h="0">
                <a:tc>
                  <a:txBody>
                    <a:bodyPr/>
                    <a:lstStyle/>
                    <a:p>
                      <a:pPr marL="0" marR="0">
                        <a:spcBef>
                          <a:spcPts val="0"/>
                        </a:spcBef>
                        <a:spcAft>
                          <a:spcPts val="0"/>
                        </a:spcAft>
                      </a:pPr>
                      <a:r>
                        <a:rPr lang="en-IN" sz="1800" kern="50">
                          <a:effectLst/>
                        </a:rPr>
                        <a:t>T1</a:t>
                      </a:r>
                      <a:endParaRPr lang="en-US" sz="1800" kern="50">
                        <a:effectLst/>
                        <a:latin typeface="Times New Roman" panose="02020603050405020304" pitchFamily="18" charset="0"/>
                        <a:ea typeface="WenQuanYi Micro Hei"/>
                        <a:cs typeface="Lohit Hindi"/>
                      </a:endParaRPr>
                    </a:p>
                  </a:txBody>
                  <a:tcPr marL="34925" marR="34925" marT="34925" marB="34925"/>
                </a:tc>
                <a:tc>
                  <a:txBody>
                    <a:bodyPr/>
                    <a:lstStyle/>
                    <a:p>
                      <a:pPr marL="457200" marR="0" algn="just">
                        <a:spcBef>
                          <a:spcPts val="0"/>
                        </a:spcBef>
                        <a:spcAft>
                          <a:spcPts val="0"/>
                        </a:spcAft>
                      </a:pPr>
                      <a:r>
                        <a:rPr lang="en-US" sz="1400" kern="50" dirty="0">
                          <a:effectLst/>
                        </a:rPr>
                        <a:t>Tan P. N., Steinbach M &amp; Kumar V. “Introduction to Data Mining” Pearson Education</a:t>
                      </a:r>
                      <a:r>
                        <a:rPr lang="en-IN" sz="1200" kern="50" dirty="0">
                          <a:effectLst/>
                        </a:rPr>
                        <a:t> </a:t>
                      </a:r>
                      <a:endParaRPr lang="en-US" sz="1800" kern="50" dirty="0">
                        <a:effectLst/>
                        <a:latin typeface="Times New Roman" panose="02020603050405020304" pitchFamily="18" charset="0"/>
                        <a:ea typeface="WenQuanYi Micro Hei"/>
                        <a:cs typeface="Lohit Hindi"/>
                      </a:endParaRPr>
                    </a:p>
                  </a:txBody>
                  <a:tcPr marL="34925" marR="34925" marT="34925" marB="34925"/>
                </a:tc>
                <a:extLst>
                  <a:ext uri="{0D108BD9-81ED-4DB2-BD59-A6C34878D82A}">
                    <a16:rowId xmlns:a16="http://schemas.microsoft.com/office/drawing/2014/main" val="10001"/>
                  </a:ext>
                </a:extLst>
              </a:tr>
              <a:tr h="0">
                <a:tc>
                  <a:txBody>
                    <a:bodyPr/>
                    <a:lstStyle/>
                    <a:p>
                      <a:pPr marL="0" marR="0">
                        <a:spcBef>
                          <a:spcPts val="0"/>
                        </a:spcBef>
                        <a:spcAft>
                          <a:spcPts val="0"/>
                        </a:spcAft>
                      </a:pPr>
                      <a:r>
                        <a:rPr lang="en-IN" sz="1800" kern="50">
                          <a:effectLst/>
                        </a:rPr>
                        <a:t>T2</a:t>
                      </a:r>
                      <a:endParaRPr lang="en-US" sz="1800" kern="50">
                        <a:effectLst/>
                        <a:latin typeface="Times New Roman" panose="02020603050405020304" pitchFamily="18" charset="0"/>
                        <a:ea typeface="WenQuanYi Micro Hei"/>
                        <a:cs typeface="Lohit Hindi"/>
                      </a:endParaRPr>
                    </a:p>
                  </a:txBody>
                  <a:tcPr marL="34925" marR="34925" marT="34925" marB="34925"/>
                </a:tc>
                <a:tc>
                  <a:txBody>
                    <a:bodyPr/>
                    <a:lstStyle/>
                    <a:p>
                      <a:pPr marL="457200" marR="0" algn="just">
                        <a:spcBef>
                          <a:spcPts val="0"/>
                        </a:spcBef>
                        <a:spcAft>
                          <a:spcPts val="0"/>
                        </a:spcAft>
                      </a:pPr>
                      <a:r>
                        <a:rPr lang="en-IN" sz="1400" kern="50" dirty="0">
                          <a:effectLst/>
                        </a:rPr>
                        <a:t>Data Mining: Concepts and Techniques, Third Edition  by  </a:t>
                      </a:r>
                      <a:r>
                        <a:rPr lang="en-IN" sz="1400" kern="50" dirty="0" err="1">
                          <a:effectLst/>
                        </a:rPr>
                        <a:t>Jiawei</a:t>
                      </a:r>
                      <a:r>
                        <a:rPr lang="en-IN" sz="1400" kern="50" dirty="0">
                          <a:effectLst/>
                        </a:rPr>
                        <a:t> Han, </a:t>
                      </a:r>
                      <a:r>
                        <a:rPr lang="en-IN" sz="1400" kern="50" dirty="0" err="1">
                          <a:effectLst/>
                        </a:rPr>
                        <a:t>Micheline</a:t>
                      </a:r>
                      <a:r>
                        <a:rPr lang="en-IN" sz="1400" kern="50" dirty="0">
                          <a:effectLst/>
                        </a:rPr>
                        <a:t> </a:t>
                      </a:r>
                      <a:r>
                        <a:rPr lang="en-IN" sz="1400" kern="50" dirty="0" err="1">
                          <a:effectLst/>
                        </a:rPr>
                        <a:t>Kamber</a:t>
                      </a:r>
                      <a:r>
                        <a:rPr lang="en-IN" sz="1400" kern="50" dirty="0">
                          <a:effectLst/>
                        </a:rPr>
                        <a:t> and Jian Pei Morgan Kaufmann Publishers</a:t>
                      </a:r>
                      <a:endParaRPr lang="en-US" sz="2000" kern="50" dirty="0">
                        <a:effectLst/>
                        <a:latin typeface="Times New Roman" panose="02020603050405020304" pitchFamily="18" charset="0"/>
                        <a:ea typeface="WenQuanYi Micro Hei"/>
                        <a:cs typeface="Lohit Hindi"/>
                      </a:endParaRPr>
                    </a:p>
                  </a:txBody>
                  <a:tcPr marL="34925" marR="34925" marT="34925" marB="34925"/>
                </a:tc>
                <a:extLst>
                  <a:ext uri="{0D108BD9-81ED-4DB2-BD59-A6C34878D82A}">
                    <a16:rowId xmlns:a16="http://schemas.microsoft.com/office/drawing/2014/main" val="10002"/>
                  </a:ext>
                </a:extLst>
              </a:tr>
              <a:tr h="0">
                <a:tc>
                  <a:txBody>
                    <a:bodyPr/>
                    <a:lstStyle/>
                    <a:p>
                      <a:pPr marL="0" marR="0">
                        <a:spcBef>
                          <a:spcPts val="0"/>
                        </a:spcBef>
                        <a:spcAft>
                          <a:spcPts val="0"/>
                        </a:spcAft>
                      </a:pPr>
                      <a:r>
                        <a:rPr lang="en-US" sz="1800" kern="50" dirty="0">
                          <a:effectLst/>
                          <a:latin typeface="Times New Roman" panose="02020603050405020304" pitchFamily="18" charset="0"/>
                          <a:ea typeface="WenQuanYi Micro Hei"/>
                          <a:cs typeface="Lohit Hindi"/>
                        </a:rPr>
                        <a:t>R1</a:t>
                      </a:r>
                    </a:p>
                  </a:txBody>
                  <a:tcPr marL="34925" marR="34925" marT="34925" marB="34925"/>
                </a:tc>
                <a:tc>
                  <a:txBody>
                    <a:bodyPr/>
                    <a:lstStyle/>
                    <a:p>
                      <a:pPr marL="457200" marR="0" algn="just" defTabSz="914400" rtl="0" eaLnBrk="1" latinLnBrk="0" hangingPunct="1">
                        <a:spcBef>
                          <a:spcPts val="0"/>
                        </a:spcBef>
                        <a:spcAft>
                          <a:spcPts val="0"/>
                        </a:spcAft>
                      </a:pPr>
                      <a:r>
                        <a:rPr lang="en-US" sz="1400" kern="50" dirty="0">
                          <a:solidFill>
                            <a:schemeClr val="dk1"/>
                          </a:solidFill>
                          <a:effectLst/>
                          <a:latin typeface="+mn-lt"/>
                          <a:ea typeface="+mn-ea"/>
                          <a:cs typeface="+mn-cs"/>
                        </a:rPr>
                        <a:t>Predictive Analytics and Data Mining: Concepts and Practice with </a:t>
                      </a:r>
                      <a:r>
                        <a:rPr lang="en-US" sz="1400" kern="50" dirty="0" err="1">
                          <a:solidFill>
                            <a:schemeClr val="dk1"/>
                          </a:solidFill>
                          <a:effectLst/>
                          <a:latin typeface="+mn-lt"/>
                          <a:ea typeface="+mn-ea"/>
                          <a:cs typeface="+mn-cs"/>
                        </a:rPr>
                        <a:t>RapidMiner</a:t>
                      </a:r>
                      <a:r>
                        <a:rPr lang="en-US" sz="1400" kern="50" dirty="0">
                          <a:solidFill>
                            <a:schemeClr val="dk1"/>
                          </a:solidFill>
                          <a:effectLst/>
                          <a:latin typeface="+mn-lt"/>
                          <a:ea typeface="+mn-ea"/>
                          <a:cs typeface="+mn-cs"/>
                        </a:rPr>
                        <a:t> </a:t>
                      </a:r>
                    </a:p>
                    <a:p>
                      <a:pPr marL="457200" marR="0" algn="just" defTabSz="914400" rtl="0" eaLnBrk="1" latinLnBrk="0" hangingPunct="1">
                        <a:spcBef>
                          <a:spcPts val="0"/>
                        </a:spcBef>
                        <a:spcAft>
                          <a:spcPts val="0"/>
                        </a:spcAft>
                      </a:pPr>
                      <a:r>
                        <a:rPr lang="en-US" sz="1400" kern="50" dirty="0">
                          <a:solidFill>
                            <a:schemeClr val="dk1"/>
                          </a:solidFill>
                          <a:effectLst/>
                          <a:latin typeface="+mn-lt"/>
                          <a:ea typeface="+mn-ea"/>
                          <a:cs typeface="+mn-cs"/>
                        </a:rPr>
                        <a:t>by  Vijay </a:t>
                      </a:r>
                      <a:r>
                        <a:rPr lang="en-US" sz="1400" kern="50" dirty="0" err="1">
                          <a:solidFill>
                            <a:schemeClr val="dk1"/>
                          </a:solidFill>
                          <a:effectLst/>
                          <a:latin typeface="+mn-lt"/>
                          <a:ea typeface="+mn-ea"/>
                          <a:cs typeface="+mn-cs"/>
                        </a:rPr>
                        <a:t>Kotu</a:t>
                      </a:r>
                      <a:r>
                        <a:rPr lang="en-US" sz="1400" kern="50" dirty="0">
                          <a:solidFill>
                            <a:schemeClr val="dk1"/>
                          </a:solidFill>
                          <a:effectLst/>
                          <a:latin typeface="+mn-lt"/>
                          <a:ea typeface="+mn-ea"/>
                          <a:cs typeface="+mn-cs"/>
                        </a:rPr>
                        <a:t> and </a:t>
                      </a:r>
                      <a:r>
                        <a:rPr lang="en-US" sz="1400" kern="50" dirty="0" err="1">
                          <a:solidFill>
                            <a:schemeClr val="dk1"/>
                          </a:solidFill>
                          <a:effectLst/>
                          <a:latin typeface="+mn-lt"/>
                          <a:ea typeface="+mn-ea"/>
                          <a:cs typeface="+mn-cs"/>
                        </a:rPr>
                        <a:t>Bala</a:t>
                      </a:r>
                      <a:r>
                        <a:rPr lang="en-US" sz="1400" kern="50" dirty="0">
                          <a:solidFill>
                            <a:schemeClr val="dk1"/>
                          </a:solidFill>
                          <a:effectLst/>
                          <a:latin typeface="+mn-lt"/>
                          <a:ea typeface="+mn-ea"/>
                          <a:cs typeface="+mn-cs"/>
                        </a:rPr>
                        <a:t> Deshpande Morgan Kaufmann Publishers</a:t>
                      </a:r>
                    </a:p>
                  </a:txBody>
                  <a:tcPr marL="34925" marR="34925" marT="34925" marB="34925"/>
                </a:tc>
                <a:extLst>
                  <a:ext uri="{0D108BD9-81ED-4DB2-BD59-A6C34878D82A}">
                    <a16:rowId xmlns:a16="http://schemas.microsoft.com/office/drawing/2014/main" val="10003"/>
                  </a:ext>
                </a:extLst>
              </a:tr>
            </a:tbl>
          </a:graphicData>
        </a:graphic>
      </p:graphicFrame>
      <p:sp>
        <p:nvSpPr>
          <p:cNvPr id="5" name="Rectangle 1"/>
          <p:cNvSpPr txBox="1">
            <a:spLocks noChangeArrowheads="1"/>
          </p:cNvSpPr>
          <p:nvPr/>
        </p:nvSpPr>
        <p:spPr bwMode="auto">
          <a:xfrm>
            <a:off x="734295" y="1700022"/>
            <a:ext cx="11516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altLang="zh-CN" sz="1600" b="1" dirty="0">
                <a:latin typeface="Times New Roman" panose="02020603050405020304" pitchFamily="18" charset="0"/>
                <a:ea typeface="WenQuanYi Micro Hei"/>
                <a:cs typeface="Times New Roman" panose="02020603050405020304" pitchFamily="18" charset="0"/>
              </a:rPr>
              <a:t>Text Books</a:t>
            </a:r>
            <a:endParaRPr lang="en-US" altLang="zh-CN" sz="2400" dirty="0">
              <a:latin typeface="Arial" panose="020B0604020202020204" pitchFamily="34" charset="0"/>
            </a:endParaRPr>
          </a:p>
          <a:p>
            <a:pPr marL="0" indent="0" eaLnBrk="0" fontAlgn="base" hangingPunct="0">
              <a:lnSpc>
                <a:spcPct val="100000"/>
              </a:lnSpc>
              <a:spcBef>
                <a:spcPct val="0"/>
              </a:spcBef>
              <a:spcAft>
                <a:spcPct val="0"/>
              </a:spcAft>
              <a:buNone/>
            </a:pPr>
            <a:endParaRPr lang="en-US" altLang="zh-CN" sz="1600" dirty="0">
              <a:latin typeface="Arial" panose="020B0604020202020204" pitchFamily="34" charset="0"/>
            </a:endParaRPr>
          </a:p>
        </p:txBody>
      </p:sp>
      <p:sp>
        <p:nvSpPr>
          <p:cNvPr id="3" name="Slide Number Placeholder 2"/>
          <p:cNvSpPr>
            <a:spLocks noGrp="1"/>
          </p:cNvSpPr>
          <p:nvPr>
            <p:ph type="sldNum" sz="quarter" idx="14"/>
          </p:nvPr>
        </p:nvSpPr>
        <p:spPr/>
        <p:txBody>
          <a:bodyPr/>
          <a:lstStyle/>
          <a:p>
            <a:fld id="{D26740DE-8293-487D-9531-1FF883CE0649}" type="slidenum">
              <a:rPr lang="en-US" smtClean="0"/>
              <a:t>49</a:t>
            </a:fld>
            <a:endParaRPr lang="en-US"/>
          </a:p>
        </p:txBody>
      </p:sp>
    </p:spTree>
    <p:extLst>
      <p:ext uri="{BB962C8B-B14F-4D97-AF65-F5344CB8AC3E}">
        <p14:creationId xmlns:p14="http://schemas.microsoft.com/office/powerpoint/2010/main" val="1454515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19605620"/>
              </p:ext>
            </p:extLst>
          </p:nvPr>
        </p:nvGraphicFramePr>
        <p:xfrm>
          <a:off x="379751" y="1958533"/>
          <a:ext cx="8228829" cy="2249224"/>
        </p:xfrm>
        <a:graphic>
          <a:graphicData uri="http://schemas.openxmlformats.org/drawingml/2006/table">
            <a:tbl>
              <a:tblPr>
                <a:tableStyleId>{5C22544A-7EE6-4342-B048-85BDC9FD1C3A}</a:tableStyleId>
              </a:tblPr>
              <a:tblGrid>
                <a:gridCol w="2117986">
                  <a:extLst>
                    <a:ext uri="{9D8B030D-6E8A-4147-A177-3AD203B41FA5}">
                      <a16:colId xmlns:a16="http://schemas.microsoft.com/office/drawing/2014/main" val="20000"/>
                    </a:ext>
                  </a:extLst>
                </a:gridCol>
                <a:gridCol w="3070930">
                  <a:extLst>
                    <a:ext uri="{9D8B030D-6E8A-4147-A177-3AD203B41FA5}">
                      <a16:colId xmlns:a16="http://schemas.microsoft.com/office/drawing/2014/main" val="20001"/>
                    </a:ext>
                  </a:extLst>
                </a:gridCol>
                <a:gridCol w="1680782">
                  <a:extLst>
                    <a:ext uri="{9D8B030D-6E8A-4147-A177-3AD203B41FA5}">
                      <a16:colId xmlns:a16="http://schemas.microsoft.com/office/drawing/2014/main" val="20002"/>
                    </a:ext>
                  </a:extLst>
                </a:gridCol>
                <a:gridCol w="1359131">
                  <a:extLst>
                    <a:ext uri="{9D8B030D-6E8A-4147-A177-3AD203B41FA5}">
                      <a16:colId xmlns:a16="http://schemas.microsoft.com/office/drawing/2014/main" val="20004"/>
                    </a:ext>
                  </a:extLst>
                </a:gridCol>
              </a:tblGrid>
              <a:tr h="356736">
                <a:tc>
                  <a:txBody>
                    <a:bodyPr/>
                    <a:lstStyle/>
                    <a:p>
                      <a:pPr marL="0" marR="0">
                        <a:spcBef>
                          <a:spcPts val="0"/>
                        </a:spcBef>
                        <a:spcAft>
                          <a:spcPts val="0"/>
                        </a:spcAft>
                      </a:pPr>
                      <a:r>
                        <a:rPr lang="en-IN" sz="1600" b="1" kern="50" dirty="0">
                          <a:effectLst/>
                        </a:rPr>
                        <a:t>No</a:t>
                      </a:r>
                      <a:endParaRPr lang="en-US" sz="1800" b="1" kern="50" dirty="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IN" sz="1600" b="1" kern="50" dirty="0">
                          <a:effectLst/>
                        </a:rPr>
                        <a:t>Name</a:t>
                      </a:r>
                      <a:endParaRPr lang="en-US" sz="1800" b="1" kern="50" dirty="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IN" sz="1600" b="1" kern="50" dirty="0">
                          <a:effectLst/>
                        </a:rPr>
                        <a:t>Type</a:t>
                      </a:r>
                      <a:endParaRPr lang="en-US" sz="1800" b="1" kern="50" dirty="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IN" sz="1600" b="1" kern="50" dirty="0">
                          <a:effectLst/>
                        </a:rPr>
                        <a:t>Weight</a:t>
                      </a:r>
                      <a:endParaRPr lang="en-US" sz="1800" b="1" kern="50" dirty="0">
                        <a:effectLst/>
                        <a:latin typeface="Times New Roman" panose="02020603050405020304" pitchFamily="18" charset="0"/>
                        <a:ea typeface="WenQuanYi Micro Hei"/>
                        <a:cs typeface="Lohit Hindi"/>
                      </a:endParaRPr>
                    </a:p>
                  </a:txBody>
                  <a:tcPr marL="78596" marR="78596" marT="0" marB="0"/>
                </a:tc>
                <a:extLst>
                  <a:ext uri="{0D108BD9-81ED-4DB2-BD59-A6C34878D82A}">
                    <a16:rowId xmlns:a16="http://schemas.microsoft.com/office/drawing/2014/main" val="10000"/>
                  </a:ext>
                </a:extLst>
              </a:tr>
              <a:tr h="356736">
                <a:tc rowSpan="3">
                  <a:txBody>
                    <a:bodyPr/>
                    <a:lstStyle/>
                    <a:p>
                      <a:pPr marL="0" marR="0">
                        <a:spcBef>
                          <a:spcPts val="0"/>
                        </a:spcBef>
                        <a:spcAft>
                          <a:spcPts val="0"/>
                        </a:spcAft>
                      </a:pPr>
                      <a:r>
                        <a:rPr lang="en-IN" sz="1600" kern="50" dirty="0">
                          <a:effectLst/>
                        </a:rPr>
                        <a:t>1.</a:t>
                      </a:r>
                      <a:endParaRPr lang="en-US" sz="1800" kern="50" dirty="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IN" sz="1600" kern="50" dirty="0">
                          <a:effectLst/>
                        </a:rPr>
                        <a:t>Quiz-I</a:t>
                      </a:r>
                      <a:endParaRPr lang="en-US" sz="1800" kern="50" dirty="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IN" sz="1600" kern="50">
                          <a:effectLst/>
                        </a:rPr>
                        <a:t>Online</a:t>
                      </a:r>
                      <a:endParaRPr lang="en-US" sz="1800" kern="5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IN" sz="1600" kern="50">
                          <a:effectLst/>
                        </a:rPr>
                        <a:t>5%</a:t>
                      </a:r>
                      <a:endParaRPr lang="en-US" sz="1800" kern="50">
                        <a:effectLst/>
                        <a:latin typeface="Times New Roman" panose="02020603050405020304" pitchFamily="18" charset="0"/>
                        <a:ea typeface="WenQuanYi Micro Hei"/>
                        <a:cs typeface="Lohit Hindi"/>
                      </a:endParaRPr>
                    </a:p>
                  </a:txBody>
                  <a:tcPr marL="78596" marR="78596" marT="0" marB="0"/>
                </a:tc>
                <a:extLst>
                  <a:ext uri="{0D108BD9-81ED-4DB2-BD59-A6C34878D82A}">
                    <a16:rowId xmlns:a16="http://schemas.microsoft.com/office/drawing/2014/main" val="10001"/>
                  </a:ext>
                </a:extLst>
              </a:tr>
              <a:tr h="389166">
                <a:tc vMerge="1">
                  <a:txBody>
                    <a:bodyPr/>
                    <a:lstStyle/>
                    <a:p>
                      <a:endParaRPr lang="en-US"/>
                    </a:p>
                  </a:txBody>
                  <a:tcPr/>
                </a:tc>
                <a:tc>
                  <a:txBody>
                    <a:bodyPr/>
                    <a:lstStyle/>
                    <a:p>
                      <a:pPr marL="0" marR="0">
                        <a:spcBef>
                          <a:spcPts val="0"/>
                        </a:spcBef>
                        <a:spcAft>
                          <a:spcPts val="0"/>
                        </a:spcAft>
                      </a:pPr>
                      <a:r>
                        <a:rPr lang="en-IN" sz="1600" kern="50">
                          <a:effectLst/>
                        </a:rPr>
                        <a:t>Quiz-II</a:t>
                      </a:r>
                      <a:endParaRPr lang="en-US" sz="1800" kern="5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IN" sz="1600" kern="50" dirty="0">
                          <a:effectLst/>
                        </a:rPr>
                        <a:t>Online</a:t>
                      </a:r>
                      <a:endParaRPr lang="en-US" sz="1800" kern="50" dirty="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IN" sz="1600" kern="50">
                          <a:effectLst/>
                        </a:rPr>
                        <a:t>5%</a:t>
                      </a:r>
                      <a:endParaRPr lang="en-US" sz="1800" kern="50">
                        <a:effectLst/>
                        <a:latin typeface="Times New Roman" panose="02020603050405020304" pitchFamily="18" charset="0"/>
                        <a:ea typeface="WenQuanYi Micro Hei"/>
                        <a:cs typeface="Lohit Hindi"/>
                      </a:endParaRPr>
                    </a:p>
                  </a:txBody>
                  <a:tcPr marL="78596" marR="78596" marT="0" marB="0"/>
                </a:tc>
                <a:extLst>
                  <a:ext uri="{0D108BD9-81ED-4DB2-BD59-A6C34878D82A}">
                    <a16:rowId xmlns:a16="http://schemas.microsoft.com/office/drawing/2014/main" val="10002"/>
                  </a:ext>
                </a:extLst>
              </a:tr>
              <a:tr h="392076">
                <a:tc vMerge="1">
                  <a:txBody>
                    <a:bodyPr/>
                    <a:lstStyle/>
                    <a:p>
                      <a:endParaRPr lang="en-US"/>
                    </a:p>
                  </a:txBody>
                  <a:tcPr/>
                </a:tc>
                <a:tc>
                  <a:txBody>
                    <a:bodyPr/>
                    <a:lstStyle/>
                    <a:p>
                      <a:pPr marL="0" marR="0">
                        <a:spcBef>
                          <a:spcPts val="0"/>
                        </a:spcBef>
                        <a:spcAft>
                          <a:spcPts val="0"/>
                        </a:spcAft>
                      </a:pPr>
                      <a:r>
                        <a:rPr lang="en-IN" sz="1600" kern="50" dirty="0">
                          <a:effectLst/>
                        </a:rPr>
                        <a:t>Assignment</a:t>
                      </a:r>
                      <a:endParaRPr lang="en-US" sz="1800" kern="50" dirty="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US" sz="1800" kern="50" dirty="0">
                          <a:effectLst/>
                          <a:latin typeface="+mn-lt"/>
                          <a:ea typeface="WenQuanYi Micro Hei"/>
                          <a:cs typeface="Lohit Hindi"/>
                        </a:rPr>
                        <a:t>Group</a:t>
                      </a:r>
                    </a:p>
                  </a:txBody>
                  <a:tcPr marL="78596" marR="78596" marT="0" marB="0"/>
                </a:tc>
                <a:tc>
                  <a:txBody>
                    <a:bodyPr/>
                    <a:lstStyle/>
                    <a:p>
                      <a:pPr marL="0" marR="0">
                        <a:spcBef>
                          <a:spcPts val="0"/>
                        </a:spcBef>
                        <a:spcAft>
                          <a:spcPts val="0"/>
                        </a:spcAft>
                      </a:pPr>
                      <a:r>
                        <a:rPr lang="en-IN" sz="1600" kern="50" dirty="0">
                          <a:effectLst/>
                        </a:rPr>
                        <a:t>10%</a:t>
                      </a:r>
                      <a:endParaRPr lang="en-US" sz="1800" kern="50" dirty="0">
                        <a:effectLst/>
                        <a:latin typeface="Times New Roman" panose="02020603050405020304" pitchFamily="18" charset="0"/>
                        <a:ea typeface="WenQuanYi Micro Hei"/>
                        <a:cs typeface="Lohit Hindi"/>
                      </a:endParaRPr>
                    </a:p>
                  </a:txBody>
                  <a:tcPr marL="78596" marR="78596" marT="0" marB="0"/>
                </a:tc>
                <a:extLst>
                  <a:ext uri="{0D108BD9-81ED-4DB2-BD59-A6C34878D82A}">
                    <a16:rowId xmlns:a16="http://schemas.microsoft.com/office/drawing/2014/main" val="10003"/>
                  </a:ext>
                </a:extLst>
              </a:tr>
              <a:tr h="393429">
                <a:tc>
                  <a:txBody>
                    <a:bodyPr/>
                    <a:lstStyle/>
                    <a:p>
                      <a:pPr marL="0" marR="0">
                        <a:spcBef>
                          <a:spcPts val="0"/>
                        </a:spcBef>
                        <a:spcAft>
                          <a:spcPts val="0"/>
                        </a:spcAft>
                      </a:pPr>
                      <a:r>
                        <a:rPr lang="en-IN" sz="1600" kern="50" dirty="0">
                          <a:effectLst/>
                        </a:rPr>
                        <a:t>2.</a:t>
                      </a:r>
                      <a:endParaRPr lang="en-US" sz="1800" kern="50" dirty="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IN" sz="1600" kern="50">
                          <a:effectLst/>
                        </a:rPr>
                        <a:t>Mid-Semester Test</a:t>
                      </a:r>
                      <a:endParaRPr lang="en-US" sz="1800" kern="50">
                        <a:effectLst/>
                        <a:latin typeface="Times New Roman" panose="02020603050405020304" pitchFamily="18" charset="0"/>
                        <a:ea typeface="WenQuanYi Micro Hei"/>
                        <a:cs typeface="Lohit Hindi"/>
                      </a:endParaRPr>
                    </a:p>
                  </a:txBody>
                  <a:tcPr marL="78596" marR="78596" marT="0" marB="0"/>
                </a:tc>
                <a:tc>
                  <a:txBody>
                    <a:bodyPr/>
                    <a:lstStyle/>
                    <a:p>
                      <a:endParaRPr lang="en-US" dirty="0"/>
                    </a:p>
                  </a:txBody>
                  <a:tcPr marL="78596" marR="78596" marT="0" marB="0"/>
                </a:tc>
                <a:tc>
                  <a:txBody>
                    <a:bodyPr/>
                    <a:lstStyle/>
                    <a:p>
                      <a:pPr marL="0" marR="0">
                        <a:spcBef>
                          <a:spcPts val="0"/>
                        </a:spcBef>
                        <a:spcAft>
                          <a:spcPts val="0"/>
                        </a:spcAft>
                      </a:pPr>
                      <a:r>
                        <a:rPr lang="en-IN" sz="1600" kern="50" dirty="0">
                          <a:effectLst/>
                        </a:rPr>
                        <a:t>30%</a:t>
                      </a:r>
                      <a:endParaRPr lang="en-US" sz="1800" kern="50" dirty="0">
                        <a:effectLst/>
                        <a:latin typeface="Times New Roman" panose="02020603050405020304" pitchFamily="18" charset="0"/>
                        <a:ea typeface="WenQuanYi Micro Hei"/>
                        <a:cs typeface="Lohit Hindi"/>
                      </a:endParaRPr>
                    </a:p>
                  </a:txBody>
                  <a:tcPr marL="78596" marR="78596" marT="0" marB="0"/>
                </a:tc>
                <a:extLst>
                  <a:ext uri="{0D108BD9-81ED-4DB2-BD59-A6C34878D82A}">
                    <a16:rowId xmlns:a16="http://schemas.microsoft.com/office/drawing/2014/main" val="10004"/>
                  </a:ext>
                </a:extLst>
              </a:tr>
              <a:tr h="361081">
                <a:tc>
                  <a:txBody>
                    <a:bodyPr/>
                    <a:lstStyle/>
                    <a:p>
                      <a:pPr marL="0" marR="0">
                        <a:spcBef>
                          <a:spcPts val="0"/>
                        </a:spcBef>
                        <a:spcAft>
                          <a:spcPts val="0"/>
                        </a:spcAft>
                      </a:pPr>
                      <a:r>
                        <a:rPr lang="en-IN" sz="1600" kern="50" dirty="0">
                          <a:effectLst/>
                        </a:rPr>
                        <a:t>3.</a:t>
                      </a:r>
                      <a:endParaRPr lang="en-US" sz="1800" kern="50" dirty="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IN" sz="1600" kern="50" dirty="0">
                          <a:effectLst/>
                        </a:rPr>
                        <a:t>Comprehensive Exam</a:t>
                      </a:r>
                      <a:endParaRPr lang="en-US" sz="1800" kern="50" dirty="0">
                        <a:effectLst/>
                        <a:latin typeface="Times New Roman" panose="02020603050405020304" pitchFamily="18" charset="0"/>
                        <a:ea typeface="WenQuanYi Micro Hei"/>
                        <a:cs typeface="Lohit Hindi"/>
                      </a:endParaRPr>
                    </a:p>
                  </a:txBody>
                  <a:tcPr marL="78596" marR="78596" marT="0" marB="0"/>
                </a:tc>
                <a:tc>
                  <a:txBody>
                    <a:bodyPr/>
                    <a:lstStyle/>
                    <a:p>
                      <a:endParaRPr lang="en-US" dirty="0"/>
                    </a:p>
                  </a:txBody>
                  <a:tcPr marL="78596" marR="78596" marT="0" marB="0"/>
                </a:tc>
                <a:tc>
                  <a:txBody>
                    <a:bodyPr/>
                    <a:lstStyle/>
                    <a:p>
                      <a:pPr marL="0" marR="0">
                        <a:spcBef>
                          <a:spcPts val="0"/>
                        </a:spcBef>
                        <a:spcAft>
                          <a:spcPts val="0"/>
                        </a:spcAft>
                      </a:pPr>
                      <a:r>
                        <a:rPr lang="en-IN" sz="1600" kern="50" dirty="0">
                          <a:effectLst/>
                        </a:rPr>
                        <a:t>50%</a:t>
                      </a:r>
                      <a:endParaRPr lang="en-US" sz="1800" kern="50" dirty="0">
                        <a:effectLst/>
                        <a:latin typeface="Times New Roman" panose="02020603050405020304" pitchFamily="18" charset="0"/>
                        <a:ea typeface="WenQuanYi Micro Hei"/>
                        <a:cs typeface="Lohit Hindi"/>
                      </a:endParaRPr>
                    </a:p>
                  </a:txBody>
                  <a:tcPr marL="78596" marR="78596" marT="0" marB="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4"/>
          </p:nvPr>
        </p:nvSpPr>
        <p:spPr/>
        <p:txBody>
          <a:bodyPr/>
          <a:lstStyle/>
          <a:p>
            <a:fld id="{BC8D7E44-7D4F-4942-A8C9-2DF6BF8399E8}" type="slidenum">
              <a:rPr lang="en-US" smtClean="0"/>
              <a:pPr/>
              <a:t>5</a:t>
            </a:fld>
            <a:endParaRPr lang="en-US" dirty="0"/>
          </a:p>
        </p:txBody>
      </p:sp>
      <p:sp>
        <p:nvSpPr>
          <p:cNvPr id="2" name="Title 1">
            <a:extLst>
              <a:ext uri="{FF2B5EF4-FFF2-40B4-BE49-F238E27FC236}">
                <a16:creationId xmlns:a16="http://schemas.microsoft.com/office/drawing/2014/main" id="{270F71A5-12A9-4DEB-BBFF-7B17F636FF50}"/>
              </a:ext>
            </a:extLst>
          </p:cNvPr>
          <p:cNvSpPr>
            <a:spLocks noGrp="1"/>
          </p:cNvSpPr>
          <p:nvPr>
            <p:ph type="title" idx="4294967295"/>
          </p:nvPr>
        </p:nvSpPr>
        <p:spPr>
          <a:xfrm>
            <a:off x="142043" y="338307"/>
            <a:ext cx="7886700" cy="1295400"/>
          </a:xfrm>
        </p:spPr>
        <p:txBody>
          <a:bodyPr/>
          <a:lstStyle/>
          <a:p>
            <a:r>
              <a:rPr lang="en-US" sz="4000" b="1" dirty="0">
                <a:latin typeface="Times New Roman" panose="02020603050405020304" pitchFamily="18" charset="0"/>
                <a:cs typeface="Times New Roman" panose="02020603050405020304" pitchFamily="18" charset="0"/>
              </a:rPr>
              <a:t>Evaluation Scheme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77618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fld id="{D26740DE-8293-487D-9531-1FF883CE0649}" type="slidenum">
              <a:rPr lang="en-US" smtClean="0"/>
              <a:t>50</a:t>
            </a:fld>
            <a:endParaRPr lang="en-US"/>
          </a:p>
        </p:txBody>
      </p:sp>
      <p:sp>
        <p:nvSpPr>
          <p:cNvPr id="2" name="Title 1"/>
          <p:cNvSpPr>
            <a:spLocks noGrp="1"/>
          </p:cNvSpPr>
          <p:nvPr>
            <p:ph type="title" idx="4294967295"/>
          </p:nvPr>
        </p:nvSpPr>
        <p:spPr>
          <a:xfrm>
            <a:off x="0" y="2759075"/>
            <a:ext cx="7886700" cy="1325563"/>
          </a:xfrm>
        </p:spPr>
        <p:txBody>
          <a:bodyPr/>
          <a:lstStyle/>
          <a:p>
            <a:pPr algn="ctr"/>
            <a:r>
              <a:rPr lang="en-US" b="1" dirty="0">
                <a:latin typeface="+mn-lt"/>
              </a:rPr>
              <a:t>Thank You</a:t>
            </a:r>
          </a:p>
        </p:txBody>
      </p:sp>
    </p:spTree>
    <p:extLst>
      <p:ext uri="{BB962C8B-B14F-4D97-AF65-F5344CB8AC3E}">
        <p14:creationId xmlns:p14="http://schemas.microsoft.com/office/powerpoint/2010/main" val="9509168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FCD0EB5-1365-4562-9858-2C31634DFCFB}"/>
              </a:ext>
            </a:extLst>
          </p:cNvPr>
          <p:cNvSpPr>
            <a:spLocks noGrp="1"/>
          </p:cNvSpPr>
          <p:nvPr>
            <p:ph type="sldNum" sz="quarter" idx="14"/>
          </p:nvPr>
        </p:nvSpPr>
        <p:spPr/>
        <p:txBody>
          <a:bodyPr/>
          <a:lstStyle/>
          <a:p>
            <a:fld id="{BC8D7E44-7D4F-4942-A8C9-2DF6BF8399E8}" type="slidenum">
              <a:rPr lang="en-US" smtClean="0"/>
              <a:pPr/>
              <a:t>51</a:t>
            </a:fld>
            <a:endParaRPr lang="en-US" dirty="0"/>
          </a:p>
        </p:txBody>
      </p:sp>
      <p:graphicFrame>
        <p:nvGraphicFramePr>
          <p:cNvPr id="6" name="Table 4">
            <a:extLst>
              <a:ext uri="{FF2B5EF4-FFF2-40B4-BE49-F238E27FC236}">
                <a16:creationId xmlns:a16="http://schemas.microsoft.com/office/drawing/2014/main" id="{79C6C43C-B60B-4AF2-B327-754EAE32FFA3}"/>
              </a:ext>
            </a:extLst>
          </p:cNvPr>
          <p:cNvGraphicFramePr>
            <a:graphicFrameLocks noGrp="1"/>
          </p:cNvGraphicFramePr>
          <p:nvPr>
            <p:extLst>
              <p:ext uri="{D42A27DB-BD31-4B8C-83A1-F6EECF244321}">
                <p14:modId xmlns:p14="http://schemas.microsoft.com/office/powerpoint/2010/main" val="1218180645"/>
              </p:ext>
            </p:extLst>
          </p:nvPr>
        </p:nvGraphicFramePr>
        <p:xfrm>
          <a:off x="1250623" y="1413577"/>
          <a:ext cx="6096000" cy="4915419"/>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912044159"/>
                    </a:ext>
                  </a:extLst>
                </a:gridCol>
                <a:gridCol w="1219200">
                  <a:extLst>
                    <a:ext uri="{9D8B030D-6E8A-4147-A177-3AD203B41FA5}">
                      <a16:colId xmlns:a16="http://schemas.microsoft.com/office/drawing/2014/main" val="136434464"/>
                    </a:ext>
                  </a:extLst>
                </a:gridCol>
                <a:gridCol w="1219200">
                  <a:extLst>
                    <a:ext uri="{9D8B030D-6E8A-4147-A177-3AD203B41FA5}">
                      <a16:colId xmlns:a16="http://schemas.microsoft.com/office/drawing/2014/main" val="455807658"/>
                    </a:ext>
                  </a:extLst>
                </a:gridCol>
                <a:gridCol w="1219200">
                  <a:extLst>
                    <a:ext uri="{9D8B030D-6E8A-4147-A177-3AD203B41FA5}">
                      <a16:colId xmlns:a16="http://schemas.microsoft.com/office/drawing/2014/main" val="1343885252"/>
                    </a:ext>
                  </a:extLst>
                </a:gridCol>
                <a:gridCol w="1219200">
                  <a:extLst>
                    <a:ext uri="{9D8B030D-6E8A-4147-A177-3AD203B41FA5}">
                      <a16:colId xmlns:a16="http://schemas.microsoft.com/office/drawing/2014/main" val="1124143437"/>
                    </a:ext>
                  </a:extLst>
                </a:gridCol>
              </a:tblGrid>
              <a:tr h="434340">
                <a:tc>
                  <a:txBody>
                    <a:bodyPr/>
                    <a:lstStyle/>
                    <a:p>
                      <a:pPr algn="ctr"/>
                      <a:br>
                        <a:rPr lang="en-US" sz="1400" dirty="0">
                          <a:solidFill>
                            <a:schemeClr val="tx1"/>
                          </a:solidFill>
                          <a:effectLst/>
                        </a:rPr>
                      </a:br>
                      <a:endParaRPr lang="en-US" sz="1400" dirty="0">
                        <a:solidFill>
                          <a:schemeClr val="tx1"/>
                        </a:solidFill>
                        <a:effectLst/>
                      </a:endParaRPr>
                    </a:p>
                  </a:txBody>
                  <a:tcPr marL="5217" marR="5217" marT="7825" marB="7825" anchor="ctr"/>
                </a:tc>
                <a:tc>
                  <a:txBody>
                    <a:bodyPr/>
                    <a:lstStyle/>
                    <a:p>
                      <a:pPr algn="ctr"/>
                      <a:r>
                        <a:rPr lang="en-US" sz="1400" dirty="0">
                          <a:solidFill>
                            <a:schemeClr val="tx1"/>
                          </a:solidFill>
                          <a:effectLst/>
                        </a:rPr>
                        <a:t>Database</a:t>
                      </a:r>
                    </a:p>
                  </a:txBody>
                  <a:tcPr marL="5217" marR="5217" marT="7825" marB="7825"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dirty="0">
                          <a:solidFill>
                            <a:schemeClr val="tx1"/>
                          </a:solidFill>
                          <a:effectLst/>
                        </a:rPr>
                        <a:t>Data Mart</a:t>
                      </a:r>
                    </a:p>
                  </a:txBody>
                  <a:tcPr marL="5217" marR="5217" marT="7825" marB="7825" anchor="ctr"/>
                </a:tc>
                <a:tc>
                  <a:txBody>
                    <a:bodyPr/>
                    <a:lstStyle/>
                    <a:p>
                      <a:pPr algn="ctr"/>
                      <a:r>
                        <a:rPr lang="en-US" sz="1400" dirty="0">
                          <a:solidFill>
                            <a:schemeClr val="tx1"/>
                          </a:solidFill>
                          <a:effectLst/>
                        </a:rPr>
                        <a:t>Data Warehouse</a:t>
                      </a:r>
                    </a:p>
                  </a:txBody>
                  <a:tcPr marL="5217" marR="5217" marT="7825" marB="7825" anchor="ctr"/>
                </a:tc>
                <a:tc>
                  <a:txBody>
                    <a:bodyPr/>
                    <a:lstStyle/>
                    <a:p>
                      <a:pPr algn="ctr"/>
                      <a:r>
                        <a:rPr lang="en-US" sz="1400" dirty="0">
                          <a:solidFill>
                            <a:schemeClr val="tx1"/>
                          </a:solidFill>
                        </a:rPr>
                        <a:t>Data Lake</a:t>
                      </a:r>
                    </a:p>
                  </a:txBody>
                  <a:tcPr marL="9390" marR="9390" marT="4695" marB="4695"/>
                </a:tc>
                <a:extLst>
                  <a:ext uri="{0D108BD9-81ED-4DB2-BD59-A6C34878D82A}">
                    <a16:rowId xmlns:a16="http://schemas.microsoft.com/office/drawing/2014/main" val="2698099103"/>
                  </a:ext>
                </a:extLst>
              </a:tr>
              <a:tr h="287417">
                <a:tc>
                  <a:txBody>
                    <a:bodyPr/>
                    <a:lstStyle/>
                    <a:p>
                      <a:pPr algn="l"/>
                      <a:r>
                        <a:rPr lang="en-US" sz="1400">
                          <a:solidFill>
                            <a:schemeClr val="tx1"/>
                          </a:solidFill>
                          <a:effectLst/>
                        </a:rPr>
                        <a:t>Source</a:t>
                      </a:r>
                    </a:p>
                  </a:txBody>
                  <a:tcPr marL="5217" marR="5217" marT="7825" marB="7825" anchor="ctr"/>
                </a:tc>
                <a:tc>
                  <a:txBody>
                    <a:bodyPr/>
                    <a:lstStyle/>
                    <a:p>
                      <a:r>
                        <a:rPr lang="en-US" sz="1400">
                          <a:effectLst/>
                        </a:rPr>
                        <a:t>Single</a:t>
                      </a:r>
                    </a:p>
                  </a:txBody>
                  <a:tcPr marL="5217" marR="5217" marT="5217" marB="5217" anchor="ctr"/>
                </a:tc>
                <a:tc>
                  <a:txBody>
                    <a:bodyPr/>
                    <a:lstStyle/>
                    <a:p>
                      <a:r>
                        <a:rPr lang="en-US" sz="1400">
                          <a:effectLst/>
                        </a:rPr>
                        <a:t>Single</a:t>
                      </a:r>
                    </a:p>
                  </a:txBody>
                  <a:tcPr marL="5217" marR="5217" marT="5217" marB="5217" anchor="ctr"/>
                </a:tc>
                <a:tc>
                  <a:txBody>
                    <a:bodyPr/>
                    <a:lstStyle/>
                    <a:p>
                      <a:r>
                        <a:rPr lang="en-US" sz="1400">
                          <a:effectLst/>
                        </a:rPr>
                        <a:t>Multiple</a:t>
                      </a:r>
                    </a:p>
                  </a:txBody>
                  <a:tcPr marL="5217" marR="5217" marT="5217" marB="5217" anchor="ctr"/>
                </a:tc>
                <a:tc>
                  <a:txBody>
                    <a:bodyPr/>
                    <a:lstStyle/>
                    <a:p>
                      <a:r>
                        <a:rPr lang="en-US" sz="1400" dirty="0">
                          <a:effectLst/>
                        </a:rPr>
                        <a:t>Multiple</a:t>
                      </a:r>
                    </a:p>
                  </a:txBody>
                  <a:tcPr marL="5217" marR="5217" marT="5217" marB="5217" anchor="ctr"/>
                </a:tc>
                <a:extLst>
                  <a:ext uri="{0D108BD9-81ED-4DB2-BD59-A6C34878D82A}">
                    <a16:rowId xmlns:a16="http://schemas.microsoft.com/office/drawing/2014/main" val="587188603"/>
                  </a:ext>
                </a:extLst>
              </a:tr>
              <a:tr h="287417">
                <a:tc>
                  <a:txBody>
                    <a:bodyPr/>
                    <a:lstStyle/>
                    <a:p>
                      <a:pPr algn="l"/>
                      <a:r>
                        <a:rPr lang="en-US" sz="1400">
                          <a:solidFill>
                            <a:schemeClr val="tx1"/>
                          </a:solidFill>
                          <a:effectLst/>
                        </a:rPr>
                        <a:t>Structure</a:t>
                      </a:r>
                    </a:p>
                  </a:txBody>
                  <a:tcPr marL="5217" marR="5217" marT="7825" marB="7825" anchor="ctr"/>
                </a:tc>
                <a:tc>
                  <a:txBody>
                    <a:bodyPr/>
                    <a:lstStyle/>
                    <a:p>
                      <a:r>
                        <a:rPr lang="en-US" sz="1400">
                          <a:effectLst/>
                        </a:rPr>
                        <a:t>Structured</a:t>
                      </a:r>
                    </a:p>
                  </a:txBody>
                  <a:tcPr marL="5217" marR="5217" marT="5217" marB="5217" anchor="ctr"/>
                </a:tc>
                <a:tc>
                  <a:txBody>
                    <a:bodyPr/>
                    <a:lstStyle/>
                    <a:p>
                      <a:r>
                        <a:rPr lang="en-US" sz="1400">
                          <a:effectLst/>
                        </a:rPr>
                        <a:t>Structured</a:t>
                      </a:r>
                    </a:p>
                  </a:txBody>
                  <a:tcPr marL="5217" marR="5217" marT="5217" marB="5217" anchor="ctr"/>
                </a:tc>
                <a:tc>
                  <a:txBody>
                    <a:bodyPr/>
                    <a:lstStyle/>
                    <a:p>
                      <a:r>
                        <a:rPr lang="en-US" sz="1400">
                          <a:effectLst/>
                        </a:rPr>
                        <a:t>Structured</a:t>
                      </a:r>
                    </a:p>
                  </a:txBody>
                  <a:tcPr marL="5217" marR="5217" marT="5217" marB="5217" anchor="ctr"/>
                </a:tc>
                <a:tc>
                  <a:txBody>
                    <a:bodyPr/>
                    <a:lstStyle/>
                    <a:p>
                      <a:r>
                        <a:rPr lang="en-US" sz="1400" dirty="0">
                          <a:effectLst/>
                        </a:rPr>
                        <a:t>Unstructured</a:t>
                      </a:r>
                    </a:p>
                  </a:txBody>
                  <a:tcPr marL="5217" marR="5217" marT="5217" marB="5217" anchor="ctr"/>
                </a:tc>
                <a:extLst>
                  <a:ext uri="{0D108BD9-81ED-4DB2-BD59-A6C34878D82A}">
                    <a16:rowId xmlns:a16="http://schemas.microsoft.com/office/drawing/2014/main" val="1882831378"/>
                  </a:ext>
                </a:extLst>
              </a:tr>
              <a:tr h="287417">
                <a:tc>
                  <a:txBody>
                    <a:bodyPr/>
                    <a:lstStyle/>
                    <a:p>
                      <a:pPr algn="l"/>
                      <a:r>
                        <a:rPr lang="en-US" sz="1400">
                          <a:solidFill>
                            <a:schemeClr val="tx1"/>
                          </a:solidFill>
                          <a:effectLst/>
                        </a:rPr>
                        <a:t>Purpose</a:t>
                      </a:r>
                    </a:p>
                  </a:txBody>
                  <a:tcPr marL="5217" marR="5217" marT="7825" marB="7825" anchor="ctr"/>
                </a:tc>
                <a:tc>
                  <a:txBody>
                    <a:bodyPr/>
                    <a:lstStyle/>
                    <a:p>
                      <a:r>
                        <a:rPr lang="en-US" sz="1400">
                          <a:effectLst/>
                        </a:rPr>
                        <a:t>Determined</a:t>
                      </a:r>
                    </a:p>
                  </a:txBody>
                  <a:tcPr marL="5217" marR="5217" marT="5217" marB="5217" anchor="ctr"/>
                </a:tc>
                <a:tc>
                  <a:txBody>
                    <a:bodyPr/>
                    <a:lstStyle/>
                    <a:p>
                      <a:r>
                        <a:rPr lang="en-US" sz="1400">
                          <a:effectLst/>
                        </a:rPr>
                        <a:t>Determined</a:t>
                      </a:r>
                    </a:p>
                  </a:txBody>
                  <a:tcPr marL="5217" marR="5217" marT="5217" marB="5217" anchor="ctr"/>
                </a:tc>
                <a:tc>
                  <a:txBody>
                    <a:bodyPr/>
                    <a:lstStyle/>
                    <a:p>
                      <a:r>
                        <a:rPr lang="en-US" sz="1400">
                          <a:effectLst/>
                        </a:rPr>
                        <a:t>Determined</a:t>
                      </a:r>
                    </a:p>
                  </a:txBody>
                  <a:tcPr marL="5217" marR="5217" marT="5217" marB="5217" anchor="ctr"/>
                </a:tc>
                <a:tc>
                  <a:txBody>
                    <a:bodyPr/>
                    <a:lstStyle/>
                    <a:p>
                      <a:r>
                        <a:rPr lang="en-US" sz="1400" dirty="0">
                          <a:effectLst/>
                        </a:rPr>
                        <a:t>Undetermined</a:t>
                      </a:r>
                    </a:p>
                  </a:txBody>
                  <a:tcPr marL="5217" marR="5217" marT="5217" marB="5217" anchor="ctr"/>
                </a:tc>
                <a:extLst>
                  <a:ext uri="{0D108BD9-81ED-4DB2-BD59-A6C34878D82A}">
                    <a16:rowId xmlns:a16="http://schemas.microsoft.com/office/drawing/2014/main" val="2260421894"/>
                  </a:ext>
                </a:extLst>
              </a:tr>
              <a:tr h="287417">
                <a:tc>
                  <a:txBody>
                    <a:bodyPr/>
                    <a:lstStyle/>
                    <a:p>
                      <a:pPr algn="l"/>
                      <a:r>
                        <a:rPr lang="en-US" sz="1400">
                          <a:solidFill>
                            <a:schemeClr val="tx1"/>
                          </a:solidFill>
                          <a:effectLst/>
                        </a:rPr>
                        <a:t>Storage</a:t>
                      </a:r>
                    </a:p>
                  </a:txBody>
                  <a:tcPr marL="5217" marR="5217" marT="7825" marB="7825" anchor="ctr"/>
                </a:tc>
                <a:tc>
                  <a:txBody>
                    <a:bodyPr/>
                    <a:lstStyle/>
                    <a:p>
                      <a:r>
                        <a:rPr lang="en-US" sz="1400">
                          <a:effectLst/>
                        </a:rPr>
                        <a:t>Centralized</a:t>
                      </a:r>
                    </a:p>
                  </a:txBody>
                  <a:tcPr marL="5217" marR="5217" marT="5217" marB="5217" anchor="ctr"/>
                </a:tc>
                <a:tc>
                  <a:txBody>
                    <a:bodyPr/>
                    <a:lstStyle/>
                    <a:p>
                      <a:r>
                        <a:rPr lang="en-US" sz="1400">
                          <a:effectLst/>
                        </a:rPr>
                        <a:t>Decentralized</a:t>
                      </a:r>
                    </a:p>
                  </a:txBody>
                  <a:tcPr marL="5217" marR="5217" marT="5217" marB="5217" anchor="ctr"/>
                </a:tc>
                <a:tc>
                  <a:txBody>
                    <a:bodyPr/>
                    <a:lstStyle/>
                    <a:p>
                      <a:r>
                        <a:rPr lang="en-US" sz="1400">
                          <a:effectLst/>
                        </a:rPr>
                        <a:t>Centralized</a:t>
                      </a:r>
                    </a:p>
                  </a:txBody>
                  <a:tcPr marL="5217" marR="5217" marT="5217" marB="5217" anchor="ctr"/>
                </a:tc>
                <a:tc>
                  <a:txBody>
                    <a:bodyPr/>
                    <a:lstStyle/>
                    <a:p>
                      <a:r>
                        <a:rPr lang="en-US" sz="1400" dirty="0">
                          <a:effectLst/>
                        </a:rPr>
                        <a:t>Centralized</a:t>
                      </a:r>
                    </a:p>
                  </a:txBody>
                  <a:tcPr marL="5217" marR="5217" marT="5217" marB="5217" anchor="ctr"/>
                </a:tc>
                <a:extLst>
                  <a:ext uri="{0D108BD9-81ED-4DB2-BD59-A6C34878D82A}">
                    <a16:rowId xmlns:a16="http://schemas.microsoft.com/office/drawing/2014/main" val="2764395338"/>
                  </a:ext>
                </a:extLst>
              </a:tr>
              <a:tr h="287417">
                <a:tc>
                  <a:txBody>
                    <a:bodyPr/>
                    <a:lstStyle/>
                    <a:p>
                      <a:pPr algn="l"/>
                      <a:r>
                        <a:rPr lang="en-US" sz="1400" dirty="0">
                          <a:solidFill>
                            <a:schemeClr val="tx1"/>
                          </a:solidFill>
                          <a:effectLst/>
                        </a:rPr>
                        <a:t>Granularity</a:t>
                      </a:r>
                    </a:p>
                  </a:txBody>
                  <a:tcPr marL="5217" marR="5217" marT="7825" marB="7825" anchor="ctr"/>
                </a:tc>
                <a:tc>
                  <a:txBody>
                    <a:bodyPr/>
                    <a:lstStyle/>
                    <a:p>
                      <a:r>
                        <a:rPr lang="en-US" sz="1400">
                          <a:effectLst/>
                        </a:rPr>
                        <a:t>Detailed</a:t>
                      </a:r>
                    </a:p>
                  </a:txBody>
                  <a:tcPr marL="5217" marR="5217" marT="5217" marB="5217" anchor="ctr"/>
                </a:tc>
                <a:tc>
                  <a:txBody>
                    <a:bodyPr/>
                    <a:lstStyle/>
                    <a:p>
                      <a:r>
                        <a:rPr lang="en-US" sz="1400">
                          <a:effectLst/>
                        </a:rPr>
                        <a:t>Summarized</a:t>
                      </a:r>
                    </a:p>
                  </a:txBody>
                  <a:tcPr marL="5217" marR="5217" marT="5217" marB="5217" anchor="ctr"/>
                </a:tc>
                <a:tc>
                  <a:txBody>
                    <a:bodyPr/>
                    <a:lstStyle/>
                    <a:p>
                      <a:r>
                        <a:rPr lang="en-US" sz="1400" dirty="0">
                          <a:effectLst/>
                        </a:rPr>
                        <a:t>Detailed &amp; Summary</a:t>
                      </a:r>
                    </a:p>
                  </a:txBody>
                  <a:tcPr marL="5217" marR="5217" marT="5217" marB="5217" anchor="ctr"/>
                </a:tc>
                <a:tc>
                  <a:txBody>
                    <a:bodyPr/>
                    <a:lstStyle/>
                    <a:p>
                      <a:r>
                        <a:rPr lang="en-US" sz="1400" dirty="0">
                          <a:effectLst/>
                        </a:rPr>
                        <a:t>All</a:t>
                      </a:r>
                    </a:p>
                  </a:txBody>
                  <a:tcPr marL="5217" marR="5217" marT="5217" marB="5217" anchor="ctr"/>
                </a:tc>
                <a:extLst>
                  <a:ext uri="{0D108BD9-81ED-4DB2-BD59-A6C34878D82A}">
                    <a16:rowId xmlns:a16="http://schemas.microsoft.com/office/drawing/2014/main" val="4208213615"/>
                  </a:ext>
                </a:extLst>
              </a:tr>
              <a:tr h="287417">
                <a:tc>
                  <a:txBody>
                    <a:bodyPr/>
                    <a:lstStyle/>
                    <a:p>
                      <a:pPr algn="l"/>
                      <a:r>
                        <a:rPr lang="en-US" sz="1400">
                          <a:solidFill>
                            <a:schemeClr val="tx1"/>
                          </a:solidFill>
                          <a:effectLst/>
                        </a:rPr>
                        <a:t>Flexibility</a:t>
                      </a:r>
                    </a:p>
                  </a:txBody>
                  <a:tcPr marL="5217" marR="5217" marT="7825" marB="7825" anchor="ctr"/>
                </a:tc>
                <a:tc>
                  <a:txBody>
                    <a:bodyPr/>
                    <a:lstStyle/>
                    <a:p>
                      <a:r>
                        <a:rPr lang="en-US" sz="1400">
                          <a:effectLst/>
                        </a:rPr>
                        <a:t>Low</a:t>
                      </a:r>
                    </a:p>
                  </a:txBody>
                  <a:tcPr marL="5217" marR="5217" marT="5217" marB="5217" anchor="ctr"/>
                </a:tc>
                <a:tc>
                  <a:txBody>
                    <a:bodyPr/>
                    <a:lstStyle/>
                    <a:p>
                      <a:r>
                        <a:rPr lang="en-US" sz="1400">
                          <a:effectLst/>
                        </a:rPr>
                        <a:t>Medium</a:t>
                      </a:r>
                    </a:p>
                  </a:txBody>
                  <a:tcPr marL="5217" marR="5217" marT="5217" marB="5217" anchor="ctr"/>
                </a:tc>
                <a:tc>
                  <a:txBody>
                    <a:bodyPr/>
                    <a:lstStyle/>
                    <a:p>
                      <a:r>
                        <a:rPr lang="en-US" sz="1400">
                          <a:effectLst/>
                        </a:rPr>
                        <a:t>Medium</a:t>
                      </a:r>
                    </a:p>
                  </a:txBody>
                  <a:tcPr marL="5217" marR="5217" marT="5217" marB="5217" anchor="ctr"/>
                </a:tc>
                <a:tc>
                  <a:txBody>
                    <a:bodyPr/>
                    <a:lstStyle/>
                    <a:p>
                      <a:r>
                        <a:rPr lang="en-US" sz="1400" dirty="0">
                          <a:effectLst/>
                        </a:rPr>
                        <a:t>High</a:t>
                      </a:r>
                    </a:p>
                  </a:txBody>
                  <a:tcPr marL="5217" marR="5217" marT="5217" marB="5217" anchor="ctr"/>
                </a:tc>
                <a:extLst>
                  <a:ext uri="{0D108BD9-81ED-4DB2-BD59-A6C34878D82A}">
                    <a16:rowId xmlns:a16="http://schemas.microsoft.com/office/drawing/2014/main" val="1008374638"/>
                  </a:ext>
                </a:extLst>
              </a:tr>
              <a:tr h="429219">
                <a:tc>
                  <a:txBody>
                    <a:bodyPr/>
                    <a:lstStyle/>
                    <a:p>
                      <a:pPr algn="l"/>
                      <a:r>
                        <a:rPr lang="en-US" sz="1400">
                          <a:solidFill>
                            <a:schemeClr val="tx1"/>
                          </a:solidFill>
                          <a:effectLst/>
                        </a:rPr>
                        <a:t>Primary Use</a:t>
                      </a:r>
                    </a:p>
                  </a:txBody>
                  <a:tcPr marL="5217" marR="5217" marT="7825" marB="7825" anchor="ctr"/>
                </a:tc>
                <a:tc>
                  <a:txBody>
                    <a:bodyPr/>
                    <a:lstStyle/>
                    <a:p>
                      <a:r>
                        <a:rPr lang="en-US" sz="1400">
                          <a:effectLst/>
                        </a:rPr>
                        <a:t>Transactional</a:t>
                      </a:r>
                    </a:p>
                  </a:txBody>
                  <a:tcPr marL="5217" marR="5217" marT="5217" marB="5217" anchor="ctr"/>
                </a:tc>
                <a:tc>
                  <a:txBody>
                    <a:bodyPr/>
                    <a:lstStyle/>
                    <a:p>
                      <a:r>
                        <a:rPr lang="en-US" sz="1400">
                          <a:effectLst/>
                        </a:rPr>
                        <a:t>Reporting</a:t>
                      </a:r>
                    </a:p>
                  </a:txBody>
                  <a:tcPr marL="5217" marR="5217" marT="5217" marB="5217" anchor="ctr"/>
                </a:tc>
                <a:tc>
                  <a:txBody>
                    <a:bodyPr/>
                    <a:lstStyle/>
                    <a:p>
                      <a:r>
                        <a:rPr lang="en-US" sz="1400">
                          <a:effectLst/>
                        </a:rPr>
                        <a:t>Analytics &amp; Reporting</a:t>
                      </a:r>
                    </a:p>
                  </a:txBody>
                  <a:tcPr marL="5217" marR="5217" marT="5217" marB="5217" anchor="ctr"/>
                </a:tc>
                <a:tc>
                  <a:txBody>
                    <a:bodyPr/>
                    <a:lstStyle/>
                    <a:p>
                      <a:r>
                        <a:rPr lang="en-US" sz="1400" dirty="0">
                          <a:effectLst/>
                        </a:rPr>
                        <a:t>Analytics</a:t>
                      </a:r>
                    </a:p>
                  </a:txBody>
                  <a:tcPr marL="5217" marR="5217" marT="5217" marB="5217" anchor="ctr"/>
                </a:tc>
                <a:extLst>
                  <a:ext uri="{0D108BD9-81ED-4DB2-BD59-A6C34878D82A}">
                    <a16:rowId xmlns:a16="http://schemas.microsoft.com/office/drawing/2014/main" val="3231152808"/>
                  </a:ext>
                </a:extLst>
              </a:tr>
              <a:tr h="287417">
                <a:tc>
                  <a:txBody>
                    <a:bodyPr/>
                    <a:lstStyle/>
                    <a:p>
                      <a:pPr algn="l"/>
                      <a:r>
                        <a:rPr lang="en-US" sz="1400">
                          <a:solidFill>
                            <a:schemeClr val="tx1"/>
                          </a:solidFill>
                          <a:effectLst/>
                        </a:rPr>
                        <a:t>Data Volume</a:t>
                      </a:r>
                    </a:p>
                  </a:txBody>
                  <a:tcPr marL="5217" marR="5217" marT="7825" marB="7825" anchor="ctr"/>
                </a:tc>
                <a:tc>
                  <a:txBody>
                    <a:bodyPr/>
                    <a:lstStyle/>
                    <a:p>
                      <a:r>
                        <a:rPr lang="en-US" sz="1400">
                          <a:effectLst/>
                        </a:rPr>
                        <a:t>Low</a:t>
                      </a:r>
                    </a:p>
                  </a:txBody>
                  <a:tcPr marL="5217" marR="5217" marT="5217" marB="5217" anchor="ctr"/>
                </a:tc>
                <a:tc>
                  <a:txBody>
                    <a:bodyPr/>
                    <a:lstStyle/>
                    <a:p>
                      <a:r>
                        <a:rPr lang="en-US" sz="1400">
                          <a:effectLst/>
                        </a:rPr>
                        <a:t>Low</a:t>
                      </a:r>
                    </a:p>
                  </a:txBody>
                  <a:tcPr marL="5217" marR="5217" marT="5217" marB="5217" anchor="ctr"/>
                </a:tc>
                <a:tc>
                  <a:txBody>
                    <a:bodyPr/>
                    <a:lstStyle/>
                    <a:p>
                      <a:r>
                        <a:rPr lang="en-US" sz="1400">
                          <a:effectLst/>
                        </a:rPr>
                        <a:t>Medium</a:t>
                      </a:r>
                    </a:p>
                  </a:txBody>
                  <a:tcPr marL="5217" marR="5217" marT="5217" marB="5217" anchor="ctr"/>
                </a:tc>
                <a:tc>
                  <a:txBody>
                    <a:bodyPr/>
                    <a:lstStyle/>
                    <a:p>
                      <a:r>
                        <a:rPr lang="en-US" sz="1400" dirty="0">
                          <a:effectLst/>
                        </a:rPr>
                        <a:t>High</a:t>
                      </a:r>
                    </a:p>
                  </a:txBody>
                  <a:tcPr marL="5217" marR="5217" marT="5217" marB="5217" anchor="ctr"/>
                </a:tc>
                <a:extLst>
                  <a:ext uri="{0D108BD9-81ED-4DB2-BD59-A6C34878D82A}">
                    <a16:rowId xmlns:a16="http://schemas.microsoft.com/office/drawing/2014/main" val="2289893352"/>
                  </a:ext>
                </a:extLst>
              </a:tr>
              <a:tr h="287417">
                <a:tc>
                  <a:txBody>
                    <a:bodyPr/>
                    <a:lstStyle/>
                    <a:p>
                      <a:pPr algn="l"/>
                      <a:r>
                        <a:rPr lang="en-US" sz="1400">
                          <a:solidFill>
                            <a:schemeClr val="tx1"/>
                          </a:solidFill>
                          <a:effectLst/>
                        </a:rPr>
                        <a:t>Development</a:t>
                      </a:r>
                    </a:p>
                  </a:txBody>
                  <a:tcPr marL="5217" marR="5217" marT="7825" marB="7825" anchor="ctr"/>
                </a:tc>
                <a:tc>
                  <a:txBody>
                    <a:bodyPr/>
                    <a:lstStyle/>
                    <a:p>
                      <a:r>
                        <a:rPr lang="en-US" sz="1400">
                          <a:effectLst/>
                        </a:rPr>
                        <a:t>Top-down</a:t>
                      </a:r>
                    </a:p>
                  </a:txBody>
                  <a:tcPr marL="5217" marR="5217" marT="5217" marB="5217" anchor="ctr"/>
                </a:tc>
                <a:tc>
                  <a:txBody>
                    <a:bodyPr/>
                    <a:lstStyle/>
                    <a:p>
                      <a:r>
                        <a:rPr lang="en-US" sz="1400">
                          <a:effectLst/>
                        </a:rPr>
                        <a:t>Bottom-up</a:t>
                      </a:r>
                    </a:p>
                  </a:txBody>
                  <a:tcPr marL="5217" marR="5217" marT="5217" marB="5217" anchor="ctr"/>
                </a:tc>
                <a:tc>
                  <a:txBody>
                    <a:bodyPr/>
                    <a:lstStyle/>
                    <a:p>
                      <a:r>
                        <a:rPr lang="en-US" sz="1400">
                          <a:effectLst/>
                        </a:rPr>
                        <a:t>Top-down</a:t>
                      </a:r>
                    </a:p>
                  </a:txBody>
                  <a:tcPr marL="5217" marR="5217" marT="5217" marB="5217" anchor="ctr"/>
                </a:tc>
                <a:tc>
                  <a:txBody>
                    <a:bodyPr/>
                    <a:lstStyle/>
                    <a:p>
                      <a:r>
                        <a:rPr lang="en-US" sz="1400" dirty="0">
                          <a:effectLst/>
                        </a:rPr>
                        <a:t>All</a:t>
                      </a:r>
                    </a:p>
                  </a:txBody>
                  <a:tcPr marL="5217" marR="5217" marT="5217" marB="5217" anchor="ctr"/>
                </a:tc>
                <a:extLst>
                  <a:ext uri="{0D108BD9-81ED-4DB2-BD59-A6C34878D82A}">
                    <a16:rowId xmlns:a16="http://schemas.microsoft.com/office/drawing/2014/main" val="1681195508"/>
                  </a:ext>
                </a:extLst>
              </a:tr>
              <a:tr h="287417">
                <a:tc>
                  <a:txBody>
                    <a:bodyPr/>
                    <a:lstStyle/>
                    <a:p>
                      <a:pPr algn="l"/>
                      <a:r>
                        <a:rPr lang="en-US" sz="1400">
                          <a:solidFill>
                            <a:schemeClr val="tx1"/>
                          </a:solidFill>
                          <a:effectLst/>
                        </a:rPr>
                        <a:t>Design Time</a:t>
                      </a:r>
                    </a:p>
                  </a:txBody>
                  <a:tcPr marL="5217" marR="5217" marT="7825" marB="7825" anchor="ctr"/>
                </a:tc>
                <a:tc>
                  <a:txBody>
                    <a:bodyPr/>
                    <a:lstStyle/>
                    <a:p>
                      <a:r>
                        <a:rPr lang="en-US" sz="1400">
                          <a:effectLst/>
                        </a:rPr>
                        <a:t>Medium</a:t>
                      </a:r>
                    </a:p>
                  </a:txBody>
                  <a:tcPr marL="5217" marR="5217" marT="5217" marB="5217" anchor="ctr"/>
                </a:tc>
                <a:tc>
                  <a:txBody>
                    <a:bodyPr/>
                    <a:lstStyle/>
                    <a:p>
                      <a:r>
                        <a:rPr lang="en-US" sz="1400">
                          <a:effectLst/>
                        </a:rPr>
                        <a:t>Medium</a:t>
                      </a:r>
                    </a:p>
                  </a:txBody>
                  <a:tcPr marL="5217" marR="5217" marT="5217" marB="5217" anchor="ctr"/>
                </a:tc>
                <a:tc>
                  <a:txBody>
                    <a:bodyPr/>
                    <a:lstStyle/>
                    <a:p>
                      <a:r>
                        <a:rPr lang="en-US" sz="1400">
                          <a:effectLst/>
                        </a:rPr>
                        <a:t>High</a:t>
                      </a:r>
                    </a:p>
                  </a:txBody>
                  <a:tcPr marL="5217" marR="5217" marT="5217" marB="5217" anchor="ctr"/>
                </a:tc>
                <a:tc>
                  <a:txBody>
                    <a:bodyPr/>
                    <a:lstStyle/>
                    <a:p>
                      <a:r>
                        <a:rPr lang="en-US" sz="1400" dirty="0">
                          <a:effectLst/>
                        </a:rPr>
                        <a:t>Low</a:t>
                      </a:r>
                    </a:p>
                  </a:txBody>
                  <a:tcPr marL="5217" marR="5217" marT="5217" marB="5217" anchor="ctr"/>
                </a:tc>
                <a:extLst>
                  <a:ext uri="{0D108BD9-81ED-4DB2-BD59-A6C34878D82A}">
                    <a16:rowId xmlns:a16="http://schemas.microsoft.com/office/drawing/2014/main" val="3762338264"/>
                  </a:ext>
                </a:extLst>
              </a:tr>
              <a:tr h="287417">
                <a:tc>
                  <a:txBody>
                    <a:bodyPr/>
                    <a:lstStyle/>
                    <a:p>
                      <a:pPr algn="l"/>
                      <a:r>
                        <a:rPr lang="en-US" sz="1400">
                          <a:solidFill>
                            <a:schemeClr val="tx1"/>
                          </a:solidFill>
                          <a:effectLst/>
                        </a:rPr>
                        <a:t>Volatility</a:t>
                      </a:r>
                    </a:p>
                  </a:txBody>
                  <a:tcPr marL="5217" marR="5217" marT="7825" marB="7825" anchor="ctr"/>
                </a:tc>
                <a:tc>
                  <a:txBody>
                    <a:bodyPr/>
                    <a:lstStyle/>
                    <a:p>
                      <a:r>
                        <a:rPr lang="en-US" sz="1400">
                          <a:effectLst/>
                        </a:rPr>
                        <a:t>Medium</a:t>
                      </a:r>
                    </a:p>
                  </a:txBody>
                  <a:tcPr marL="5217" marR="5217" marT="5217" marB="5217" anchor="ctr"/>
                </a:tc>
                <a:tc>
                  <a:txBody>
                    <a:bodyPr/>
                    <a:lstStyle/>
                    <a:p>
                      <a:r>
                        <a:rPr lang="en-US" sz="1400">
                          <a:effectLst/>
                        </a:rPr>
                        <a:t>Low</a:t>
                      </a:r>
                    </a:p>
                  </a:txBody>
                  <a:tcPr marL="5217" marR="5217" marT="5217" marB="5217" anchor="ctr"/>
                </a:tc>
                <a:tc>
                  <a:txBody>
                    <a:bodyPr/>
                    <a:lstStyle/>
                    <a:p>
                      <a:r>
                        <a:rPr lang="en-US" sz="1400">
                          <a:effectLst/>
                        </a:rPr>
                        <a:t>None</a:t>
                      </a:r>
                    </a:p>
                  </a:txBody>
                  <a:tcPr marL="5217" marR="5217" marT="5217" marB="5217" anchor="ctr"/>
                </a:tc>
                <a:tc>
                  <a:txBody>
                    <a:bodyPr/>
                    <a:lstStyle/>
                    <a:p>
                      <a:r>
                        <a:rPr lang="en-US" sz="1400" dirty="0">
                          <a:effectLst/>
                        </a:rPr>
                        <a:t>None</a:t>
                      </a:r>
                    </a:p>
                  </a:txBody>
                  <a:tcPr marL="5217" marR="5217" marT="5217" marB="5217" anchor="ctr"/>
                </a:tc>
                <a:extLst>
                  <a:ext uri="{0D108BD9-81ED-4DB2-BD59-A6C34878D82A}">
                    <a16:rowId xmlns:a16="http://schemas.microsoft.com/office/drawing/2014/main" val="4134409283"/>
                  </a:ext>
                </a:extLst>
              </a:tr>
              <a:tr h="287417">
                <a:tc>
                  <a:txBody>
                    <a:bodyPr/>
                    <a:lstStyle/>
                    <a:p>
                      <a:pPr algn="l"/>
                      <a:r>
                        <a:rPr lang="en-US" sz="1400">
                          <a:solidFill>
                            <a:schemeClr val="tx1"/>
                          </a:solidFill>
                          <a:effectLst/>
                        </a:rPr>
                        <a:t>Data Operations</a:t>
                      </a:r>
                    </a:p>
                  </a:txBody>
                  <a:tcPr marL="5217" marR="5217" marT="7825" marB="7825" anchor="ctr"/>
                </a:tc>
                <a:tc>
                  <a:txBody>
                    <a:bodyPr/>
                    <a:lstStyle/>
                    <a:p>
                      <a:r>
                        <a:rPr lang="en-US" sz="1400">
                          <a:effectLst/>
                        </a:rPr>
                        <a:t>CRUD</a:t>
                      </a:r>
                    </a:p>
                  </a:txBody>
                  <a:tcPr marL="5217" marR="5217" marT="5217" marB="5217" anchor="ctr"/>
                </a:tc>
                <a:tc>
                  <a:txBody>
                    <a:bodyPr/>
                    <a:lstStyle/>
                    <a:p>
                      <a:r>
                        <a:rPr lang="en-US" sz="1400">
                          <a:effectLst/>
                        </a:rPr>
                        <a:t>CR</a:t>
                      </a:r>
                    </a:p>
                  </a:txBody>
                  <a:tcPr marL="5217" marR="5217" marT="5217" marB="5217" anchor="ctr"/>
                </a:tc>
                <a:tc>
                  <a:txBody>
                    <a:bodyPr/>
                    <a:lstStyle/>
                    <a:p>
                      <a:r>
                        <a:rPr lang="en-US" sz="1400" dirty="0">
                          <a:effectLst/>
                        </a:rPr>
                        <a:t>CRU</a:t>
                      </a:r>
                    </a:p>
                  </a:txBody>
                  <a:tcPr marL="5217" marR="5217" marT="5217" marB="5217" anchor="ctr"/>
                </a:tc>
                <a:tc>
                  <a:txBody>
                    <a:bodyPr/>
                    <a:lstStyle/>
                    <a:p>
                      <a:r>
                        <a:rPr lang="en-US" sz="1400" dirty="0">
                          <a:effectLst/>
                        </a:rPr>
                        <a:t>CR</a:t>
                      </a:r>
                    </a:p>
                  </a:txBody>
                  <a:tcPr marL="5217" marR="5217" marT="5217" marB="5217" anchor="ctr"/>
                </a:tc>
                <a:extLst>
                  <a:ext uri="{0D108BD9-81ED-4DB2-BD59-A6C34878D82A}">
                    <a16:rowId xmlns:a16="http://schemas.microsoft.com/office/drawing/2014/main" val="2607228286"/>
                  </a:ext>
                </a:extLst>
              </a:tr>
              <a:tr h="287417">
                <a:tc>
                  <a:txBody>
                    <a:bodyPr/>
                    <a:lstStyle/>
                    <a:p>
                      <a:pPr algn="l"/>
                      <a:r>
                        <a:rPr lang="en-US" sz="1400">
                          <a:solidFill>
                            <a:schemeClr val="tx1"/>
                          </a:solidFill>
                          <a:effectLst/>
                        </a:rPr>
                        <a:t>Subject Area</a:t>
                      </a:r>
                    </a:p>
                  </a:txBody>
                  <a:tcPr marL="5217" marR="5217" marT="7825" marB="7825" anchor="ctr"/>
                </a:tc>
                <a:tc>
                  <a:txBody>
                    <a:bodyPr/>
                    <a:lstStyle/>
                    <a:p>
                      <a:r>
                        <a:rPr lang="en-US" sz="1400">
                          <a:effectLst/>
                        </a:rPr>
                        <a:t>Single</a:t>
                      </a:r>
                    </a:p>
                  </a:txBody>
                  <a:tcPr marL="5217" marR="5217" marT="5217" marB="5217" anchor="ctr"/>
                </a:tc>
                <a:tc>
                  <a:txBody>
                    <a:bodyPr/>
                    <a:lstStyle/>
                    <a:p>
                      <a:r>
                        <a:rPr lang="en-US" sz="1400">
                          <a:effectLst/>
                        </a:rPr>
                        <a:t>Single</a:t>
                      </a:r>
                    </a:p>
                  </a:txBody>
                  <a:tcPr marL="5217" marR="5217" marT="5217" marB="5217" anchor="ctr"/>
                </a:tc>
                <a:tc>
                  <a:txBody>
                    <a:bodyPr/>
                    <a:lstStyle/>
                    <a:p>
                      <a:r>
                        <a:rPr lang="en-US" sz="1400">
                          <a:effectLst/>
                        </a:rPr>
                        <a:t>Multiple</a:t>
                      </a:r>
                    </a:p>
                  </a:txBody>
                  <a:tcPr marL="5217" marR="5217" marT="5217" marB="5217" anchor="ctr"/>
                </a:tc>
                <a:tc>
                  <a:txBody>
                    <a:bodyPr/>
                    <a:lstStyle/>
                    <a:p>
                      <a:r>
                        <a:rPr lang="en-US" sz="1400" dirty="0">
                          <a:effectLst/>
                        </a:rPr>
                        <a:t>Multiple</a:t>
                      </a:r>
                    </a:p>
                  </a:txBody>
                  <a:tcPr marL="5217" marR="5217" marT="5217" marB="5217" anchor="ctr"/>
                </a:tc>
                <a:extLst>
                  <a:ext uri="{0D108BD9-81ED-4DB2-BD59-A6C34878D82A}">
                    <a16:rowId xmlns:a16="http://schemas.microsoft.com/office/drawing/2014/main" val="608409714"/>
                  </a:ext>
                </a:extLst>
              </a:tr>
              <a:tr h="429219">
                <a:tc>
                  <a:txBody>
                    <a:bodyPr/>
                    <a:lstStyle/>
                    <a:p>
                      <a:pPr algn="l"/>
                      <a:r>
                        <a:rPr lang="en-US" sz="1400" dirty="0">
                          <a:solidFill>
                            <a:schemeClr val="tx1"/>
                          </a:solidFill>
                          <a:effectLst/>
                        </a:rPr>
                        <a:t>Design Schema</a:t>
                      </a:r>
                    </a:p>
                  </a:txBody>
                  <a:tcPr marL="5217" marR="5217" marT="7825" marB="7825" anchor="ctr"/>
                </a:tc>
                <a:tc>
                  <a:txBody>
                    <a:bodyPr/>
                    <a:lstStyle/>
                    <a:p>
                      <a:r>
                        <a:rPr lang="en-US" sz="1400" dirty="0">
                          <a:effectLst/>
                        </a:rPr>
                        <a:t>Relational</a:t>
                      </a:r>
                    </a:p>
                  </a:txBody>
                  <a:tcPr marL="5217" marR="5217" marT="5217" marB="5217" anchor="ctr"/>
                </a:tc>
                <a:tc>
                  <a:txBody>
                    <a:bodyPr/>
                    <a:lstStyle/>
                    <a:p>
                      <a:r>
                        <a:rPr lang="en-US" sz="1400" dirty="0">
                          <a:effectLst/>
                        </a:rPr>
                        <a:t>Multi-dimensional</a:t>
                      </a:r>
                    </a:p>
                  </a:txBody>
                  <a:tcPr marL="5217" marR="5217" marT="5217" marB="5217" anchor="ctr"/>
                </a:tc>
                <a:tc>
                  <a:txBody>
                    <a:bodyPr/>
                    <a:lstStyle/>
                    <a:p>
                      <a:r>
                        <a:rPr lang="en-US" sz="1400" dirty="0">
                          <a:effectLst/>
                        </a:rPr>
                        <a:t>Multi-dimensional</a:t>
                      </a:r>
                    </a:p>
                  </a:txBody>
                  <a:tcPr marL="5217" marR="5217" marT="5217" marB="5217" anchor="ctr"/>
                </a:tc>
                <a:tc>
                  <a:txBody>
                    <a:bodyPr/>
                    <a:lstStyle/>
                    <a:p>
                      <a:r>
                        <a:rPr lang="en-US" sz="1400" dirty="0">
                          <a:effectLst/>
                        </a:rPr>
                        <a:t>No Schema</a:t>
                      </a:r>
                    </a:p>
                  </a:txBody>
                  <a:tcPr marL="5217" marR="5217" marT="5217" marB="5217" anchor="ctr"/>
                </a:tc>
                <a:extLst>
                  <a:ext uri="{0D108BD9-81ED-4DB2-BD59-A6C34878D82A}">
                    <a16:rowId xmlns:a16="http://schemas.microsoft.com/office/drawing/2014/main" val="686163138"/>
                  </a:ext>
                </a:extLst>
              </a:tr>
            </a:tbl>
          </a:graphicData>
        </a:graphic>
      </p:graphicFrame>
      <p:sp>
        <p:nvSpPr>
          <p:cNvPr id="7" name="TextBox 6">
            <a:extLst>
              <a:ext uri="{FF2B5EF4-FFF2-40B4-BE49-F238E27FC236}">
                <a16:creationId xmlns:a16="http://schemas.microsoft.com/office/drawing/2014/main" id="{34B89396-4712-4AE3-8174-6BCE9D6CCA81}"/>
              </a:ext>
            </a:extLst>
          </p:cNvPr>
          <p:cNvSpPr txBox="1"/>
          <p:nvPr/>
        </p:nvSpPr>
        <p:spPr>
          <a:xfrm>
            <a:off x="707010" y="688158"/>
            <a:ext cx="4751110" cy="369332"/>
          </a:xfrm>
          <a:prstGeom prst="rect">
            <a:avLst/>
          </a:prstGeom>
          <a:noFill/>
        </p:spPr>
        <p:txBody>
          <a:bodyPr wrap="square" rtlCol="0">
            <a:spAutoFit/>
          </a:bodyPr>
          <a:lstStyle/>
          <a:p>
            <a:r>
              <a:rPr lang="en-US" dirty="0"/>
              <a:t>Source:   https://stackoverflow.com/</a:t>
            </a:r>
          </a:p>
        </p:txBody>
      </p:sp>
    </p:spTree>
    <p:extLst>
      <p:ext uri="{BB962C8B-B14F-4D97-AF65-F5344CB8AC3E}">
        <p14:creationId xmlns:p14="http://schemas.microsoft.com/office/powerpoint/2010/main" val="2785040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fld id="{D26740DE-8293-487D-9531-1FF883CE0649}" type="slidenum">
              <a:rPr lang="en-US" smtClean="0"/>
              <a:t>6</a:t>
            </a:fld>
            <a:endParaRPr lang="en-US"/>
          </a:p>
        </p:txBody>
      </p:sp>
      <p:sp>
        <p:nvSpPr>
          <p:cNvPr id="2" name="Title 1"/>
          <p:cNvSpPr>
            <a:spLocks noGrp="1"/>
          </p:cNvSpPr>
          <p:nvPr>
            <p:ph type="title" idx="4294967295"/>
          </p:nvPr>
        </p:nvSpPr>
        <p:spPr>
          <a:xfrm>
            <a:off x="584617" y="2548328"/>
            <a:ext cx="7886700" cy="1626772"/>
          </a:xfrm>
        </p:spPr>
        <p:txBody>
          <a:bodyPr>
            <a:normAutofit/>
          </a:bodyPr>
          <a:lstStyle/>
          <a:p>
            <a:pPr algn="ctr"/>
            <a:r>
              <a:rPr lang="en-IN" sz="3600" b="1" dirty="0">
                <a:latin typeface="+mn-lt"/>
              </a:rPr>
              <a:t>Data Mining Defined</a:t>
            </a:r>
            <a:endParaRPr lang="en-US" sz="3600" b="1" dirty="0">
              <a:latin typeface="+mn-lt"/>
            </a:endParaRPr>
          </a:p>
        </p:txBody>
      </p:sp>
    </p:spTree>
    <p:extLst>
      <p:ext uri="{BB962C8B-B14F-4D97-AF65-F5344CB8AC3E}">
        <p14:creationId xmlns:p14="http://schemas.microsoft.com/office/powerpoint/2010/main" val="2587508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idx="1"/>
          </p:nvPr>
        </p:nvSpPr>
        <p:spPr>
          <a:xfrm>
            <a:off x="304800" y="1505869"/>
            <a:ext cx="8229600" cy="4525963"/>
          </a:xfrm>
          <a:noFill/>
        </p:spPr>
        <p:txBody>
          <a:bodyPr vert="horz" lIns="69056" tIns="34529" rIns="69056" bIns="34529" rtlCol="0">
            <a:normAutofit/>
          </a:bodyPr>
          <a:lstStyle/>
          <a:p>
            <a:pPr eaLnBrk="1" hangingPunct="1">
              <a:lnSpc>
                <a:spcPct val="110000"/>
              </a:lnSpc>
            </a:pPr>
            <a:r>
              <a:rPr lang="en-US" altLang="en-US" sz="2400" dirty="0">
                <a:latin typeface="+mn-lt"/>
              </a:rPr>
              <a:t>Data mining (knowledge discovery from data) </a:t>
            </a:r>
          </a:p>
          <a:p>
            <a:pPr lvl="1" eaLnBrk="1" hangingPunct="1">
              <a:lnSpc>
                <a:spcPct val="100000"/>
              </a:lnSpc>
            </a:pPr>
            <a:r>
              <a:rPr lang="en-US" altLang="en-US" sz="2000" dirty="0">
                <a:latin typeface="+mn-lt"/>
              </a:rPr>
              <a:t>Extraction of interesting (</a:t>
            </a:r>
            <a:r>
              <a:rPr lang="en-GB" altLang="en-US" sz="2000" u="sng" dirty="0">
                <a:latin typeface="+mn-lt"/>
              </a:rPr>
              <a:t>non-trivial,</a:t>
            </a:r>
            <a:r>
              <a:rPr lang="en-GB" altLang="en-US" sz="2000" dirty="0">
                <a:latin typeface="+mn-lt"/>
              </a:rPr>
              <a:t> </a:t>
            </a:r>
            <a:r>
              <a:rPr lang="en-GB" altLang="en-US" sz="2000" u="sng" dirty="0">
                <a:latin typeface="+mn-lt"/>
              </a:rPr>
              <a:t>implicit</a:t>
            </a:r>
            <a:r>
              <a:rPr lang="en-GB" altLang="en-US" sz="2000" dirty="0">
                <a:latin typeface="+mn-lt"/>
              </a:rPr>
              <a:t>, </a:t>
            </a:r>
            <a:r>
              <a:rPr lang="en-GB" altLang="en-US" sz="2000" u="sng" dirty="0">
                <a:latin typeface="+mn-lt"/>
              </a:rPr>
              <a:t>previously unknown</a:t>
            </a:r>
            <a:r>
              <a:rPr lang="en-GB" altLang="en-US" sz="2000" dirty="0">
                <a:latin typeface="+mn-lt"/>
              </a:rPr>
              <a:t> and </a:t>
            </a:r>
            <a:r>
              <a:rPr lang="en-GB" altLang="en-US" sz="2000" u="sng" dirty="0">
                <a:latin typeface="+mn-lt"/>
              </a:rPr>
              <a:t>potentially useful)</a:t>
            </a:r>
            <a:r>
              <a:rPr lang="en-GB" altLang="en-US" sz="2000" dirty="0">
                <a:latin typeface="+mn-lt"/>
              </a:rPr>
              <a:t> patterns or knowledge from huge amount of data</a:t>
            </a:r>
          </a:p>
          <a:p>
            <a:pPr eaLnBrk="1" hangingPunct="1">
              <a:lnSpc>
                <a:spcPct val="110000"/>
              </a:lnSpc>
            </a:pPr>
            <a:r>
              <a:rPr lang="en-US" altLang="en-US" sz="2400" dirty="0">
                <a:latin typeface="+mn-lt"/>
              </a:rPr>
              <a:t>Alternative names</a:t>
            </a:r>
          </a:p>
          <a:p>
            <a:pPr lvl="1">
              <a:lnSpc>
                <a:spcPct val="110000"/>
              </a:lnSpc>
            </a:pPr>
            <a:r>
              <a:rPr lang="en-US" altLang="en-US" sz="2000" dirty="0">
                <a:latin typeface="+mn-lt"/>
              </a:rPr>
              <a:t>Knowledge discovery (mining) in databases (KDD), knowledge extraction, data/pattern analysis, data archeology, data dredging, information harvesting, business intelligence, etc.</a:t>
            </a:r>
          </a:p>
          <a:p>
            <a:pPr eaLnBrk="1" hangingPunct="1">
              <a:lnSpc>
                <a:spcPct val="110000"/>
              </a:lnSpc>
            </a:pPr>
            <a:r>
              <a:rPr lang="en-US" altLang="en-US" sz="2400" dirty="0">
                <a:latin typeface="+mn-lt"/>
              </a:rPr>
              <a:t>Watch out: Is everything “data mining”? </a:t>
            </a:r>
          </a:p>
          <a:p>
            <a:pPr lvl="1">
              <a:lnSpc>
                <a:spcPct val="110000"/>
              </a:lnSpc>
            </a:pPr>
            <a:r>
              <a:rPr lang="en-US" altLang="en-US" sz="2000" dirty="0">
                <a:latin typeface="+mn-lt"/>
              </a:rPr>
              <a:t>Simple search and query processing   </a:t>
            </a:r>
          </a:p>
          <a:p>
            <a:pPr lvl="1">
              <a:lnSpc>
                <a:spcPct val="110000"/>
              </a:lnSpc>
            </a:pPr>
            <a:r>
              <a:rPr lang="en-US" altLang="en-US" sz="2000" dirty="0">
                <a:latin typeface="+mn-lt"/>
              </a:rPr>
              <a:t>(Deductive) expert systems</a:t>
            </a:r>
          </a:p>
        </p:txBody>
      </p:sp>
      <p:sp>
        <p:nvSpPr>
          <p:cNvPr id="9218" name="Slide Number Placeholder 5"/>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Tahoma" panose="020B0604030504040204" pitchFamily="34" charset="0"/>
              </a:defRPr>
            </a:lvl1pPr>
            <a:lvl2pPr marL="557213" indent="-214313" eaLnBrk="0" hangingPunct="0">
              <a:defRPr sz="2100">
                <a:solidFill>
                  <a:schemeClr val="tx1"/>
                </a:solidFill>
                <a:latin typeface="Tahoma" panose="020B0604030504040204" pitchFamily="34" charset="0"/>
              </a:defRPr>
            </a:lvl2pPr>
            <a:lvl3pPr marL="857250" indent="-171450" eaLnBrk="0" hangingPunct="0">
              <a:defRPr sz="2100">
                <a:solidFill>
                  <a:schemeClr val="tx1"/>
                </a:solidFill>
                <a:latin typeface="Tahoma" panose="020B0604030504040204" pitchFamily="34" charset="0"/>
              </a:defRPr>
            </a:lvl3pPr>
            <a:lvl4pPr marL="1200150" indent="-171450" eaLnBrk="0" hangingPunct="0">
              <a:defRPr sz="2100">
                <a:solidFill>
                  <a:schemeClr val="tx1"/>
                </a:solidFill>
                <a:latin typeface="Tahoma" panose="020B0604030504040204" pitchFamily="34" charset="0"/>
              </a:defRPr>
            </a:lvl4pPr>
            <a:lvl5pPr marL="1543050" indent="-171450" eaLnBrk="0" hangingPunct="0">
              <a:defRPr sz="2100">
                <a:solidFill>
                  <a:schemeClr val="tx1"/>
                </a:solidFill>
                <a:latin typeface="Tahoma" panose="020B0604030504040204" pitchFamily="34" charset="0"/>
              </a:defRPr>
            </a:lvl5pPr>
            <a:lvl6pPr marL="1885950" indent="-171450" eaLnBrk="0" fontAlgn="base" hangingPunct="0">
              <a:spcBef>
                <a:spcPct val="0"/>
              </a:spcBef>
              <a:spcAft>
                <a:spcPct val="0"/>
              </a:spcAft>
              <a:defRPr sz="2100">
                <a:solidFill>
                  <a:schemeClr val="tx1"/>
                </a:solidFill>
                <a:latin typeface="Tahoma" panose="020B0604030504040204" pitchFamily="34" charset="0"/>
              </a:defRPr>
            </a:lvl6pPr>
            <a:lvl7pPr marL="2228850" indent="-171450" eaLnBrk="0" fontAlgn="base" hangingPunct="0">
              <a:spcBef>
                <a:spcPct val="0"/>
              </a:spcBef>
              <a:spcAft>
                <a:spcPct val="0"/>
              </a:spcAft>
              <a:defRPr sz="2100">
                <a:solidFill>
                  <a:schemeClr val="tx1"/>
                </a:solidFill>
                <a:latin typeface="Tahoma" panose="020B0604030504040204" pitchFamily="34" charset="0"/>
              </a:defRPr>
            </a:lvl7pPr>
            <a:lvl8pPr marL="2571750" indent="-171450" eaLnBrk="0" fontAlgn="base" hangingPunct="0">
              <a:spcBef>
                <a:spcPct val="0"/>
              </a:spcBef>
              <a:spcAft>
                <a:spcPct val="0"/>
              </a:spcAft>
              <a:defRPr sz="2100">
                <a:solidFill>
                  <a:schemeClr val="tx1"/>
                </a:solidFill>
                <a:latin typeface="Tahoma" panose="020B0604030504040204" pitchFamily="34" charset="0"/>
              </a:defRPr>
            </a:lvl8pPr>
            <a:lvl9pPr marL="2914650" indent="-171450" eaLnBrk="0" fontAlgn="base" hangingPunct="0">
              <a:spcBef>
                <a:spcPct val="0"/>
              </a:spcBef>
              <a:spcAft>
                <a:spcPct val="0"/>
              </a:spcAft>
              <a:defRPr sz="2100">
                <a:solidFill>
                  <a:schemeClr val="tx1"/>
                </a:solidFill>
                <a:latin typeface="Tahoma" panose="020B0604030504040204" pitchFamily="34" charset="0"/>
              </a:defRPr>
            </a:lvl9pPr>
          </a:lstStyle>
          <a:p>
            <a:pPr eaLnBrk="1" hangingPunct="1"/>
            <a:fld id="{BA546C0C-2E9C-49AB-8ACC-3DCC6B122FA5}" type="slidenum">
              <a:rPr lang="en-US" altLang="en-US" sz="1050"/>
              <a:pPr eaLnBrk="1" hangingPunct="1"/>
              <a:t>7</a:t>
            </a:fld>
            <a:endParaRPr lang="en-US" altLang="en-US" sz="1050"/>
          </a:p>
        </p:txBody>
      </p:sp>
      <p:sp>
        <p:nvSpPr>
          <p:cNvPr id="9219" name="Rectangle 2"/>
          <p:cNvSpPr>
            <a:spLocks noGrp="1" noChangeArrowheads="1"/>
          </p:cNvSpPr>
          <p:nvPr>
            <p:ph type="title" idx="4294967295"/>
          </p:nvPr>
        </p:nvSpPr>
        <p:spPr>
          <a:xfrm>
            <a:off x="180474" y="799176"/>
            <a:ext cx="6113794" cy="547688"/>
          </a:xfrm>
          <a:noFill/>
        </p:spPr>
        <p:txBody>
          <a:bodyPr vert="horz" lIns="69056" tIns="34529" rIns="69056" bIns="34529" rtlCol="0" anchor="ctr">
            <a:noAutofit/>
          </a:bodyPr>
          <a:lstStyle/>
          <a:p>
            <a:pPr eaLnBrk="1" hangingPunct="1"/>
            <a:r>
              <a:rPr lang="en-US" altLang="en-US" sz="3600" b="1" dirty="0">
                <a:latin typeface="+mn-lt"/>
              </a:rPr>
              <a:t>What Is Data Mining?</a:t>
            </a:r>
          </a:p>
        </p:txBody>
      </p:sp>
    </p:spTree>
    <p:extLst>
      <p:ext uri="{BB962C8B-B14F-4D97-AF65-F5344CB8AC3E}">
        <p14:creationId xmlns:p14="http://schemas.microsoft.com/office/powerpoint/2010/main" val="3433941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D26740DE-8293-487D-9531-1FF883CE0649}" type="slidenum">
              <a:rPr lang="en-US" smtClean="0"/>
              <a:t>8</a:t>
            </a:fld>
            <a:endParaRPr lang="en-US"/>
          </a:p>
        </p:txBody>
      </p:sp>
      <p:sp>
        <p:nvSpPr>
          <p:cNvPr id="651266" name="Rectangle 2"/>
          <p:cNvSpPr>
            <a:spLocks noGrp="1" noChangeArrowheads="1"/>
          </p:cNvSpPr>
          <p:nvPr>
            <p:ph type="title" idx="4294967295"/>
          </p:nvPr>
        </p:nvSpPr>
        <p:spPr>
          <a:xfrm>
            <a:off x="-1104160" y="683765"/>
            <a:ext cx="7886700" cy="514350"/>
          </a:xfrm>
        </p:spPr>
        <p:txBody>
          <a:bodyPr>
            <a:noAutofit/>
          </a:bodyPr>
          <a:lstStyle/>
          <a:p>
            <a:pPr algn="ctr"/>
            <a:r>
              <a:rPr lang="en-US" altLang="en-US" sz="3600" b="1" dirty="0">
                <a:latin typeface="+mn-lt"/>
              </a:rPr>
              <a:t>What is (not) Data Mining?</a:t>
            </a:r>
          </a:p>
        </p:txBody>
      </p:sp>
      <p:sp>
        <p:nvSpPr>
          <p:cNvPr id="651270" name="Text Box 6"/>
          <p:cNvSpPr txBox="1">
            <a:spLocks noChangeArrowheads="1"/>
          </p:cNvSpPr>
          <p:nvPr/>
        </p:nvSpPr>
        <p:spPr bwMode="auto">
          <a:xfrm>
            <a:off x="4056658" y="1555971"/>
            <a:ext cx="3728251" cy="452739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nSpc>
                <a:spcPct val="95000"/>
              </a:lnSpc>
              <a:spcBef>
                <a:spcPct val="20000"/>
              </a:spcBef>
              <a:spcAft>
                <a:spcPts val="300"/>
              </a:spcAft>
              <a:buClr>
                <a:srgbClr val="0C7B9C"/>
              </a:buClr>
              <a:buSzPct val="75000"/>
              <a:buFont typeface="Monotype Sorts" pitchFamily="2" charset="2"/>
              <a:buChar char="l"/>
            </a:pPr>
            <a:r>
              <a:rPr lang="en-US" altLang="en-US" sz="2400" dirty="0"/>
              <a:t> What is Data Mining? </a:t>
            </a:r>
          </a:p>
          <a:p>
            <a:pPr lvl="1">
              <a:lnSpc>
                <a:spcPct val="95000"/>
              </a:lnSpc>
              <a:spcBef>
                <a:spcPct val="20000"/>
              </a:spcBef>
              <a:spcAft>
                <a:spcPts val="300"/>
              </a:spcAft>
              <a:buClr>
                <a:srgbClr val="0C7B9C"/>
              </a:buClr>
              <a:buSzPct val="100000"/>
              <a:buFont typeface="Arial" panose="020B0604020202020204" pitchFamily="34" charset="0"/>
              <a:buChar char="–"/>
            </a:pPr>
            <a:r>
              <a:rPr lang="en-US" altLang="en-US" sz="2400" dirty="0"/>
              <a:t> Certain names are more prevalent in certain US locations (O’Brien, </a:t>
            </a:r>
            <a:r>
              <a:rPr lang="en-US" altLang="en-US" sz="2400" dirty="0" err="1"/>
              <a:t>O’Rurke</a:t>
            </a:r>
            <a:r>
              <a:rPr lang="en-US" altLang="en-US" sz="2400" dirty="0"/>
              <a:t>, O’Reilly… in Boston area)</a:t>
            </a:r>
          </a:p>
          <a:p>
            <a:pPr lvl="1">
              <a:lnSpc>
                <a:spcPct val="95000"/>
              </a:lnSpc>
              <a:spcBef>
                <a:spcPct val="20000"/>
              </a:spcBef>
              <a:spcAft>
                <a:spcPts val="300"/>
              </a:spcAft>
              <a:buClr>
                <a:srgbClr val="0C7B9C"/>
              </a:buClr>
              <a:buSzPct val="100000"/>
              <a:buFont typeface="Arial" panose="020B0604020202020204" pitchFamily="34" charset="0"/>
              <a:buChar char="–"/>
            </a:pPr>
            <a:r>
              <a:rPr lang="en-US" altLang="en-US" sz="2400" dirty="0"/>
              <a:t> Group together similar documents returned by search engine according to their context (e.g. Amazon rainforest, Amazon.com,)</a:t>
            </a:r>
          </a:p>
        </p:txBody>
      </p:sp>
      <p:sp>
        <p:nvSpPr>
          <p:cNvPr id="651271" name="Text Box 7"/>
          <p:cNvSpPr txBox="1">
            <a:spLocks noChangeArrowheads="1"/>
          </p:cNvSpPr>
          <p:nvPr/>
        </p:nvSpPr>
        <p:spPr bwMode="auto">
          <a:xfrm>
            <a:off x="895149" y="1489046"/>
            <a:ext cx="2571750" cy="460049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5000"/>
              </a:lnSpc>
              <a:spcBef>
                <a:spcPct val="20000"/>
              </a:spcBef>
              <a:spcAft>
                <a:spcPts val="300"/>
              </a:spcAft>
              <a:buClr>
                <a:srgbClr val="0C7B9C"/>
              </a:buClr>
              <a:buSzPct val="75000"/>
              <a:buFont typeface="Monotype Sorts" pitchFamily="2" charset="2"/>
              <a:buChar char="l"/>
            </a:pPr>
            <a:r>
              <a:rPr lang="en-US" altLang="en-US" sz="2400" dirty="0"/>
              <a:t> What is not Data Mining?</a:t>
            </a:r>
          </a:p>
          <a:p>
            <a:pPr lvl="1">
              <a:lnSpc>
                <a:spcPct val="95000"/>
              </a:lnSpc>
              <a:spcBef>
                <a:spcPct val="60000"/>
              </a:spcBef>
              <a:spcAft>
                <a:spcPts val="300"/>
              </a:spcAft>
              <a:buClr>
                <a:srgbClr val="0C7B9C"/>
              </a:buClr>
              <a:buSzPct val="100000"/>
              <a:buFont typeface="Arial" panose="020B0604020202020204" pitchFamily="34" charset="0"/>
              <a:buChar char="–"/>
            </a:pPr>
            <a:r>
              <a:rPr lang="en-US" altLang="en-US" sz="2400" dirty="0"/>
              <a:t> Look up phone number in phone directory </a:t>
            </a:r>
          </a:p>
          <a:p>
            <a:pPr lvl="1">
              <a:lnSpc>
                <a:spcPct val="95000"/>
              </a:lnSpc>
              <a:spcAft>
                <a:spcPts val="300"/>
              </a:spcAft>
              <a:buClr>
                <a:srgbClr val="0C7B9C"/>
              </a:buClr>
              <a:buSzPct val="100000"/>
              <a:buFont typeface="Arial" panose="020B0604020202020204" pitchFamily="34" charset="0"/>
              <a:buChar char="–"/>
            </a:pPr>
            <a:r>
              <a:rPr lang="en-US" altLang="en-US" sz="2400" dirty="0"/>
              <a:t> Query a Web search engine for information about “Amazon”</a:t>
            </a:r>
          </a:p>
          <a:p>
            <a:pPr>
              <a:spcBef>
                <a:spcPct val="50000"/>
              </a:spcBef>
            </a:pPr>
            <a:endParaRPr lang="en-US" altLang="en-US" sz="1400" dirty="0"/>
          </a:p>
        </p:txBody>
      </p:sp>
    </p:spTree>
    <p:extLst>
      <p:ext uri="{BB962C8B-B14F-4D97-AF65-F5344CB8AC3E}">
        <p14:creationId xmlns:p14="http://schemas.microsoft.com/office/powerpoint/2010/main" val="4236920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idx="1"/>
          </p:nvPr>
        </p:nvSpPr>
        <p:spPr>
          <a:xfrm>
            <a:off x="304800" y="1470086"/>
            <a:ext cx="8229600" cy="4631465"/>
          </a:xfrm>
          <a:noFill/>
        </p:spPr>
        <p:txBody>
          <a:bodyPr vert="horz" lIns="69056" tIns="34529" rIns="69056" bIns="34529" rtlCol="0">
            <a:noAutofit/>
          </a:bodyPr>
          <a:lstStyle/>
          <a:p>
            <a:pPr eaLnBrk="1" hangingPunct="1">
              <a:lnSpc>
                <a:spcPct val="100000"/>
              </a:lnSpc>
            </a:pPr>
            <a:r>
              <a:rPr lang="en-US" altLang="en-US" sz="2400" dirty="0">
                <a:latin typeface="+mn-lt"/>
              </a:rPr>
              <a:t>The Explosive Growth of Data: from terabytes to petabytes</a:t>
            </a:r>
          </a:p>
          <a:p>
            <a:pPr lvl="1" eaLnBrk="1" hangingPunct="1">
              <a:lnSpc>
                <a:spcPct val="100000"/>
              </a:lnSpc>
            </a:pPr>
            <a:r>
              <a:rPr lang="en-US" altLang="en-US" sz="1800" dirty="0">
                <a:latin typeface="+mn-lt"/>
              </a:rPr>
              <a:t>Data collection and data availability</a:t>
            </a:r>
          </a:p>
          <a:p>
            <a:pPr lvl="2" eaLnBrk="1" hangingPunct="1">
              <a:lnSpc>
                <a:spcPct val="100000"/>
              </a:lnSpc>
            </a:pPr>
            <a:r>
              <a:rPr lang="en-US" altLang="en-US" dirty="0"/>
              <a:t>Automated data collection tools, database systems, Web, computerized society</a:t>
            </a:r>
          </a:p>
          <a:p>
            <a:pPr lvl="1" eaLnBrk="1" hangingPunct="1">
              <a:lnSpc>
                <a:spcPct val="100000"/>
              </a:lnSpc>
            </a:pPr>
            <a:r>
              <a:rPr lang="en-US" altLang="en-US" sz="1800" dirty="0">
                <a:latin typeface="+mn-lt"/>
              </a:rPr>
              <a:t>Major sources of abundant data</a:t>
            </a:r>
          </a:p>
          <a:p>
            <a:pPr lvl="2" eaLnBrk="1" hangingPunct="1">
              <a:lnSpc>
                <a:spcPct val="100000"/>
              </a:lnSpc>
            </a:pPr>
            <a:r>
              <a:rPr lang="en-US" altLang="en-US" dirty="0"/>
              <a:t>Business: Web, e-commerce, transactions, stocks, … </a:t>
            </a:r>
          </a:p>
          <a:p>
            <a:pPr lvl="2" eaLnBrk="1" hangingPunct="1">
              <a:lnSpc>
                <a:spcPct val="100000"/>
              </a:lnSpc>
            </a:pPr>
            <a:r>
              <a:rPr lang="en-US" altLang="en-US" dirty="0"/>
              <a:t>Science: Remote sensing, bioinformatics, scientific simulation, … </a:t>
            </a:r>
          </a:p>
          <a:p>
            <a:pPr lvl="2" eaLnBrk="1" hangingPunct="1">
              <a:lnSpc>
                <a:spcPct val="100000"/>
              </a:lnSpc>
            </a:pPr>
            <a:r>
              <a:rPr lang="en-US" altLang="en-US" dirty="0"/>
              <a:t>Society and everyone: news, digital cameras, YouTube   </a:t>
            </a:r>
          </a:p>
          <a:p>
            <a:pPr marL="0" indent="0" algn="ctr" eaLnBrk="1" hangingPunct="1">
              <a:lnSpc>
                <a:spcPct val="100000"/>
              </a:lnSpc>
              <a:buNone/>
            </a:pPr>
            <a:r>
              <a:rPr lang="en-US" altLang="en-US" sz="1800" b="1" i="1" u="sng" dirty="0">
                <a:latin typeface="+mn-lt"/>
              </a:rPr>
              <a:t>We are drowning in data, but starving for knowledge!</a:t>
            </a:r>
            <a:r>
              <a:rPr lang="en-US" altLang="en-US" sz="1800" b="1" i="1" dirty="0">
                <a:latin typeface="+mn-lt"/>
              </a:rPr>
              <a:t> </a:t>
            </a:r>
          </a:p>
          <a:p>
            <a:pPr eaLnBrk="1" hangingPunct="1">
              <a:lnSpc>
                <a:spcPct val="100000"/>
              </a:lnSpc>
            </a:pPr>
            <a:endParaRPr lang="en-US" altLang="en-US" sz="2400" dirty="0">
              <a:latin typeface="+mn-lt"/>
            </a:endParaRPr>
          </a:p>
          <a:p>
            <a:pPr marL="0" indent="0" eaLnBrk="1" hangingPunct="1">
              <a:lnSpc>
                <a:spcPct val="100000"/>
              </a:lnSpc>
            </a:pPr>
            <a:r>
              <a:rPr lang="en-US" altLang="en-US" sz="2400" dirty="0">
                <a:latin typeface="+mn-lt"/>
              </a:rPr>
              <a:t>“Necessity is the mother of invention”</a:t>
            </a:r>
            <a:r>
              <a:rPr lang="en-US" altLang="en-US" sz="2400" dirty="0">
                <a:latin typeface="+mn-lt"/>
                <a:cs typeface="Tahoma" panose="020B0604030504040204" pitchFamily="34" charset="0"/>
              </a:rPr>
              <a:t>—</a:t>
            </a:r>
            <a:r>
              <a:rPr lang="en-US" altLang="en-US" sz="2400" dirty="0">
                <a:latin typeface="+mn-lt"/>
              </a:rPr>
              <a:t>Data mining</a:t>
            </a:r>
            <a:r>
              <a:rPr lang="en-US" altLang="en-US" sz="2400" dirty="0">
                <a:latin typeface="+mn-lt"/>
                <a:cs typeface="Tahoma" panose="020B0604030504040204" pitchFamily="34" charset="0"/>
              </a:rPr>
              <a:t>—</a:t>
            </a:r>
            <a:r>
              <a:rPr lang="en-US" altLang="en-US" sz="2400" dirty="0">
                <a:latin typeface="+mn-lt"/>
              </a:rPr>
              <a:t>Automated analysis of massive data sets</a:t>
            </a:r>
          </a:p>
        </p:txBody>
      </p:sp>
      <p:sp>
        <p:nvSpPr>
          <p:cNvPr id="3" name="Content Placeholder 2">
            <a:extLst>
              <a:ext uri="{FF2B5EF4-FFF2-40B4-BE49-F238E27FC236}">
                <a16:creationId xmlns:a16="http://schemas.microsoft.com/office/drawing/2014/main" id="{6500126A-EECC-4B04-9EF5-112D13F748A6}"/>
              </a:ext>
            </a:extLst>
          </p:cNvPr>
          <p:cNvSpPr>
            <a:spLocks noGrp="1"/>
          </p:cNvSpPr>
          <p:nvPr>
            <p:ph sz="quarter" idx="10"/>
          </p:nvPr>
        </p:nvSpPr>
        <p:spPr>
          <a:xfrm>
            <a:off x="171635" y="561001"/>
            <a:ext cx="6324600" cy="614654"/>
          </a:xfrm>
        </p:spPr>
        <p:txBody>
          <a:bodyPr/>
          <a:lstStyle/>
          <a:p>
            <a:r>
              <a:rPr lang="en-US" altLang="en-US" dirty="0">
                <a:latin typeface="+mn-lt"/>
              </a:rPr>
              <a:t>Why Data Mining? </a:t>
            </a:r>
            <a:endParaRPr lang="en-IN" dirty="0">
              <a:latin typeface="+mn-lt"/>
            </a:endParaRPr>
          </a:p>
        </p:txBody>
      </p:sp>
      <p:sp>
        <p:nvSpPr>
          <p:cNvPr id="5122" name="Slide Number Placeholder 5"/>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Tahoma" panose="020B0604030504040204" pitchFamily="34" charset="0"/>
              </a:defRPr>
            </a:lvl1pPr>
            <a:lvl2pPr marL="557213" indent="-214313" eaLnBrk="0" hangingPunct="0">
              <a:defRPr sz="2100">
                <a:solidFill>
                  <a:schemeClr val="tx1"/>
                </a:solidFill>
                <a:latin typeface="Tahoma" panose="020B0604030504040204" pitchFamily="34" charset="0"/>
              </a:defRPr>
            </a:lvl2pPr>
            <a:lvl3pPr marL="857250" indent="-171450" eaLnBrk="0" hangingPunct="0">
              <a:defRPr sz="2100">
                <a:solidFill>
                  <a:schemeClr val="tx1"/>
                </a:solidFill>
                <a:latin typeface="Tahoma" panose="020B0604030504040204" pitchFamily="34" charset="0"/>
              </a:defRPr>
            </a:lvl3pPr>
            <a:lvl4pPr marL="1200150" indent="-171450" eaLnBrk="0" hangingPunct="0">
              <a:defRPr sz="2100">
                <a:solidFill>
                  <a:schemeClr val="tx1"/>
                </a:solidFill>
                <a:latin typeface="Tahoma" panose="020B0604030504040204" pitchFamily="34" charset="0"/>
              </a:defRPr>
            </a:lvl4pPr>
            <a:lvl5pPr marL="1543050" indent="-171450" eaLnBrk="0" hangingPunct="0">
              <a:defRPr sz="2100">
                <a:solidFill>
                  <a:schemeClr val="tx1"/>
                </a:solidFill>
                <a:latin typeface="Tahoma" panose="020B0604030504040204" pitchFamily="34" charset="0"/>
              </a:defRPr>
            </a:lvl5pPr>
            <a:lvl6pPr marL="1885950" indent="-171450" eaLnBrk="0" fontAlgn="base" hangingPunct="0">
              <a:spcBef>
                <a:spcPct val="0"/>
              </a:spcBef>
              <a:spcAft>
                <a:spcPct val="0"/>
              </a:spcAft>
              <a:defRPr sz="2100">
                <a:solidFill>
                  <a:schemeClr val="tx1"/>
                </a:solidFill>
                <a:latin typeface="Tahoma" panose="020B0604030504040204" pitchFamily="34" charset="0"/>
              </a:defRPr>
            </a:lvl6pPr>
            <a:lvl7pPr marL="2228850" indent="-171450" eaLnBrk="0" fontAlgn="base" hangingPunct="0">
              <a:spcBef>
                <a:spcPct val="0"/>
              </a:spcBef>
              <a:spcAft>
                <a:spcPct val="0"/>
              </a:spcAft>
              <a:defRPr sz="2100">
                <a:solidFill>
                  <a:schemeClr val="tx1"/>
                </a:solidFill>
                <a:latin typeface="Tahoma" panose="020B0604030504040204" pitchFamily="34" charset="0"/>
              </a:defRPr>
            </a:lvl7pPr>
            <a:lvl8pPr marL="2571750" indent="-171450" eaLnBrk="0" fontAlgn="base" hangingPunct="0">
              <a:spcBef>
                <a:spcPct val="0"/>
              </a:spcBef>
              <a:spcAft>
                <a:spcPct val="0"/>
              </a:spcAft>
              <a:defRPr sz="2100">
                <a:solidFill>
                  <a:schemeClr val="tx1"/>
                </a:solidFill>
                <a:latin typeface="Tahoma" panose="020B0604030504040204" pitchFamily="34" charset="0"/>
              </a:defRPr>
            </a:lvl8pPr>
            <a:lvl9pPr marL="2914650" indent="-171450" eaLnBrk="0" fontAlgn="base" hangingPunct="0">
              <a:spcBef>
                <a:spcPct val="0"/>
              </a:spcBef>
              <a:spcAft>
                <a:spcPct val="0"/>
              </a:spcAft>
              <a:defRPr sz="2100">
                <a:solidFill>
                  <a:schemeClr val="tx1"/>
                </a:solidFill>
                <a:latin typeface="Tahoma" panose="020B0604030504040204" pitchFamily="34" charset="0"/>
              </a:defRPr>
            </a:lvl9pPr>
          </a:lstStyle>
          <a:p>
            <a:pPr eaLnBrk="1" hangingPunct="1"/>
            <a:fld id="{0C771A21-2D66-4117-9AF0-95FE16F41D77}" type="slidenum">
              <a:rPr lang="en-US" altLang="en-US" sz="1050"/>
              <a:pPr eaLnBrk="1" hangingPunct="1"/>
              <a:t>9</a:t>
            </a:fld>
            <a:endParaRPr lang="en-US" altLang="en-US" sz="1050"/>
          </a:p>
        </p:txBody>
      </p:sp>
    </p:spTree>
    <p:extLst>
      <p:ext uri="{BB962C8B-B14F-4D97-AF65-F5344CB8AC3E}">
        <p14:creationId xmlns:p14="http://schemas.microsoft.com/office/powerpoint/2010/main" val="39656579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5197</TotalTime>
  <Words>3797</Words>
  <Application>Microsoft Office PowerPoint</Application>
  <PresentationFormat>On-screen Show (4:3)</PresentationFormat>
  <Paragraphs>575</Paragraphs>
  <Slides>51</Slides>
  <Notes>18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61" baseType="lpstr">
      <vt:lpstr>Arial</vt:lpstr>
      <vt:lpstr>Calibri</vt:lpstr>
      <vt:lpstr>Calibri Light</vt:lpstr>
      <vt:lpstr>Impact</vt:lpstr>
      <vt:lpstr>Monotype Sorts</vt:lpstr>
      <vt:lpstr>Tahoma</vt:lpstr>
      <vt:lpstr>Times New Roman</vt:lpstr>
      <vt:lpstr>Wingdings</vt:lpstr>
      <vt:lpstr>Office Theme</vt:lpstr>
      <vt:lpstr>Document</vt:lpstr>
      <vt:lpstr>S2-21_DSECLZC415 Introduction to Data Mining</vt:lpstr>
      <vt:lpstr>PowerPoint Presentation</vt:lpstr>
      <vt:lpstr> Textbooks/Reference Books</vt:lpstr>
      <vt:lpstr>Modular Structure </vt:lpstr>
      <vt:lpstr>Evaluation Scheme</vt:lpstr>
      <vt:lpstr>Data Mining Defined</vt:lpstr>
      <vt:lpstr>What Is Data Mining?</vt:lpstr>
      <vt:lpstr>What is (not) Data Mining?</vt:lpstr>
      <vt:lpstr>PowerPoint Presentation</vt:lpstr>
      <vt:lpstr>Why Data Mining</vt:lpstr>
      <vt:lpstr>Evolution of Database Technology</vt:lpstr>
      <vt:lpstr>Origins of Data Mining</vt:lpstr>
      <vt:lpstr>Data Mining in Business Intelligence </vt:lpstr>
      <vt:lpstr>Data Mining/KDD Process</vt:lpstr>
      <vt:lpstr>Data Mining &amp; Machine Learning</vt:lpstr>
      <vt:lpstr>Multi-Dimensional View of Data Mining</vt:lpstr>
      <vt:lpstr>Data Mining on Diverse kinds of Data</vt:lpstr>
      <vt:lpstr>Data Mining Activities</vt:lpstr>
      <vt:lpstr>Data Mining Tasks</vt:lpstr>
      <vt:lpstr>Data Mining Tasks...</vt:lpstr>
      <vt:lpstr>Classification: Definition</vt:lpstr>
      <vt:lpstr>Classification Example</vt:lpstr>
      <vt:lpstr>Classification: Application 1</vt:lpstr>
      <vt:lpstr>Classification: Application 2</vt:lpstr>
      <vt:lpstr>Classification: Application 3</vt:lpstr>
      <vt:lpstr>Clustering Definition</vt:lpstr>
      <vt:lpstr>Illustrating Clustering</vt:lpstr>
      <vt:lpstr>Clustering: Application 1</vt:lpstr>
      <vt:lpstr>Clustering: Application 2</vt:lpstr>
      <vt:lpstr>Association Rule Discovery: Definition</vt:lpstr>
      <vt:lpstr>Association Rule Discovery: Application 1</vt:lpstr>
      <vt:lpstr>Association Rule Discovery: Application</vt:lpstr>
      <vt:lpstr>PowerPoint Presentation</vt:lpstr>
      <vt:lpstr>PowerPoint Presentation</vt:lpstr>
      <vt:lpstr>Prediction/Regression</vt:lpstr>
      <vt:lpstr>Deviation/Anomaly Detection</vt:lpstr>
      <vt:lpstr>PowerPoint Presentation</vt:lpstr>
      <vt:lpstr>DM Process &amp; Challenges</vt:lpstr>
      <vt:lpstr>DM Process</vt:lpstr>
      <vt:lpstr>Generic Data Mining Process </vt:lpstr>
      <vt:lpstr>Prior Knowledge</vt:lpstr>
      <vt:lpstr>Data Preparation</vt:lpstr>
      <vt:lpstr>Modeling &amp; Evaluation</vt:lpstr>
      <vt:lpstr>Application</vt:lpstr>
      <vt:lpstr>CRISP data mining framework </vt:lpstr>
      <vt:lpstr>DM Issues/Challenges</vt:lpstr>
      <vt:lpstr>DM Issues/Challenges – User Interaction</vt:lpstr>
      <vt:lpstr>DM Issues/Challenges - Diversity of Database Types</vt:lpstr>
      <vt:lpstr>PowerPoint Presentation</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T V Rao</dc:creator>
  <cp:lastModifiedBy>T V Rao</cp:lastModifiedBy>
  <cp:revision>94</cp:revision>
  <cp:lastPrinted>2020-04-24T15:32:34Z</cp:lastPrinted>
  <dcterms:created xsi:type="dcterms:W3CDTF">2016-08-27T05:22:31Z</dcterms:created>
  <dcterms:modified xsi:type="dcterms:W3CDTF">2022-05-06T03:24:17Z</dcterms:modified>
</cp:coreProperties>
</file>