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  <p:sldMasterId id="2147483660" r:id="rId2"/>
    <p:sldMasterId id="2147483672" r:id="rId3"/>
  </p:sldMasterIdLst>
  <p:notesMasterIdLst>
    <p:notesMasterId r:id="rId49"/>
  </p:notesMasterIdLst>
  <p:sldIdLst>
    <p:sldId id="256" r:id="rId4"/>
    <p:sldId id="257" r:id="rId5"/>
    <p:sldId id="297" r:id="rId6"/>
    <p:sldId id="260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304" r:id="rId27"/>
    <p:sldId id="305" r:id="rId28"/>
    <p:sldId id="282" r:id="rId29"/>
    <p:sldId id="332" r:id="rId30"/>
    <p:sldId id="283" r:id="rId31"/>
    <p:sldId id="333" r:id="rId32"/>
    <p:sldId id="284" r:id="rId33"/>
    <p:sldId id="298" r:id="rId34"/>
    <p:sldId id="286" r:id="rId35"/>
    <p:sldId id="287" r:id="rId36"/>
    <p:sldId id="288" r:id="rId37"/>
    <p:sldId id="289" r:id="rId38"/>
    <p:sldId id="308" r:id="rId39"/>
    <p:sldId id="290" r:id="rId40"/>
    <p:sldId id="329" r:id="rId41"/>
    <p:sldId id="334" r:id="rId42"/>
    <p:sldId id="331" r:id="rId43"/>
    <p:sldId id="327" r:id="rId44"/>
    <p:sldId id="293" r:id="rId45"/>
    <p:sldId id="294" r:id="rId46"/>
    <p:sldId id="295" r:id="rId47"/>
    <p:sldId id="296" r:id="rId48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0" roundtripDataSignature="AMtx7mjBLJbxAd8TqTwDqpXg+Tg6QctoE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907" autoAdjust="0"/>
  </p:normalViewPr>
  <p:slideViewPr>
    <p:cSldViewPr snapToGrid="0">
      <p:cViewPr>
        <p:scale>
          <a:sx n="76" d="100"/>
          <a:sy n="76" d="100"/>
        </p:scale>
        <p:origin x="-1194" y="-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customschemas.google.com/relationships/presentationmetadata" Target="metadata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8" Type="http://schemas.openxmlformats.org/officeDocument/2006/relationships/slide" Target="slides/slide5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8179229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09" name="Google Shape;40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17" name="Google Shape;51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24" name="Google Shape;52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1" name="Google Shape;531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32" name="Google Shape;532;p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9" name="Google Shape;539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40" name="Google Shape;540;p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7" name="Google Shape;547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48" name="Google Shape;548;p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57" name="Google Shape;557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65" name="Google Shape;565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sp>
        <p:nvSpPr>
          <p:cNvPr id="573" name="Google Shape;573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74" name="Google Shape;574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1" name="Google Shape;581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82" name="Google Shape;582;p2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0" name="Google Shape;590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91" name="Google Shape;591;p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15" name="Google Shape;4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8" name="Google Shape;598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99" name="Google Shape;599;p2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7" name="Google Shape;607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08" name="Google Shape;608;p2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5" name="Google Shape;615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16" name="Google Shape;616;p2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4" name="Google Shape;624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25" name="Google Shape;625;p3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3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  <p:sp>
        <p:nvSpPr>
          <p:cNvPr id="633" name="Google Shape;633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34" name="Google Shape;634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4295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lang="en-US" b="0" i="0" dirty="0">
                <a:solidFill>
                  <a:srgbClr val="D4D4D4"/>
                </a:solidFill>
                <a:effectLst/>
                <a:latin typeface="-apple-system"/>
              </a:rPr>
              <a:t> </a:t>
            </a:r>
            <a:r>
              <a:rPr lang="en-US" b="0" i="1" dirty="0" err="1">
                <a:effectLst/>
                <a:latin typeface="-apple-system"/>
              </a:rPr>
              <a:t>numberOfEvenElements</a:t>
            </a:r>
            <a:r>
              <a:rPr lang="en-US" b="0" i="0" dirty="0">
                <a:effectLst/>
                <a:latin typeface="-apple-system"/>
              </a:rPr>
              <a:t> </a:t>
            </a:r>
            <a:r>
              <a:rPr lang="en-US" b="0" i="0" dirty="0">
                <a:effectLst/>
                <a:latin typeface="KaTeX_Main"/>
              </a:rPr>
              <a:t>\</a:t>
            </a:r>
            <a:r>
              <a:rPr lang="en-US" b="0" i="0" dirty="0" err="1">
                <a:effectLst/>
                <a:latin typeface="KaTeX_Main"/>
              </a:rPr>
              <a:t>leftarrow</a:t>
            </a:r>
            <a:r>
              <a:rPr lang="en-US" b="0" i="0" dirty="0">
                <a:effectLst/>
                <a:latin typeface="KaTeX_Main"/>
              </a:rPr>
              <a:t>←</a:t>
            </a:r>
            <a:r>
              <a:rPr lang="en-US" b="0" i="0" dirty="0">
                <a:effectLst/>
                <a:latin typeface="-apple-system"/>
              </a:rPr>
              <a:t> </a:t>
            </a:r>
            <a:r>
              <a:rPr lang="en-US" b="0" i="1" dirty="0">
                <a:effectLst/>
                <a:latin typeface="-apple-system"/>
              </a:rPr>
              <a:t>0</a:t>
            </a:r>
            <a:r>
              <a:rPr lang="en-US" dirty="0"/>
              <a:t/>
            </a:r>
            <a:br>
              <a:rPr lang="en-US" dirty="0"/>
            </a:br>
            <a:r>
              <a:rPr lang="en-US" b="0" i="0" dirty="0">
                <a:solidFill>
                  <a:srgbClr val="D4D4D4"/>
                </a:solidFill>
                <a:effectLst/>
                <a:latin typeface="-apple-system"/>
              </a:rPr>
              <a:t>  </a:t>
            </a:r>
            <a:r>
              <a:rPr lang="en-US" b="1" i="0" dirty="0">
                <a:effectLst/>
                <a:latin typeface="-apple-system"/>
              </a:rPr>
              <a:t>for</a:t>
            </a:r>
            <a:r>
              <a:rPr lang="en-US" b="0" i="0" dirty="0">
                <a:effectLst/>
                <a:latin typeface="-apple-system"/>
              </a:rPr>
              <a:t> </a:t>
            </a:r>
            <a:r>
              <a:rPr lang="en-US" b="0" i="1" dirty="0" err="1">
                <a:effectLst/>
                <a:latin typeface="-apple-system"/>
              </a:rPr>
              <a:t>currentValue</a:t>
            </a:r>
            <a:r>
              <a:rPr lang="en-US" b="0" i="0" dirty="0">
                <a:effectLst/>
                <a:latin typeface="-apple-system"/>
              </a:rPr>
              <a:t> </a:t>
            </a:r>
            <a:r>
              <a:rPr lang="en-US" b="0" i="0" dirty="0">
                <a:effectLst/>
                <a:latin typeface="KaTeX_Main"/>
              </a:rPr>
              <a:t>\</a:t>
            </a:r>
            <a:r>
              <a:rPr lang="en-US" b="0" i="0" dirty="0" err="1">
                <a:effectLst/>
                <a:latin typeface="KaTeX_Main"/>
              </a:rPr>
              <a:t>leftarrow</a:t>
            </a:r>
            <a:r>
              <a:rPr lang="en-US" b="0" i="0" dirty="0">
                <a:effectLst/>
                <a:latin typeface="KaTeX_Main"/>
              </a:rPr>
              <a:t>←</a:t>
            </a:r>
            <a:r>
              <a:rPr lang="en-US" b="0" i="0" dirty="0">
                <a:effectLst/>
                <a:latin typeface="-apple-system"/>
              </a:rPr>
              <a:t> </a:t>
            </a:r>
            <a:r>
              <a:rPr lang="en-US" b="0" i="1" dirty="0" err="1">
                <a:effectLst/>
                <a:latin typeface="-apple-system"/>
              </a:rPr>
              <a:t>nextElementInA</a:t>
            </a:r>
            <a:r>
              <a:rPr lang="en-US" b="0" i="1" dirty="0">
                <a:effectLst/>
                <a:latin typeface="-apple-system"/>
              </a:rPr>
              <a:t> (starting from the 1st element in A)</a:t>
            </a:r>
            <a:r>
              <a:rPr lang="en-US" b="0" i="0" dirty="0">
                <a:effectLst/>
                <a:latin typeface="-apple-system"/>
              </a:rPr>
              <a:t> </a:t>
            </a:r>
            <a:r>
              <a:rPr lang="en-US" b="1" i="0" dirty="0">
                <a:effectLst/>
                <a:latin typeface="-apple-system"/>
              </a:rPr>
              <a:t>to</a:t>
            </a:r>
            <a:r>
              <a:rPr lang="en-US" b="0" i="0" dirty="0">
                <a:effectLst/>
                <a:latin typeface="-apple-system"/>
              </a:rPr>
              <a:t> </a:t>
            </a:r>
            <a:r>
              <a:rPr lang="en-US" b="0" i="1" dirty="0" err="1">
                <a:effectLst/>
                <a:latin typeface="-apple-system"/>
              </a:rPr>
              <a:t>EndOfA</a:t>
            </a:r>
            <a:r>
              <a:rPr lang="en-US" b="0" i="0" dirty="0">
                <a:effectLst/>
                <a:latin typeface="-apple-system"/>
              </a:rPr>
              <a:t> </a:t>
            </a:r>
            <a:r>
              <a:rPr lang="en-US" b="1" i="0" dirty="0">
                <a:effectLst/>
                <a:latin typeface="-apple-system"/>
              </a:rPr>
              <a:t>do</a:t>
            </a:r>
            <a:r>
              <a:rPr lang="en-US" dirty="0"/>
              <a:t/>
            </a:r>
            <a:br>
              <a:rPr lang="en-US" dirty="0"/>
            </a:br>
            <a:r>
              <a:rPr lang="en-US" b="0" i="0" dirty="0">
                <a:solidFill>
                  <a:srgbClr val="D4D4D4"/>
                </a:solidFill>
                <a:effectLst/>
                <a:latin typeface="-apple-system"/>
              </a:rPr>
              <a:t>    </a:t>
            </a:r>
            <a:r>
              <a:rPr lang="en-US" b="1" i="0" dirty="0">
                <a:effectLst/>
                <a:latin typeface="-apple-system"/>
              </a:rPr>
              <a:t>if</a:t>
            </a:r>
            <a:r>
              <a:rPr lang="en-US" b="0" i="0" dirty="0">
                <a:effectLst/>
                <a:latin typeface="-apple-system"/>
              </a:rPr>
              <a:t> </a:t>
            </a:r>
            <a:r>
              <a:rPr lang="en-US" b="0" i="1" dirty="0" err="1">
                <a:effectLst/>
                <a:latin typeface="-apple-system"/>
              </a:rPr>
              <a:t>currentValue</a:t>
            </a:r>
            <a:r>
              <a:rPr lang="en-US" b="0" i="1" dirty="0">
                <a:effectLst/>
                <a:latin typeface="-apple-system"/>
              </a:rPr>
              <a:t> mod 2 = 0</a:t>
            </a:r>
            <a:r>
              <a:rPr lang="en-US" b="0" i="0" dirty="0">
                <a:effectLst/>
                <a:latin typeface="-apple-system"/>
              </a:rPr>
              <a:t> </a:t>
            </a:r>
            <a:r>
              <a:rPr lang="en-US" b="1" i="0" dirty="0">
                <a:effectLst/>
                <a:latin typeface="-apple-system"/>
              </a:rPr>
              <a:t>then</a:t>
            </a:r>
            <a:r>
              <a:rPr lang="en-US" dirty="0"/>
              <a:t/>
            </a:r>
            <a:br>
              <a:rPr lang="en-US" dirty="0"/>
            </a:br>
            <a:r>
              <a:rPr lang="en-US" b="0" i="0" dirty="0">
                <a:solidFill>
                  <a:srgbClr val="D4D4D4"/>
                </a:solidFill>
                <a:effectLst/>
                <a:latin typeface="-apple-system"/>
              </a:rPr>
              <a:t>      </a:t>
            </a:r>
            <a:r>
              <a:rPr lang="en-US" b="0" i="1" dirty="0" err="1">
                <a:effectLst/>
                <a:latin typeface="-apple-system"/>
              </a:rPr>
              <a:t>numberOfEvenElements</a:t>
            </a:r>
            <a:r>
              <a:rPr lang="en-US" b="0" i="0" dirty="0">
                <a:effectLst/>
                <a:latin typeface="-apple-system"/>
              </a:rPr>
              <a:t> </a:t>
            </a:r>
            <a:r>
              <a:rPr lang="en-US" b="0" i="0" dirty="0">
                <a:effectLst/>
                <a:latin typeface="KaTeX_Main"/>
              </a:rPr>
              <a:t>\</a:t>
            </a:r>
            <a:r>
              <a:rPr lang="en-US" b="0" i="0" dirty="0" err="1">
                <a:effectLst/>
                <a:latin typeface="KaTeX_Main"/>
              </a:rPr>
              <a:t>leftarrow</a:t>
            </a:r>
            <a:r>
              <a:rPr lang="en-US" b="0" i="0" dirty="0">
                <a:effectLst/>
                <a:latin typeface="KaTeX_Main"/>
              </a:rPr>
              <a:t>←</a:t>
            </a:r>
            <a:r>
              <a:rPr lang="en-US" b="0" i="0" dirty="0">
                <a:effectLst/>
                <a:latin typeface="-apple-system"/>
              </a:rPr>
              <a:t> </a:t>
            </a:r>
            <a:r>
              <a:rPr lang="en-US" b="0" i="1" dirty="0" err="1">
                <a:effectLst/>
                <a:latin typeface="-apple-system"/>
              </a:rPr>
              <a:t>numberOfEvenElements</a:t>
            </a:r>
            <a:r>
              <a:rPr lang="en-US" b="0" i="1" dirty="0">
                <a:effectLst/>
                <a:latin typeface="-apple-system"/>
              </a:rPr>
              <a:t> + 1</a:t>
            </a:r>
            <a:r>
              <a:rPr lang="en-US" dirty="0"/>
              <a:t/>
            </a:r>
            <a:br>
              <a:rPr lang="en-US" dirty="0"/>
            </a:br>
            <a:r>
              <a:rPr lang="en-US" b="0" i="0" dirty="0">
                <a:solidFill>
                  <a:srgbClr val="D4D4D4"/>
                </a:solidFill>
                <a:effectLst/>
                <a:latin typeface="-apple-system"/>
              </a:rPr>
              <a:t>  </a:t>
            </a:r>
            <a:r>
              <a:rPr lang="en-US" b="1" i="0" dirty="0">
                <a:effectLst/>
                <a:latin typeface="-apple-system"/>
              </a:rPr>
              <a:t>return</a:t>
            </a:r>
            <a:r>
              <a:rPr lang="en-US" b="0" i="0" dirty="0">
                <a:effectLst/>
                <a:latin typeface="-apple-system"/>
              </a:rPr>
              <a:t> </a:t>
            </a:r>
            <a:r>
              <a:rPr lang="en-US" b="0" i="1" dirty="0" err="1">
                <a:effectLst/>
                <a:latin typeface="-apple-system"/>
              </a:rPr>
              <a:t>numberOfEvenElements</a:t>
            </a:r>
            <a:endParaRPr lang="en-US" b="0" i="1" dirty="0">
              <a:effectLst/>
              <a:latin typeface="-apple-system"/>
            </a:endParaRPr>
          </a:p>
          <a:p>
            <a:pPr marL="74295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endParaRPr lang="en-US" b="0" i="1" dirty="0">
              <a:effectLst/>
              <a:latin typeface="-apple-system"/>
            </a:endParaRPr>
          </a:p>
          <a:p>
            <a:pPr marL="74295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endParaRPr lang="en-US" b="0" i="1" dirty="0"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4D4D4"/>
                </a:solidFill>
                <a:effectLst/>
                <a:latin typeface="-apple-system"/>
              </a:rPr>
              <a:t>Line 1, </a:t>
            </a:r>
            <a:r>
              <a:rPr lang="en-US" b="0" i="1" dirty="0" err="1">
                <a:solidFill>
                  <a:srgbClr val="D4D4D4"/>
                </a:solidFill>
                <a:effectLst/>
                <a:latin typeface="-apple-system"/>
              </a:rPr>
              <a:t>numberOfEvenElements</a:t>
            </a:r>
            <a:r>
              <a:rPr lang="en-US" b="0" i="0" dirty="0">
                <a:solidFill>
                  <a:srgbClr val="D4D4D4"/>
                </a:solidFill>
                <a:effectLst/>
                <a:latin typeface="-apple-system"/>
              </a:rPr>
              <a:t> </a:t>
            </a:r>
            <a:r>
              <a:rPr lang="en-US" b="0" i="0" dirty="0">
                <a:solidFill>
                  <a:srgbClr val="D4D4D4"/>
                </a:solidFill>
                <a:effectLst/>
                <a:latin typeface="KaTeX_Main"/>
              </a:rPr>
              <a:t>\</a:t>
            </a:r>
            <a:r>
              <a:rPr lang="en-US" b="0" i="0" dirty="0" err="1">
                <a:solidFill>
                  <a:srgbClr val="D4D4D4"/>
                </a:solidFill>
                <a:effectLst/>
                <a:latin typeface="KaTeX_Main"/>
              </a:rPr>
              <a:t>leftarrow</a:t>
            </a:r>
            <a:r>
              <a:rPr lang="en-US" b="0" i="0" dirty="0">
                <a:solidFill>
                  <a:srgbClr val="D4D4D4"/>
                </a:solidFill>
                <a:effectLst/>
                <a:latin typeface="KaTeX_Main"/>
              </a:rPr>
              <a:t>←</a:t>
            </a:r>
            <a:r>
              <a:rPr lang="en-US" b="0" i="0" dirty="0">
                <a:solidFill>
                  <a:srgbClr val="D4D4D4"/>
                </a:solidFill>
                <a:effectLst/>
                <a:latin typeface="-apple-system"/>
              </a:rPr>
              <a:t> </a:t>
            </a:r>
            <a:r>
              <a:rPr lang="en-US" b="0" i="1" dirty="0">
                <a:solidFill>
                  <a:srgbClr val="D4D4D4"/>
                </a:solidFill>
                <a:effectLst/>
                <a:latin typeface="-apple-system"/>
              </a:rPr>
              <a:t>0</a:t>
            </a:r>
            <a:r>
              <a:rPr lang="en-US" b="0" i="0" dirty="0">
                <a:solidFill>
                  <a:srgbClr val="D4D4D4"/>
                </a:solidFill>
                <a:effectLst/>
                <a:latin typeface="-apple-system"/>
              </a:rPr>
              <a:t>, is </a:t>
            </a:r>
            <a:r>
              <a:rPr lang="en-US" b="0" i="0" dirty="0">
                <a:solidFill>
                  <a:srgbClr val="D4D4D4"/>
                </a:solidFill>
                <a:effectLst/>
                <a:latin typeface="KaTeX_Main"/>
              </a:rPr>
              <a:t>11</a:t>
            </a:r>
            <a:r>
              <a:rPr lang="en-US" b="0" i="0" dirty="0">
                <a:solidFill>
                  <a:srgbClr val="D4D4D4"/>
                </a:solidFill>
                <a:effectLst/>
                <a:latin typeface="-apple-system"/>
              </a:rPr>
              <a:t> operation since we're assigning a value to a variable.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4D4D4"/>
                </a:solidFill>
                <a:effectLst/>
                <a:latin typeface="-apple-system"/>
              </a:rPr>
              <a:t>Line 2, </a:t>
            </a:r>
            <a:r>
              <a:rPr lang="en-US" b="1" i="0" dirty="0">
                <a:solidFill>
                  <a:srgbClr val="D4D4D4"/>
                </a:solidFill>
                <a:effectLst/>
                <a:latin typeface="-apple-system"/>
              </a:rPr>
              <a:t>for</a:t>
            </a:r>
            <a:r>
              <a:rPr lang="en-US" b="0" i="0" dirty="0">
                <a:solidFill>
                  <a:srgbClr val="D4D4D4"/>
                </a:solidFill>
                <a:effectLst/>
                <a:latin typeface="-apple-system"/>
              </a:rPr>
              <a:t> </a:t>
            </a:r>
            <a:r>
              <a:rPr lang="en-US" b="0" i="1" dirty="0" err="1">
                <a:solidFill>
                  <a:srgbClr val="D4D4D4"/>
                </a:solidFill>
                <a:effectLst/>
                <a:latin typeface="-apple-system"/>
              </a:rPr>
              <a:t>currentValue</a:t>
            </a:r>
            <a:r>
              <a:rPr lang="en-US" b="0" i="0" dirty="0">
                <a:solidFill>
                  <a:srgbClr val="D4D4D4"/>
                </a:solidFill>
                <a:effectLst/>
                <a:latin typeface="-apple-system"/>
              </a:rPr>
              <a:t> </a:t>
            </a:r>
            <a:r>
              <a:rPr lang="en-US" b="0" i="0" dirty="0">
                <a:solidFill>
                  <a:srgbClr val="D4D4D4"/>
                </a:solidFill>
                <a:effectLst/>
                <a:latin typeface="KaTeX_Main"/>
              </a:rPr>
              <a:t>\</a:t>
            </a:r>
            <a:r>
              <a:rPr lang="en-US" b="0" i="0" dirty="0" err="1">
                <a:solidFill>
                  <a:srgbClr val="D4D4D4"/>
                </a:solidFill>
                <a:effectLst/>
                <a:latin typeface="KaTeX_Main"/>
              </a:rPr>
              <a:t>leftarrow</a:t>
            </a:r>
            <a:r>
              <a:rPr lang="en-US" b="0" i="0" dirty="0">
                <a:solidFill>
                  <a:srgbClr val="D4D4D4"/>
                </a:solidFill>
                <a:effectLst/>
                <a:latin typeface="KaTeX_Main"/>
              </a:rPr>
              <a:t>←</a:t>
            </a:r>
            <a:r>
              <a:rPr lang="en-US" b="0" i="0" dirty="0">
                <a:solidFill>
                  <a:srgbClr val="D4D4D4"/>
                </a:solidFill>
                <a:effectLst/>
                <a:latin typeface="-apple-system"/>
              </a:rPr>
              <a:t> </a:t>
            </a:r>
            <a:r>
              <a:rPr lang="en-US" b="0" i="1" dirty="0" err="1">
                <a:solidFill>
                  <a:srgbClr val="D4D4D4"/>
                </a:solidFill>
                <a:effectLst/>
                <a:latin typeface="-apple-system"/>
              </a:rPr>
              <a:t>nextElementInA</a:t>
            </a:r>
            <a:r>
              <a:rPr lang="en-US" b="0" i="1" dirty="0">
                <a:solidFill>
                  <a:srgbClr val="D4D4D4"/>
                </a:solidFill>
                <a:effectLst/>
                <a:latin typeface="-apple-system"/>
              </a:rPr>
              <a:t> (starting from the 1st element in A)</a:t>
            </a:r>
            <a:r>
              <a:rPr lang="en-US" b="0" i="0" dirty="0">
                <a:solidFill>
                  <a:srgbClr val="D4D4D4"/>
                </a:solidFill>
                <a:effectLst/>
                <a:latin typeface="-apple-system"/>
              </a:rPr>
              <a:t> </a:t>
            </a:r>
            <a:r>
              <a:rPr lang="en-US" b="1" i="0" dirty="0">
                <a:solidFill>
                  <a:srgbClr val="D4D4D4"/>
                </a:solidFill>
                <a:effectLst/>
                <a:latin typeface="-apple-system"/>
              </a:rPr>
              <a:t>to</a:t>
            </a:r>
            <a:r>
              <a:rPr lang="en-US" b="0" i="0" dirty="0">
                <a:solidFill>
                  <a:srgbClr val="D4D4D4"/>
                </a:solidFill>
                <a:effectLst/>
                <a:latin typeface="-apple-system"/>
              </a:rPr>
              <a:t> </a:t>
            </a:r>
            <a:r>
              <a:rPr lang="en-US" b="0" i="1" dirty="0" err="1">
                <a:solidFill>
                  <a:srgbClr val="D4D4D4"/>
                </a:solidFill>
                <a:effectLst/>
                <a:latin typeface="-apple-system"/>
              </a:rPr>
              <a:t>EndOfA</a:t>
            </a:r>
            <a:r>
              <a:rPr lang="en-US" b="0" i="0" dirty="0">
                <a:solidFill>
                  <a:srgbClr val="D4D4D4"/>
                </a:solidFill>
                <a:effectLst/>
                <a:latin typeface="-apple-system"/>
              </a:rPr>
              <a:t> </a:t>
            </a:r>
            <a:r>
              <a:rPr lang="en-US" b="1" i="0" dirty="0">
                <a:solidFill>
                  <a:srgbClr val="D4D4D4"/>
                </a:solidFill>
                <a:effectLst/>
                <a:latin typeface="-apple-system"/>
              </a:rPr>
              <a:t>do</a:t>
            </a:r>
            <a:r>
              <a:rPr lang="en-US" b="0" i="0" dirty="0">
                <a:solidFill>
                  <a:srgbClr val="D4D4D4"/>
                </a:solidFill>
                <a:effectLst/>
                <a:latin typeface="-apple-system"/>
              </a:rPr>
              <a:t>, is once again </a:t>
            </a:r>
            <a:r>
              <a:rPr lang="en-US" b="0" i="0" dirty="0">
                <a:solidFill>
                  <a:srgbClr val="D4D4D4"/>
                </a:solidFill>
                <a:effectLst/>
                <a:latin typeface="KaTeX_Main"/>
              </a:rPr>
              <a:t>c_1 + c_2n</a:t>
            </a:r>
            <a:r>
              <a:rPr lang="en-US" b="0" i="1" dirty="0">
                <a:solidFill>
                  <a:srgbClr val="D4D4D4"/>
                </a:solidFill>
                <a:effectLst/>
                <a:latin typeface="KaTeX_Math"/>
              </a:rPr>
              <a:t>c</a:t>
            </a:r>
            <a:r>
              <a:rPr lang="en-US" b="0" i="0" dirty="0">
                <a:solidFill>
                  <a:srgbClr val="D4D4D4"/>
                </a:solidFill>
                <a:effectLst/>
                <a:latin typeface="KaTeX_Main"/>
              </a:rPr>
              <a:t>1​+</a:t>
            </a:r>
            <a:r>
              <a:rPr lang="en-US" b="0" i="1" dirty="0">
                <a:solidFill>
                  <a:srgbClr val="D4D4D4"/>
                </a:solidFill>
                <a:effectLst/>
                <a:latin typeface="KaTeX_Math"/>
              </a:rPr>
              <a:t>c</a:t>
            </a:r>
            <a:r>
              <a:rPr lang="en-US" b="0" i="0" dirty="0">
                <a:solidFill>
                  <a:srgbClr val="D4D4D4"/>
                </a:solidFill>
                <a:effectLst/>
                <a:latin typeface="KaTeX_Main"/>
              </a:rPr>
              <a:t>2​</a:t>
            </a:r>
            <a:r>
              <a:rPr lang="en-US" b="0" i="1" dirty="0">
                <a:solidFill>
                  <a:srgbClr val="D4D4D4"/>
                </a:solidFill>
                <a:effectLst/>
                <a:latin typeface="KaTeX_Math"/>
              </a:rPr>
              <a:t>n</a:t>
            </a:r>
            <a:r>
              <a:rPr lang="en-US" b="0" i="0" dirty="0">
                <a:solidFill>
                  <a:srgbClr val="D4D4D4"/>
                </a:solidFill>
                <a:effectLst/>
                <a:latin typeface="-apple-system"/>
              </a:rPr>
              <a:t> operations for the same reasons as the previous examples.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4D4D4"/>
                </a:solidFill>
                <a:effectLst/>
                <a:latin typeface="-apple-system"/>
              </a:rPr>
              <a:t>Line 3, </a:t>
            </a:r>
            <a:r>
              <a:rPr lang="en-US" b="1" i="0" dirty="0">
                <a:solidFill>
                  <a:srgbClr val="D4D4D4"/>
                </a:solidFill>
                <a:effectLst/>
                <a:latin typeface="-apple-system"/>
              </a:rPr>
              <a:t>if</a:t>
            </a:r>
            <a:r>
              <a:rPr lang="en-US" b="0" i="0" dirty="0">
                <a:solidFill>
                  <a:srgbClr val="D4D4D4"/>
                </a:solidFill>
                <a:effectLst/>
                <a:latin typeface="-apple-system"/>
              </a:rPr>
              <a:t> </a:t>
            </a:r>
            <a:r>
              <a:rPr lang="en-US" b="0" i="1" dirty="0" err="1">
                <a:solidFill>
                  <a:srgbClr val="D4D4D4"/>
                </a:solidFill>
                <a:effectLst/>
                <a:latin typeface="-apple-system"/>
              </a:rPr>
              <a:t>currentValue</a:t>
            </a:r>
            <a:r>
              <a:rPr lang="en-US" b="0" i="1" dirty="0">
                <a:solidFill>
                  <a:srgbClr val="D4D4D4"/>
                </a:solidFill>
                <a:effectLst/>
                <a:latin typeface="-apple-system"/>
              </a:rPr>
              <a:t> mod 2 = 0</a:t>
            </a:r>
            <a:r>
              <a:rPr lang="en-US" b="0" i="0" dirty="0">
                <a:solidFill>
                  <a:srgbClr val="D4D4D4"/>
                </a:solidFill>
                <a:effectLst/>
                <a:latin typeface="-apple-system"/>
              </a:rPr>
              <a:t> </a:t>
            </a:r>
            <a:r>
              <a:rPr lang="en-US" b="1" i="0" dirty="0">
                <a:solidFill>
                  <a:srgbClr val="D4D4D4"/>
                </a:solidFill>
                <a:effectLst/>
                <a:latin typeface="-apple-system"/>
              </a:rPr>
              <a:t>then</a:t>
            </a:r>
            <a:r>
              <a:rPr lang="en-US" b="0" i="0" dirty="0">
                <a:solidFill>
                  <a:srgbClr val="D4D4D4"/>
                </a:solidFill>
                <a:effectLst/>
                <a:latin typeface="-apple-system"/>
              </a:rPr>
              <a:t>, consists of </a:t>
            </a:r>
            <a:r>
              <a:rPr lang="en-US" b="0" i="0" dirty="0">
                <a:solidFill>
                  <a:srgbClr val="D4D4D4"/>
                </a:solidFill>
                <a:effectLst/>
                <a:latin typeface="KaTeX_Main"/>
              </a:rPr>
              <a:t>2n2</a:t>
            </a:r>
            <a:r>
              <a:rPr lang="en-US" b="0" i="1" dirty="0">
                <a:solidFill>
                  <a:srgbClr val="D4D4D4"/>
                </a:solidFill>
                <a:effectLst/>
                <a:latin typeface="KaTeX_Math"/>
              </a:rPr>
              <a:t>n</a:t>
            </a:r>
            <a:r>
              <a:rPr lang="en-US" b="0" i="0" dirty="0">
                <a:solidFill>
                  <a:srgbClr val="D4D4D4"/>
                </a:solidFill>
                <a:effectLst/>
                <a:latin typeface="-apple-system"/>
              </a:rPr>
              <a:t> operations since we're performing an arithmetic operation and then comparing the result with 0 during each iteration of the loop.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4D4D4"/>
                </a:solidFill>
                <a:effectLst/>
                <a:latin typeface="-apple-system"/>
              </a:rPr>
              <a:t>Line 4, </a:t>
            </a:r>
            <a:r>
              <a:rPr lang="en-US" b="0" i="1" dirty="0" err="1">
                <a:solidFill>
                  <a:srgbClr val="D4D4D4"/>
                </a:solidFill>
                <a:effectLst/>
                <a:latin typeface="-apple-system"/>
              </a:rPr>
              <a:t>numberOfEvenElements</a:t>
            </a:r>
            <a:r>
              <a:rPr lang="en-US" b="0" i="0" dirty="0">
                <a:solidFill>
                  <a:srgbClr val="D4D4D4"/>
                </a:solidFill>
                <a:effectLst/>
                <a:latin typeface="-apple-system"/>
              </a:rPr>
              <a:t> </a:t>
            </a:r>
            <a:r>
              <a:rPr lang="en-US" b="0" i="0" dirty="0">
                <a:solidFill>
                  <a:srgbClr val="D4D4D4"/>
                </a:solidFill>
                <a:effectLst/>
                <a:latin typeface="KaTeX_Main"/>
              </a:rPr>
              <a:t>\</a:t>
            </a:r>
            <a:r>
              <a:rPr lang="en-US" b="0" i="0" dirty="0" err="1">
                <a:solidFill>
                  <a:srgbClr val="D4D4D4"/>
                </a:solidFill>
                <a:effectLst/>
                <a:latin typeface="KaTeX_Main"/>
              </a:rPr>
              <a:t>leftarrow</a:t>
            </a:r>
            <a:r>
              <a:rPr lang="en-US" b="0" i="0" dirty="0">
                <a:solidFill>
                  <a:srgbClr val="D4D4D4"/>
                </a:solidFill>
                <a:effectLst/>
                <a:latin typeface="KaTeX_Main"/>
              </a:rPr>
              <a:t>←</a:t>
            </a:r>
            <a:r>
              <a:rPr lang="en-US" b="0" i="0" dirty="0">
                <a:solidFill>
                  <a:srgbClr val="D4D4D4"/>
                </a:solidFill>
                <a:effectLst/>
                <a:latin typeface="-apple-system"/>
              </a:rPr>
              <a:t> </a:t>
            </a:r>
            <a:r>
              <a:rPr lang="en-US" b="0" i="1" dirty="0" err="1">
                <a:solidFill>
                  <a:srgbClr val="D4D4D4"/>
                </a:solidFill>
                <a:effectLst/>
                <a:latin typeface="-apple-system"/>
              </a:rPr>
              <a:t>numberOfEvenElements</a:t>
            </a:r>
            <a:r>
              <a:rPr lang="en-US" b="0" i="1" dirty="0">
                <a:solidFill>
                  <a:srgbClr val="D4D4D4"/>
                </a:solidFill>
                <a:effectLst/>
                <a:latin typeface="-apple-system"/>
              </a:rPr>
              <a:t> + 1</a:t>
            </a:r>
            <a:r>
              <a:rPr lang="en-US" b="0" i="0" dirty="0">
                <a:solidFill>
                  <a:srgbClr val="D4D4D4"/>
                </a:solidFill>
                <a:effectLst/>
                <a:latin typeface="-apple-system"/>
              </a:rPr>
              <a:t>, consists of </a:t>
            </a:r>
            <a:r>
              <a:rPr lang="en-US" b="0" i="0" dirty="0">
                <a:solidFill>
                  <a:srgbClr val="D4D4D4"/>
                </a:solidFill>
                <a:effectLst/>
                <a:latin typeface="KaTeX_Main"/>
              </a:rPr>
              <a:t>2n2</a:t>
            </a:r>
            <a:r>
              <a:rPr lang="en-US" b="0" i="1" dirty="0">
                <a:solidFill>
                  <a:srgbClr val="D4D4D4"/>
                </a:solidFill>
                <a:effectLst/>
                <a:latin typeface="KaTeX_Math"/>
              </a:rPr>
              <a:t>n</a:t>
            </a:r>
            <a:r>
              <a:rPr lang="en-US" b="0" i="0" dirty="0">
                <a:solidFill>
                  <a:srgbClr val="D4D4D4"/>
                </a:solidFill>
                <a:effectLst/>
                <a:latin typeface="-apple-system"/>
              </a:rPr>
              <a:t> operations since we're </a:t>
            </a:r>
            <a:r>
              <a:rPr lang="en-US" b="0" i="0" dirty="0" err="1">
                <a:solidFill>
                  <a:srgbClr val="D4D4D4"/>
                </a:solidFill>
                <a:effectLst/>
                <a:latin typeface="-apple-system"/>
              </a:rPr>
              <a:t>assumuing</a:t>
            </a:r>
            <a:r>
              <a:rPr lang="en-US" b="0" i="0" dirty="0">
                <a:solidFill>
                  <a:srgbClr val="D4D4D4"/>
                </a:solidFill>
                <a:effectLst/>
                <a:latin typeface="-apple-system"/>
              </a:rPr>
              <a:t> the worst-case input which means each element in </a:t>
            </a:r>
            <a:r>
              <a:rPr lang="en-US" b="0" i="1" dirty="0">
                <a:solidFill>
                  <a:srgbClr val="D4D4D4"/>
                </a:solidFill>
                <a:effectLst/>
                <a:latin typeface="-apple-system"/>
              </a:rPr>
              <a:t>A</a:t>
            </a:r>
            <a:r>
              <a:rPr lang="en-US" b="0" i="0" dirty="0">
                <a:solidFill>
                  <a:srgbClr val="D4D4D4"/>
                </a:solidFill>
                <a:effectLst/>
                <a:latin typeface="-apple-system"/>
              </a:rPr>
              <a:t> is even, so we're performing an arithmetic operation and assigning the result to a variable during each iteration of the loop.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4D4D4"/>
                </a:solidFill>
                <a:effectLst/>
                <a:latin typeface="-apple-system"/>
              </a:rPr>
              <a:t>Line 5, </a:t>
            </a:r>
            <a:r>
              <a:rPr lang="en-US" b="0" i="1" dirty="0">
                <a:solidFill>
                  <a:srgbClr val="D4D4D4"/>
                </a:solidFill>
                <a:effectLst/>
                <a:latin typeface="-apple-system"/>
              </a:rPr>
              <a:t>return </a:t>
            </a:r>
            <a:r>
              <a:rPr lang="en-US" b="0" i="1" dirty="0" err="1">
                <a:solidFill>
                  <a:srgbClr val="D4D4D4"/>
                </a:solidFill>
                <a:effectLst/>
                <a:latin typeface="-apple-system"/>
              </a:rPr>
              <a:t>numberOfEvenElements</a:t>
            </a:r>
            <a:r>
              <a:rPr lang="en-US" b="0" i="0" dirty="0">
                <a:solidFill>
                  <a:srgbClr val="D4D4D4"/>
                </a:solidFill>
                <a:effectLst/>
                <a:latin typeface="-apple-system"/>
              </a:rPr>
              <a:t>, consists of </a:t>
            </a:r>
            <a:r>
              <a:rPr lang="en-US" b="0" i="0" dirty="0">
                <a:solidFill>
                  <a:srgbClr val="D4D4D4"/>
                </a:solidFill>
                <a:effectLst/>
                <a:latin typeface="KaTeX_Main"/>
              </a:rPr>
              <a:t>11</a:t>
            </a:r>
            <a:r>
              <a:rPr lang="en-US" b="0" i="0" dirty="0">
                <a:solidFill>
                  <a:srgbClr val="D4D4D4"/>
                </a:solidFill>
                <a:effectLst/>
                <a:latin typeface="-apple-system"/>
              </a:rPr>
              <a:t> operation since we're only returning a value from a function.</a:t>
            </a:r>
          </a:p>
          <a:p>
            <a:pPr algn="l"/>
            <a:r>
              <a:rPr lang="en-US" b="0" i="0" dirty="0">
                <a:solidFill>
                  <a:srgbClr val="D4D4D4"/>
                </a:solidFill>
                <a:effectLst/>
                <a:latin typeface="-apple-system"/>
              </a:rPr>
              <a:t>Therefore, the running time of the algorithm is:</a:t>
            </a:r>
          </a:p>
          <a:p>
            <a:pPr algn="l"/>
            <a:r>
              <a:rPr lang="en-US" b="0" i="0" dirty="0">
                <a:solidFill>
                  <a:srgbClr val="D4D4D4"/>
                </a:solidFill>
                <a:effectLst/>
                <a:latin typeface="KaTeX_Main"/>
              </a:rPr>
              <a:t>t = 1 + c_1 + c_2n + 2n + 2n + 1 = 2 + c_1 + c_2n + 4n</a:t>
            </a:r>
            <a:r>
              <a:rPr lang="en-US" b="0" i="1" dirty="0">
                <a:solidFill>
                  <a:srgbClr val="D4D4D4"/>
                </a:solidFill>
                <a:effectLst/>
                <a:latin typeface="KaTeX_Math"/>
              </a:rPr>
              <a:t>t</a:t>
            </a:r>
            <a:r>
              <a:rPr lang="en-US" b="0" i="0" dirty="0">
                <a:solidFill>
                  <a:srgbClr val="D4D4D4"/>
                </a:solidFill>
                <a:effectLst/>
                <a:latin typeface="KaTeX_Main"/>
              </a:rPr>
              <a:t>=1+</a:t>
            </a:r>
            <a:r>
              <a:rPr lang="en-US" b="0" i="1" dirty="0">
                <a:solidFill>
                  <a:srgbClr val="D4D4D4"/>
                </a:solidFill>
                <a:effectLst/>
                <a:latin typeface="KaTeX_Math"/>
              </a:rPr>
              <a:t>c</a:t>
            </a:r>
            <a:r>
              <a:rPr lang="en-US" b="0" i="0" dirty="0">
                <a:solidFill>
                  <a:srgbClr val="D4D4D4"/>
                </a:solidFill>
                <a:effectLst/>
                <a:latin typeface="KaTeX_Main"/>
              </a:rPr>
              <a:t>1​+</a:t>
            </a:r>
            <a:r>
              <a:rPr lang="en-US" b="0" i="1" dirty="0">
                <a:solidFill>
                  <a:srgbClr val="D4D4D4"/>
                </a:solidFill>
                <a:effectLst/>
                <a:latin typeface="KaTeX_Math"/>
              </a:rPr>
              <a:t>c</a:t>
            </a:r>
            <a:r>
              <a:rPr lang="en-US" b="0" i="0" dirty="0">
                <a:solidFill>
                  <a:srgbClr val="D4D4D4"/>
                </a:solidFill>
                <a:effectLst/>
                <a:latin typeface="KaTeX_Main"/>
              </a:rPr>
              <a:t>2​</a:t>
            </a:r>
            <a:r>
              <a:rPr lang="en-US" b="0" i="1" dirty="0">
                <a:solidFill>
                  <a:srgbClr val="D4D4D4"/>
                </a:solidFill>
                <a:effectLst/>
                <a:latin typeface="KaTeX_Math"/>
              </a:rPr>
              <a:t>n</a:t>
            </a:r>
            <a:r>
              <a:rPr lang="en-US" b="0" i="0" dirty="0">
                <a:solidFill>
                  <a:srgbClr val="D4D4D4"/>
                </a:solidFill>
                <a:effectLst/>
                <a:latin typeface="KaTeX_Main"/>
              </a:rPr>
              <a:t>+2</a:t>
            </a:r>
            <a:r>
              <a:rPr lang="en-US" b="0" i="1" dirty="0">
                <a:solidFill>
                  <a:srgbClr val="D4D4D4"/>
                </a:solidFill>
                <a:effectLst/>
                <a:latin typeface="KaTeX_Math"/>
              </a:rPr>
              <a:t>n</a:t>
            </a:r>
            <a:r>
              <a:rPr lang="en-US" b="0" i="0" dirty="0">
                <a:solidFill>
                  <a:srgbClr val="D4D4D4"/>
                </a:solidFill>
                <a:effectLst/>
                <a:latin typeface="KaTeX_Main"/>
              </a:rPr>
              <a:t>+2</a:t>
            </a:r>
            <a:r>
              <a:rPr lang="en-US" b="0" i="1" dirty="0">
                <a:solidFill>
                  <a:srgbClr val="D4D4D4"/>
                </a:solidFill>
                <a:effectLst/>
                <a:latin typeface="KaTeX_Math"/>
              </a:rPr>
              <a:t>n</a:t>
            </a:r>
            <a:r>
              <a:rPr lang="en-US" b="0" i="0" dirty="0">
                <a:solidFill>
                  <a:srgbClr val="D4D4D4"/>
                </a:solidFill>
                <a:effectLst/>
                <a:latin typeface="KaTeX_Main"/>
              </a:rPr>
              <a:t>+1=2+</a:t>
            </a:r>
            <a:r>
              <a:rPr lang="en-US" b="0" i="1" dirty="0">
                <a:solidFill>
                  <a:srgbClr val="D4D4D4"/>
                </a:solidFill>
                <a:effectLst/>
                <a:latin typeface="KaTeX_Math"/>
              </a:rPr>
              <a:t>c</a:t>
            </a:r>
            <a:r>
              <a:rPr lang="en-US" b="0" i="0" dirty="0">
                <a:solidFill>
                  <a:srgbClr val="D4D4D4"/>
                </a:solidFill>
                <a:effectLst/>
                <a:latin typeface="KaTeX_Main"/>
              </a:rPr>
              <a:t>1​+</a:t>
            </a:r>
            <a:r>
              <a:rPr lang="en-US" b="0" i="1" dirty="0">
                <a:solidFill>
                  <a:srgbClr val="D4D4D4"/>
                </a:solidFill>
                <a:effectLst/>
                <a:latin typeface="KaTeX_Math"/>
              </a:rPr>
              <a:t>c</a:t>
            </a:r>
            <a:r>
              <a:rPr lang="en-US" b="0" i="0" dirty="0">
                <a:solidFill>
                  <a:srgbClr val="D4D4D4"/>
                </a:solidFill>
                <a:effectLst/>
                <a:latin typeface="KaTeX_Main"/>
              </a:rPr>
              <a:t>2​</a:t>
            </a:r>
            <a:r>
              <a:rPr lang="en-US" b="0" i="1" dirty="0">
                <a:solidFill>
                  <a:srgbClr val="D4D4D4"/>
                </a:solidFill>
                <a:effectLst/>
                <a:latin typeface="KaTeX_Math"/>
              </a:rPr>
              <a:t>n</a:t>
            </a:r>
            <a:r>
              <a:rPr lang="en-US" b="0" i="0" dirty="0">
                <a:solidFill>
                  <a:srgbClr val="D4D4D4"/>
                </a:solidFill>
                <a:effectLst/>
                <a:latin typeface="KaTeX_Main"/>
              </a:rPr>
              <a:t>+4</a:t>
            </a:r>
            <a:r>
              <a:rPr lang="en-US" b="0" i="1" dirty="0">
                <a:solidFill>
                  <a:srgbClr val="D4D4D4"/>
                </a:solidFill>
                <a:effectLst/>
                <a:latin typeface="KaTeX_Math"/>
              </a:rPr>
              <a:t>n</a:t>
            </a:r>
            <a:endParaRPr lang="en-US" b="0" i="0" dirty="0">
              <a:solidFill>
                <a:srgbClr val="D4D4D4"/>
              </a:solidFill>
              <a:effectLst/>
              <a:latin typeface="-apple-system"/>
            </a:endParaRPr>
          </a:p>
          <a:p>
            <a:pPr marL="74295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3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  <p:sp>
        <p:nvSpPr>
          <p:cNvPr id="633" name="Google Shape;633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34" name="Google Shape;634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4295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lang="en-US" dirty="0"/>
              <a:t>j = 0;                                        | 1</a:t>
            </a:r>
          </a:p>
          <a:p>
            <a:pPr marL="74295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lang="en-US" dirty="0"/>
              <a:t>while (j &lt; N) do                       | N</a:t>
            </a:r>
          </a:p>
          <a:p>
            <a:pPr marL="74295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lang="en-US" dirty="0"/>
              <a:t>	a[j] = a[j] * a[j];                 | 4 (N-1)</a:t>
            </a:r>
          </a:p>
          <a:p>
            <a:pPr marL="74295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lang="en-US" dirty="0"/>
              <a:t>    b[j] = a[j] + j;                       | 4 (N-1)</a:t>
            </a:r>
          </a:p>
          <a:p>
            <a:pPr marL="74295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lang="en-US" dirty="0"/>
              <a:t>    j = j + 1;                              | 2 (N-1)</a:t>
            </a:r>
          </a:p>
          <a:p>
            <a:pPr marL="74295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lang="en-US" dirty="0" err="1"/>
              <a:t>endwhile</a:t>
            </a:r>
            <a:r>
              <a:rPr lang="en-US" dirty="0"/>
              <a:t>;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----------------------------------------------------------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Put together: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      1 + N + 4(N-1) + 4(N-1) + 2(N-1)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=    1 + N + 4N -4 + 4N -4 + 2N -2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=    1+ 11N -10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=    11N-9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9164763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Leverage following URL for </a:t>
            </a:r>
            <a:r>
              <a:rPr lang="en-US" dirty="0" err="1"/>
              <a:t>Maths</a:t>
            </a:r>
            <a:r>
              <a:rPr lang="en-US" dirty="0"/>
              <a:t> formula expansion: https://www.chegg.com/math-solver</a:t>
            </a:r>
            <a:endParaRPr dirty="0"/>
          </a:p>
        </p:txBody>
      </p:sp>
      <p:sp>
        <p:nvSpPr>
          <p:cNvPr id="641" name="Google Shape;641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5" name="Google Shape;655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56" name="Google Shape;656;p3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3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  <p:sp>
        <p:nvSpPr>
          <p:cNvPr id="662" name="Google Shape;662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63" name="Google Shape;663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70" name="Google Shape;670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37" name="Google Shape;43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7" name="Google Shape;677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78" name="Google Shape;678;p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35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5" name="Google Shape;685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86" name="Google Shape;686;p3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37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02" name="Google Shape;702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9" name="Google Shape;709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10" name="Google Shape;710;p4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42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7" name="Google Shape;717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18" name="Google Shape;718;p4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43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26" name="Google Shape;726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27" name="Google Shape;727;p4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44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4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35" name="Google Shape;735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6" name="Google Shape;466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67" name="Google Shape;467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4" name="Google Shape;47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75" name="Google Shape;475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81" name="Google Shape;48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88" name="Google Shape;48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02" name="Google Shape;50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9" name="Google Shape;509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10" name="Google Shape;510;p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6"/>
          <p:cNvSpPr/>
          <p:nvPr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46"/>
          <p:cNvSpPr/>
          <p:nvPr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46"/>
          <p:cNvSpPr/>
          <p:nvPr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46"/>
          <p:cNvSpPr/>
          <p:nvPr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46"/>
          <p:cNvSpPr txBox="1">
            <a:spLocks noGrp="1"/>
          </p:cNvSpPr>
          <p:nvPr>
            <p:ph type="body" idx="1"/>
          </p:nvPr>
        </p:nvSpPr>
        <p:spPr>
          <a:xfrm>
            <a:off x="2514600" y="5410200"/>
            <a:ext cx="60198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p46"/>
          <p:cNvSpPr txBox="1"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909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2" name="Google Shape;22;p46" descr="BITS_university_logo_whitevert.png"/>
          <p:cNvPicPr preferRelativeResize="0"/>
          <p:nvPr/>
        </p:nvPicPr>
        <p:blipFill rotWithShape="1">
          <a:blip r:embed="rId3">
            <a:alphaModFix/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46"/>
          <p:cNvSpPr txBox="1"/>
          <p:nvPr/>
        </p:nvSpPr>
        <p:spPr>
          <a:xfrm>
            <a:off x="-76200" y="5257800"/>
            <a:ext cx="2209800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lang="en-US" sz="29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BITS</a:t>
            </a:r>
            <a:r>
              <a:rPr lang="en-US" sz="2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Pilani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46"/>
          <p:cNvSpPr txBox="1"/>
          <p:nvPr/>
        </p:nvSpPr>
        <p:spPr>
          <a:xfrm>
            <a:off x="152400" y="5666601"/>
            <a:ext cx="190500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Pilani Campus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>
  <p:cSld name="Title and Vertical Text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1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4" name="Google Shape;134;p61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35" name="Google Shape;135;p61"/>
          <p:cNvGrpSpPr/>
          <p:nvPr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36" name="Google Shape;136;p6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6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61"/>
            <p:cNvSpPr/>
            <p:nvPr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9" name="Google Shape;139;p61"/>
          <p:cNvGrpSpPr/>
          <p:nvPr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40" name="Google Shape;140;p6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6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61"/>
            <p:cNvSpPr/>
            <p:nvPr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43" name="Google Shape;143;p61" descr="Picture 7.png"/>
          <p:cNvPicPr preferRelativeResize="0"/>
          <p:nvPr/>
        </p:nvPicPr>
        <p:blipFill rotWithShape="1">
          <a:blip r:embed="rId2">
            <a:alphaModFix/>
          </a:blip>
          <a:srcRect l="1923" b="5334"/>
          <a:stretch/>
        </p:blipFill>
        <p:spPr>
          <a:xfrm>
            <a:off x="6629400" y="-1"/>
            <a:ext cx="2193193" cy="692697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61"/>
          <p:cNvSpPr txBox="1"/>
          <p:nvPr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1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US" sz="1100" b="0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Pilani Campus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>
  <p:cSld name="Vertical Title and Text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62"/>
          <p:cNvSpPr txBox="1">
            <a:spLocks noGrp="1"/>
          </p:cNvSpPr>
          <p:nvPr>
            <p:ph type="body" idx="1"/>
          </p:nvPr>
        </p:nvSpPr>
        <p:spPr>
          <a:xfrm rot="5400000">
            <a:off x="1303338" y="296863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7" name="Google Shape;147;p62"/>
          <p:cNvSpPr txBox="1">
            <a:spLocks noGrp="1"/>
          </p:cNvSpPr>
          <p:nvPr>
            <p:ph type="body" idx="2"/>
          </p:nvPr>
        </p:nvSpPr>
        <p:spPr>
          <a:xfrm rot="5400000">
            <a:off x="5410200" y="2743200"/>
            <a:ext cx="5867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48" name="Google Shape;148;p62"/>
          <p:cNvGrpSpPr/>
          <p:nvPr/>
        </p:nvGrpSpPr>
        <p:grpSpPr>
          <a:xfrm rot="5400000">
            <a:off x="5006340" y="2567940"/>
            <a:ext cx="5181600" cy="45719"/>
            <a:chOff x="1905000" y="6553200"/>
            <a:chExt cx="7010400" cy="45719"/>
          </a:xfrm>
        </p:grpSpPr>
        <p:sp>
          <p:nvSpPr>
            <p:cNvPr id="149" name="Google Shape;149;p62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6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62"/>
            <p:cNvSpPr/>
            <p:nvPr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52" name="Google Shape;152;p62" descr="Picture 7.png"/>
          <p:cNvPicPr preferRelativeResize="0"/>
          <p:nvPr/>
        </p:nvPicPr>
        <p:blipFill rotWithShape="1">
          <a:blip r:embed="rId2">
            <a:alphaModFix/>
          </a:blip>
          <a:srcRect l="1923" b="5334"/>
          <a:stretch/>
        </p:blipFill>
        <p:spPr>
          <a:xfrm rot="5400000">
            <a:off x="-758715" y="1131248"/>
            <a:ext cx="2193193" cy="692697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62"/>
          <p:cNvSpPr txBox="1"/>
          <p:nvPr/>
        </p:nvSpPr>
        <p:spPr>
          <a:xfrm rot="5400000">
            <a:off x="-2794428" y="3808884"/>
            <a:ext cx="5867400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1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US" sz="900" b="0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Pilani Campus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48" descr="\\Server\D\jyoti\FI023_BITS_v1\styleguide img\IMG_5627_b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48"/>
          <p:cNvSpPr/>
          <p:nvPr/>
        </p:nvSpPr>
        <p:spPr>
          <a:xfrm>
            <a:off x="0" y="4282182"/>
            <a:ext cx="9144000" cy="2575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509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3" name="Google Shape;163;p48" descr="Picture 7.png"/>
          <p:cNvPicPr preferRelativeResize="0"/>
          <p:nvPr/>
        </p:nvPicPr>
        <p:blipFill rotWithShape="1">
          <a:blip r:embed="rId3">
            <a:alphaModFix/>
          </a:blip>
          <a:srcRect l="1921" b="5338"/>
          <a:stretch/>
        </p:blipFill>
        <p:spPr>
          <a:xfrm>
            <a:off x="6629400" y="-1"/>
            <a:ext cx="2193193" cy="692697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48"/>
          <p:cNvSpPr txBox="1">
            <a:spLocks noGrp="1"/>
          </p:cNvSpPr>
          <p:nvPr>
            <p:ph type="body" idx="1"/>
          </p:nvPr>
        </p:nvSpPr>
        <p:spPr>
          <a:xfrm>
            <a:off x="304800" y="4648200"/>
            <a:ext cx="84582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5" name="Google Shape;165;p48"/>
          <p:cNvSpPr/>
          <p:nvPr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48"/>
          <p:cNvSpPr/>
          <p:nvPr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48"/>
          <p:cNvSpPr/>
          <p:nvPr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8" name="Google Shape;168;p48"/>
          <p:cNvGrpSpPr/>
          <p:nvPr/>
        </p:nvGrpSpPr>
        <p:grpSpPr>
          <a:xfrm>
            <a:off x="6858000" y="762000"/>
            <a:ext cx="2209800" cy="685668"/>
            <a:chOff x="76200" y="2209800"/>
            <a:chExt cx="2209800" cy="685668"/>
          </a:xfrm>
        </p:grpSpPr>
        <p:sp>
          <p:nvSpPr>
            <p:cNvPr id="169" name="Google Shape;169;p48"/>
            <p:cNvSpPr txBox="1"/>
            <p:nvPr/>
          </p:nvSpPr>
          <p:spPr>
            <a:xfrm>
              <a:off x="76200" y="2209800"/>
              <a:ext cx="22098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900"/>
                <a:buFont typeface="Arial"/>
                <a:buNone/>
              </a:pPr>
              <a:r>
                <a:rPr lang="en-US" sz="29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BITS</a:t>
              </a:r>
              <a:r>
                <a:rPr lang="en-US" sz="29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Pilani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48"/>
            <p:cNvSpPr txBox="1"/>
            <p:nvPr/>
          </p:nvSpPr>
          <p:spPr>
            <a:xfrm>
              <a:off x="228600" y="2664768"/>
              <a:ext cx="1905000" cy="23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en-US" sz="9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Pilani | Dubai | Goa | Hyderabad</a:t>
              </a:r>
              <a:endPara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1" name="Google Shape;171;p4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4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48"/>
          <p:cNvSpPr txBox="1">
            <a:spLocks noGrp="1"/>
          </p:cNvSpPr>
          <p:nvPr>
            <p:ph type="sldNum" idx="12"/>
          </p:nvPr>
        </p:nvSpPr>
        <p:spPr>
          <a:xfrm>
            <a:off x="7010400" y="6313488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51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6" name="Google Shape;176;p51"/>
          <p:cNvSpPr txBox="1"/>
          <p:nvPr/>
        </p:nvSpPr>
        <p:spPr>
          <a:xfrm>
            <a:off x="3276600" y="6596390"/>
            <a:ext cx="58674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1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US" sz="1100" b="0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Deemed to be University under Section 3 of UGC Act, 1956</a:t>
            </a:r>
            <a:endParaRPr sz="1100" b="0" i="0" u="none" strike="noStrike" cap="none">
              <a:solidFill>
                <a:srgbClr val="10114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7" name="Google Shape;177;p51"/>
          <p:cNvGrpSpPr/>
          <p:nvPr/>
        </p:nvGrpSpPr>
        <p:grpSpPr>
          <a:xfrm>
            <a:off x="2083888" y="6550671"/>
            <a:ext cx="7060186" cy="48601"/>
            <a:chOff x="2083888" y="6550671"/>
            <a:chExt cx="7060186" cy="48601"/>
          </a:xfrm>
        </p:grpSpPr>
        <p:sp>
          <p:nvSpPr>
            <p:cNvPr id="178" name="Google Shape;178;p51"/>
            <p:cNvSpPr/>
            <p:nvPr/>
          </p:nvSpPr>
          <p:spPr>
            <a:xfrm>
              <a:off x="4630476" y="6550672"/>
              <a:ext cx="2328600" cy="48600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51"/>
            <p:cNvSpPr/>
            <p:nvPr/>
          </p:nvSpPr>
          <p:spPr>
            <a:xfrm>
              <a:off x="6907874" y="6550671"/>
              <a:ext cx="2236200" cy="45600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51"/>
            <p:cNvSpPr/>
            <p:nvPr/>
          </p:nvSpPr>
          <p:spPr>
            <a:xfrm>
              <a:off x="2083888" y="6550672"/>
              <a:ext cx="2580600" cy="48600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81" name="Google Shape;181;p51" descr="Picture 7.png"/>
          <p:cNvPicPr preferRelativeResize="0"/>
          <p:nvPr/>
        </p:nvPicPr>
        <p:blipFill rotWithShape="1">
          <a:blip r:embed="rId2">
            <a:alphaModFix/>
          </a:blip>
          <a:srcRect l="1921" b="5338"/>
          <a:stretch/>
        </p:blipFill>
        <p:spPr>
          <a:xfrm>
            <a:off x="6629400" y="-1"/>
            <a:ext cx="2193193" cy="69269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2" name="Google Shape;182;p51"/>
          <p:cNvGrpSpPr/>
          <p:nvPr/>
        </p:nvGrpSpPr>
        <p:grpSpPr>
          <a:xfrm>
            <a:off x="2133600" y="6558112"/>
            <a:ext cx="7010409" cy="45600"/>
            <a:chOff x="1905000" y="6553200"/>
            <a:chExt cx="7010409" cy="45600"/>
          </a:xfrm>
        </p:grpSpPr>
        <p:sp>
          <p:nvSpPr>
            <p:cNvPr id="183" name="Google Shape;183;p51"/>
            <p:cNvSpPr/>
            <p:nvPr/>
          </p:nvSpPr>
          <p:spPr>
            <a:xfrm>
              <a:off x="4267200" y="6553200"/>
              <a:ext cx="2328600" cy="45600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51"/>
            <p:cNvSpPr/>
            <p:nvPr/>
          </p:nvSpPr>
          <p:spPr>
            <a:xfrm>
              <a:off x="1905000" y="6553200"/>
              <a:ext cx="2362200" cy="45600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51"/>
            <p:cNvSpPr/>
            <p:nvPr/>
          </p:nvSpPr>
          <p:spPr>
            <a:xfrm>
              <a:off x="6586809" y="6553200"/>
              <a:ext cx="2328600" cy="45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6" name="Google Shape;186;p51"/>
          <p:cNvGrpSpPr/>
          <p:nvPr/>
        </p:nvGrpSpPr>
        <p:grpSpPr>
          <a:xfrm>
            <a:off x="0" y="1295400"/>
            <a:ext cx="7010409" cy="45600"/>
            <a:chOff x="1905000" y="6553200"/>
            <a:chExt cx="7010409" cy="45600"/>
          </a:xfrm>
        </p:grpSpPr>
        <p:sp>
          <p:nvSpPr>
            <p:cNvPr id="187" name="Google Shape;187;p51"/>
            <p:cNvSpPr/>
            <p:nvPr/>
          </p:nvSpPr>
          <p:spPr>
            <a:xfrm>
              <a:off x="4267200" y="6553200"/>
              <a:ext cx="2328600" cy="45600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51"/>
            <p:cNvSpPr/>
            <p:nvPr/>
          </p:nvSpPr>
          <p:spPr>
            <a:xfrm>
              <a:off x="1905000" y="6553200"/>
              <a:ext cx="2362200" cy="45600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51"/>
            <p:cNvSpPr/>
            <p:nvPr/>
          </p:nvSpPr>
          <p:spPr>
            <a:xfrm>
              <a:off x="6586809" y="6553200"/>
              <a:ext cx="2328600" cy="45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0" name="Google Shape;190;p51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1" name="Google Shape;191;p51"/>
          <p:cNvSpPr txBox="1">
            <a:spLocks noGrp="1"/>
          </p:cNvSpPr>
          <p:nvPr>
            <p:ph type="body" idx="3"/>
          </p:nvPr>
        </p:nvSpPr>
        <p:spPr>
          <a:xfrm>
            <a:off x="4495800" y="6363741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2" name="Google Shape;192;p5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5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51"/>
          <p:cNvSpPr txBox="1">
            <a:spLocks noGrp="1"/>
          </p:cNvSpPr>
          <p:nvPr>
            <p:ph type="sldNum" idx="12"/>
          </p:nvPr>
        </p:nvSpPr>
        <p:spPr>
          <a:xfrm>
            <a:off x="7010400" y="6101551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72"/>
          <p:cNvSpPr/>
          <p:nvPr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72"/>
          <p:cNvSpPr/>
          <p:nvPr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72"/>
          <p:cNvSpPr/>
          <p:nvPr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72"/>
          <p:cNvSpPr/>
          <p:nvPr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0" name="Google Shape;200;p72" descr="BITS_university_logo_whitevert.png"/>
          <p:cNvPicPr preferRelativeResize="0"/>
          <p:nvPr/>
        </p:nvPicPr>
        <p:blipFill rotWithShape="1">
          <a:blip r:embed="rId3">
            <a:alphaModFix/>
          </a:blip>
          <a:srcRect b="28591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1" name="Google Shape;201;p72"/>
          <p:cNvGrpSpPr/>
          <p:nvPr/>
        </p:nvGrpSpPr>
        <p:grpSpPr>
          <a:xfrm>
            <a:off x="-76200" y="5257800"/>
            <a:ext cx="2209800" cy="685668"/>
            <a:chOff x="76200" y="2209800"/>
            <a:chExt cx="2209800" cy="685668"/>
          </a:xfrm>
        </p:grpSpPr>
        <p:sp>
          <p:nvSpPr>
            <p:cNvPr id="202" name="Google Shape;202;p72"/>
            <p:cNvSpPr txBox="1"/>
            <p:nvPr/>
          </p:nvSpPr>
          <p:spPr>
            <a:xfrm>
              <a:off x="76200" y="2209800"/>
              <a:ext cx="22098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900"/>
                <a:buFont typeface="Arial"/>
                <a:buNone/>
              </a:pPr>
              <a:r>
                <a:rPr lang="en-US" sz="29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BITS</a:t>
              </a:r>
              <a:r>
                <a:rPr lang="en-US" sz="29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Pilani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72"/>
            <p:cNvSpPr txBox="1"/>
            <p:nvPr/>
          </p:nvSpPr>
          <p:spPr>
            <a:xfrm>
              <a:off x="228600" y="2664768"/>
              <a:ext cx="1905000" cy="23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en-US" sz="9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Pilani | Dubai | Goa | Hyderabad</a:t>
              </a:r>
              <a:endPara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4" name="Google Shape;204;p72"/>
          <p:cNvSpPr txBox="1">
            <a:spLocks noGrp="1"/>
          </p:cNvSpPr>
          <p:nvPr>
            <p:ph type="body" idx="1"/>
          </p:nvPr>
        </p:nvSpPr>
        <p:spPr>
          <a:xfrm>
            <a:off x="2514600" y="5410200"/>
            <a:ext cx="60198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5" name="Google Shape;205;p72"/>
          <p:cNvSpPr txBox="1"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909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7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7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72"/>
          <p:cNvSpPr txBox="1">
            <a:spLocks noGrp="1"/>
          </p:cNvSpPr>
          <p:nvPr>
            <p:ph type="sldNum" idx="12"/>
          </p:nvPr>
        </p:nvSpPr>
        <p:spPr>
          <a:xfrm>
            <a:off x="7315200" y="6340475"/>
            <a:ext cx="1828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73"/>
          <p:cNvSpPr/>
          <p:nvPr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73"/>
          <p:cNvSpPr/>
          <p:nvPr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73"/>
          <p:cNvSpPr/>
          <p:nvPr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73"/>
          <p:cNvSpPr/>
          <p:nvPr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4" name="Google Shape;214;p73" descr="BITS_university_logo_whitevert.png"/>
          <p:cNvPicPr preferRelativeResize="0"/>
          <p:nvPr/>
        </p:nvPicPr>
        <p:blipFill rotWithShape="1">
          <a:blip r:embed="rId3">
            <a:alphaModFix/>
          </a:blip>
          <a:srcRect b="28591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5" name="Google Shape;215;p73"/>
          <p:cNvGrpSpPr/>
          <p:nvPr/>
        </p:nvGrpSpPr>
        <p:grpSpPr>
          <a:xfrm>
            <a:off x="-76200" y="5257800"/>
            <a:ext cx="2209800" cy="685668"/>
            <a:chOff x="76200" y="2209800"/>
            <a:chExt cx="2209800" cy="685668"/>
          </a:xfrm>
        </p:grpSpPr>
        <p:sp>
          <p:nvSpPr>
            <p:cNvPr id="216" name="Google Shape;216;p73"/>
            <p:cNvSpPr txBox="1"/>
            <p:nvPr/>
          </p:nvSpPr>
          <p:spPr>
            <a:xfrm>
              <a:off x="76200" y="2209800"/>
              <a:ext cx="22098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900"/>
                <a:buFont typeface="Arial"/>
                <a:buNone/>
              </a:pPr>
              <a:r>
                <a:rPr lang="en-US" sz="29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BITS</a:t>
              </a:r>
              <a:r>
                <a:rPr lang="en-US" sz="29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Pilani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73"/>
            <p:cNvSpPr txBox="1"/>
            <p:nvPr/>
          </p:nvSpPr>
          <p:spPr>
            <a:xfrm>
              <a:off x="228600" y="2664768"/>
              <a:ext cx="1905000" cy="23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en-US" sz="9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Pilani | Dubai | Goa | Hyderabad</a:t>
              </a:r>
              <a:endPara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8" name="Google Shape;218;p73"/>
          <p:cNvSpPr txBox="1"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909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7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7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73"/>
          <p:cNvSpPr txBox="1">
            <a:spLocks noGrp="1"/>
          </p:cNvSpPr>
          <p:nvPr>
            <p:ph type="sldNum" idx="12"/>
          </p:nvPr>
        </p:nvSpPr>
        <p:spPr>
          <a:xfrm>
            <a:off x="7206762" y="6356350"/>
            <a:ext cx="1937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Google Shape;223;p74" descr="Picture 7.png"/>
          <p:cNvPicPr preferRelativeResize="0"/>
          <p:nvPr/>
        </p:nvPicPr>
        <p:blipFill rotWithShape="1">
          <a:blip r:embed="rId2">
            <a:alphaModFix/>
          </a:blip>
          <a:srcRect l="1921" b="5338"/>
          <a:stretch/>
        </p:blipFill>
        <p:spPr>
          <a:xfrm>
            <a:off x="6629400" y="-1"/>
            <a:ext cx="2193193" cy="692697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7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01141"/>
              </a:buClr>
              <a:buSzPts val="2800"/>
              <a:buFont typeface="Arial"/>
              <a:buNone/>
              <a:defRPr sz="2800"/>
            </a:lvl1pPr>
            <a:lvl2pPr marL="914400" marR="0" lvl="1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225" name="Google Shape;225;p74"/>
          <p:cNvSpPr txBox="1">
            <a:spLocks noGrp="1"/>
          </p:cNvSpPr>
          <p:nvPr>
            <p:ph type="body" idx="2"/>
          </p:nvPr>
        </p:nvSpPr>
        <p:spPr>
          <a:xfrm>
            <a:off x="49530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01141"/>
              </a:buClr>
              <a:buSzPts val="2800"/>
              <a:buFont typeface="Arial"/>
              <a:buNone/>
              <a:defRPr sz="2800"/>
            </a:lvl1pPr>
            <a:lvl2pPr marL="914400" marR="0" lvl="1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226" name="Google Shape;226;p74"/>
          <p:cNvSpPr txBox="1">
            <a:spLocks noGrp="1"/>
          </p:cNvSpPr>
          <p:nvPr>
            <p:ph type="body" idx="3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227" name="Google Shape;227;p74"/>
          <p:cNvGrpSpPr/>
          <p:nvPr/>
        </p:nvGrpSpPr>
        <p:grpSpPr>
          <a:xfrm>
            <a:off x="0" y="1295400"/>
            <a:ext cx="7010409" cy="45600"/>
            <a:chOff x="1905000" y="6553200"/>
            <a:chExt cx="7010409" cy="45600"/>
          </a:xfrm>
        </p:grpSpPr>
        <p:sp>
          <p:nvSpPr>
            <p:cNvPr id="228" name="Google Shape;228;p74"/>
            <p:cNvSpPr/>
            <p:nvPr/>
          </p:nvSpPr>
          <p:spPr>
            <a:xfrm>
              <a:off x="4267200" y="6553200"/>
              <a:ext cx="2328600" cy="45600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74"/>
            <p:cNvSpPr/>
            <p:nvPr/>
          </p:nvSpPr>
          <p:spPr>
            <a:xfrm>
              <a:off x="1905000" y="6553200"/>
              <a:ext cx="2362200" cy="45600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74"/>
            <p:cNvSpPr/>
            <p:nvPr/>
          </p:nvSpPr>
          <p:spPr>
            <a:xfrm>
              <a:off x="6586809" y="6553200"/>
              <a:ext cx="2328600" cy="45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1" name="Google Shape;231;p74"/>
          <p:cNvGrpSpPr/>
          <p:nvPr/>
        </p:nvGrpSpPr>
        <p:grpSpPr>
          <a:xfrm>
            <a:off x="2133600" y="6553200"/>
            <a:ext cx="7010409" cy="45600"/>
            <a:chOff x="1905000" y="6553200"/>
            <a:chExt cx="7010409" cy="45600"/>
          </a:xfrm>
        </p:grpSpPr>
        <p:sp>
          <p:nvSpPr>
            <p:cNvPr id="232" name="Google Shape;232;p74"/>
            <p:cNvSpPr/>
            <p:nvPr/>
          </p:nvSpPr>
          <p:spPr>
            <a:xfrm>
              <a:off x="4267200" y="6553200"/>
              <a:ext cx="2328600" cy="45600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74"/>
            <p:cNvSpPr/>
            <p:nvPr/>
          </p:nvSpPr>
          <p:spPr>
            <a:xfrm>
              <a:off x="1905000" y="6553200"/>
              <a:ext cx="2362200" cy="45600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74"/>
            <p:cNvSpPr/>
            <p:nvPr/>
          </p:nvSpPr>
          <p:spPr>
            <a:xfrm>
              <a:off x="6586809" y="6553200"/>
              <a:ext cx="2328600" cy="45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5" name="Google Shape;235;p74"/>
          <p:cNvSpPr txBox="1"/>
          <p:nvPr/>
        </p:nvSpPr>
        <p:spPr>
          <a:xfrm>
            <a:off x="3276600" y="6596390"/>
            <a:ext cx="58674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1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US" sz="1100" b="0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Deemed to be University under Section 3 of UGC Act, 1956</a:t>
            </a:r>
            <a:endParaRPr sz="1100" b="0" i="0" u="none" strike="noStrike" cap="none">
              <a:solidFill>
                <a:srgbClr val="10114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7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7" name="Google Shape;237;p7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8" name="Google Shape;238;p74"/>
          <p:cNvSpPr txBox="1">
            <a:spLocks noGrp="1"/>
          </p:cNvSpPr>
          <p:nvPr>
            <p:ph type="sldNum" idx="12"/>
          </p:nvPr>
        </p:nvSpPr>
        <p:spPr>
          <a:xfrm>
            <a:off x="6972300" y="6142574"/>
            <a:ext cx="2133600" cy="4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75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00" cy="8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41" name="Google Shape;241;p75"/>
          <p:cNvSpPr txBox="1">
            <a:spLocks noGrp="1"/>
          </p:cNvSpPr>
          <p:nvPr>
            <p:ph type="body" idx="2"/>
          </p:nvPr>
        </p:nvSpPr>
        <p:spPr>
          <a:xfrm>
            <a:off x="457200" y="2362199"/>
            <a:ext cx="4040100" cy="37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242" name="Google Shape;242;p75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900" cy="8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43" name="Google Shape;243;p75"/>
          <p:cNvSpPr txBox="1">
            <a:spLocks noGrp="1"/>
          </p:cNvSpPr>
          <p:nvPr>
            <p:ph type="body" idx="4"/>
          </p:nvPr>
        </p:nvSpPr>
        <p:spPr>
          <a:xfrm>
            <a:off x="4645025" y="2362199"/>
            <a:ext cx="4041900" cy="37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244" name="Google Shape;244;p75"/>
          <p:cNvSpPr txBox="1">
            <a:spLocks noGrp="1"/>
          </p:cNvSpPr>
          <p:nvPr>
            <p:ph type="body" idx="5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245" name="Google Shape;245;p75"/>
          <p:cNvGrpSpPr/>
          <p:nvPr/>
        </p:nvGrpSpPr>
        <p:grpSpPr>
          <a:xfrm>
            <a:off x="0" y="1295400"/>
            <a:ext cx="7010409" cy="45600"/>
            <a:chOff x="1905000" y="6553200"/>
            <a:chExt cx="7010409" cy="45600"/>
          </a:xfrm>
        </p:grpSpPr>
        <p:sp>
          <p:nvSpPr>
            <p:cNvPr id="246" name="Google Shape;246;p75"/>
            <p:cNvSpPr/>
            <p:nvPr/>
          </p:nvSpPr>
          <p:spPr>
            <a:xfrm>
              <a:off x="4267200" y="6553200"/>
              <a:ext cx="2328600" cy="45600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75"/>
            <p:cNvSpPr/>
            <p:nvPr/>
          </p:nvSpPr>
          <p:spPr>
            <a:xfrm>
              <a:off x="1905000" y="6553200"/>
              <a:ext cx="2362200" cy="45600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p75"/>
            <p:cNvSpPr/>
            <p:nvPr/>
          </p:nvSpPr>
          <p:spPr>
            <a:xfrm>
              <a:off x="6586809" y="6553200"/>
              <a:ext cx="2328600" cy="45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9" name="Google Shape;249;p75"/>
          <p:cNvGrpSpPr/>
          <p:nvPr/>
        </p:nvGrpSpPr>
        <p:grpSpPr>
          <a:xfrm>
            <a:off x="2133600" y="6553200"/>
            <a:ext cx="7010409" cy="45600"/>
            <a:chOff x="1905000" y="6553200"/>
            <a:chExt cx="7010409" cy="45600"/>
          </a:xfrm>
        </p:grpSpPr>
        <p:sp>
          <p:nvSpPr>
            <p:cNvPr id="250" name="Google Shape;250;p75"/>
            <p:cNvSpPr/>
            <p:nvPr/>
          </p:nvSpPr>
          <p:spPr>
            <a:xfrm>
              <a:off x="4267200" y="6553200"/>
              <a:ext cx="2328600" cy="45600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51;p75"/>
            <p:cNvSpPr/>
            <p:nvPr/>
          </p:nvSpPr>
          <p:spPr>
            <a:xfrm>
              <a:off x="1905000" y="6553200"/>
              <a:ext cx="2362200" cy="45600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52;p75"/>
            <p:cNvSpPr/>
            <p:nvPr/>
          </p:nvSpPr>
          <p:spPr>
            <a:xfrm>
              <a:off x="6586809" y="6553200"/>
              <a:ext cx="2328600" cy="45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53" name="Google Shape;253;p75" descr="Picture 7.png"/>
          <p:cNvPicPr preferRelativeResize="0"/>
          <p:nvPr/>
        </p:nvPicPr>
        <p:blipFill rotWithShape="1">
          <a:blip r:embed="rId2">
            <a:alphaModFix/>
          </a:blip>
          <a:srcRect l="1921" b="5338"/>
          <a:stretch/>
        </p:blipFill>
        <p:spPr>
          <a:xfrm>
            <a:off x="6629400" y="-1"/>
            <a:ext cx="2193193" cy="692697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75"/>
          <p:cNvSpPr txBox="1"/>
          <p:nvPr/>
        </p:nvSpPr>
        <p:spPr>
          <a:xfrm>
            <a:off x="3314700" y="6598919"/>
            <a:ext cx="58674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1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US" sz="1100" b="0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Deemed to be University under Section 3 of UGC Act, 1956</a:t>
            </a:r>
            <a:endParaRPr sz="1100" b="0" i="0" u="none" strike="noStrike" cap="none">
              <a:solidFill>
                <a:srgbClr val="10114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76"/>
          <p:cNvSpPr txBox="1">
            <a:spLocks noGrp="1"/>
          </p:cNvSpPr>
          <p:nvPr>
            <p:ph type="body" idx="1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257" name="Google Shape;257;p76"/>
          <p:cNvGrpSpPr/>
          <p:nvPr/>
        </p:nvGrpSpPr>
        <p:grpSpPr>
          <a:xfrm>
            <a:off x="0" y="1295400"/>
            <a:ext cx="7010409" cy="45600"/>
            <a:chOff x="1905000" y="6553200"/>
            <a:chExt cx="7010409" cy="45600"/>
          </a:xfrm>
        </p:grpSpPr>
        <p:sp>
          <p:nvSpPr>
            <p:cNvPr id="258" name="Google Shape;258;p76"/>
            <p:cNvSpPr/>
            <p:nvPr/>
          </p:nvSpPr>
          <p:spPr>
            <a:xfrm>
              <a:off x="4267200" y="6553200"/>
              <a:ext cx="2328600" cy="45600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76"/>
            <p:cNvSpPr/>
            <p:nvPr/>
          </p:nvSpPr>
          <p:spPr>
            <a:xfrm>
              <a:off x="1905000" y="6553200"/>
              <a:ext cx="2362200" cy="45600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76"/>
            <p:cNvSpPr/>
            <p:nvPr/>
          </p:nvSpPr>
          <p:spPr>
            <a:xfrm>
              <a:off x="6586809" y="6553200"/>
              <a:ext cx="2328600" cy="45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1" name="Google Shape;261;p76"/>
          <p:cNvGrpSpPr/>
          <p:nvPr/>
        </p:nvGrpSpPr>
        <p:grpSpPr>
          <a:xfrm>
            <a:off x="2133600" y="6553200"/>
            <a:ext cx="7010409" cy="45600"/>
            <a:chOff x="1905000" y="6553200"/>
            <a:chExt cx="7010409" cy="45600"/>
          </a:xfrm>
        </p:grpSpPr>
        <p:sp>
          <p:nvSpPr>
            <p:cNvPr id="262" name="Google Shape;262;p76"/>
            <p:cNvSpPr/>
            <p:nvPr/>
          </p:nvSpPr>
          <p:spPr>
            <a:xfrm>
              <a:off x="4267200" y="6553200"/>
              <a:ext cx="2328600" cy="45600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76"/>
            <p:cNvSpPr/>
            <p:nvPr/>
          </p:nvSpPr>
          <p:spPr>
            <a:xfrm>
              <a:off x="1905000" y="6553200"/>
              <a:ext cx="2362200" cy="45600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76"/>
            <p:cNvSpPr/>
            <p:nvPr/>
          </p:nvSpPr>
          <p:spPr>
            <a:xfrm>
              <a:off x="6586809" y="6553200"/>
              <a:ext cx="2328600" cy="45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65" name="Google Shape;265;p76" descr="Picture 7.png"/>
          <p:cNvPicPr preferRelativeResize="0"/>
          <p:nvPr/>
        </p:nvPicPr>
        <p:blipFill rotWithShape="1">
          <a:blip r:embed="rId2">
            <a:alphaModFix/>
          </a:blip>
          <a:srcRect l="1921" b="5338"/>
          <a:stretch/>
        </p:blipFill>
        <p:spPr>
          <a:xfrm>
            <a:off x="6629400" y="-1"/>
            <a:ext cx="2193193" cy="692697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76"/>
          <p:cNvSpPr txBox="1"/>
          <p:nvPr/>
        </p:nvSpPr>
        <p:spPr>
          <a:xfrm>
            <a:off x="3276600" y="6596390"/>
            <a:ext cx="58674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1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US" sz="1100" b="0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Deemed to be University under Section 3 of UGC Act, 1956</a:t>
            </a:r>
            <a:endParaRPr sz="1100" b="0" i="0" u="none" strike="noStrike" cap="none">
              <a:solidFill>
                <a:srgbClr val="10114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7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8" name="Google Shape;268;p7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9" name="Google Shape;269;p76"/>
          <p:cNvSpPr txBox="1">
            <a:spLocks noGrp="1"/>
          </p:cNvSpPr>
          <p:nvPr>
            <p:ph type="sldNum" idx="12"/>
          </p:nvPr>
        </p:nvSpPr>
        <p:spPr>
          <a:xfrm>
            <a:off x="7010400" y="621726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>
  <p:cSld name="Content with Caption"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77"/>
          <p:cNvSpPr txBox="1">
            <a:spLocks noGrp="1"/>
          </p:cNvSpPr>
          <p:nvPr>
            <p:ph type="body" idx="1"/>
          </p:nvPr>
        </p:nvSpPr>
        <p:spPr>
          <a:xfrm>
            <a:off x="3575050" y="1600200"/>
            <a:ext cx="5111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272" name="Google Shape;272;p77"/>
          <p:cNvSpPr txBox="1">
            <a:spLocks noGrp="1"/>
          </p:cNvSpPr>
          <p:nvPr>
            <p:ph type="body" idx="2"/>
          </p:nvPr>
        </p:nvSpPr>
        <p:spPr>
          <a:xfrm>
            <a:off x="457200" y="1600200"/>
            <a:ext cx="30084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73" name="Google Shape;273;p77"/>
          <p:cNvSpPr txBox="1">
            <a:spLocks noGrp="1"/>
          </p:cNvSpPr>
          <p:nvPr>
            <p:ph type="body" idx="3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274" name="Google Shape;274;p77"/>
          <p:cNvGrpSpPr/>
          <p:nvPr/>
        </p:nvGrpSpPr>
        <p:grpSpPr>
          <a:xfrm>
            <a:off x="0" y="1295400"/>
            <a:ext cx="7010409" cy="45600"/>
            <a:chOff x="1905000" y="6553200"/>
            <a:chExt cx="7010409" cy="45600"/>
          </a:xfrm>
        </p:grpSpPr>
        <p:sp>
          <p:nvSpPr>
            <p:cNvPr id="275" name="Google Shape;275;p77"/>
            <p:cNvSpPr/>
            <p:nvPr/>
          </p:nvSpPr>
          <p:spPr>
            <a:xfrm>
              <a:off x="4267200" y="6553200"/>
              <a:ext cx="2328600" cy="45600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77"/>
            <p:cNvSpPr/>
            <p:nvPr/>
          </p:nvSpPr>
          <p:spPr>
            <a:xfrm>
              <a:off x="1905000" y="6553200"/>
              <a:ext cx="2362200" cy="45600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77"/>
            <p:cNvSpPr/>
            <p:nvPr/>
          </p:nvSpPr>
          <p:spPr>
            <a:xfrm>
              <a:off x="6586809" y="6553200"/>
              <a:ext cx="2328600" cy="45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8" name="Google Shape;278;p77"/>
          <p:cNvGrpSpPr/>
          <p:nvPr/>
        </p:nvGrpSpPr>
        <p:grpSpPr>
          <a:xfrm>
            <a:off x="2133600" y="6553200"/>
            <a:ext cx="7010409" cy="45600"/>
            <a:chOff x="1905000" y="6553200"/>
            <a:chExt cx="7010409" cy="45600"/>
          </a:xfrm>
        </p:grpSpPr>
        <p:sp>
          <p:nvSpPr>
            <p:cNvPr id="279" name="Google Shape;279;p77"/>
            <p:cNvSpPr/>
            <p:nvPr/>
          </p:nvSpPr>
          <p:spPr>
            <a:xfrm>
              <a:off x="4267200" y="6553200"/>
              <a:ext cx="2328600" cy="45600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77"/>
            <p:cNvSpPr/>
            <p:nvPr/>
          </p:nvSpPr>
          <p:spPr>
            <a:xfrm>
              <a:off x="1905000" y="6553200"/>
              <a:ext cx="2362200" cy="45600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77"/>
            <p:cNvSpPr/>
            <p:nvPr/>
          </p:nvSpPr>
          <p:spPr>
            <a:xfrm>
              <a:off x="6586809" y="6553200"/>
              <a:ext cx="2328600" cy="45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82" name="Google Shape;282;p77" descr="Picture 7.png"/>
          <p:cNvPicPr preferRelativeResize="0"/>
          <p:nvPr/>
        </p:nvPicPr>
        <p:blipFill rotWithShape="1">
          <a:blip r:embed="rId2">
            <a:alphaModFix/>
          </a:blip>
          <a:srcRect l="1921" b="5338"/>
          <a:stretch/>
        </p:blipFill>
        <p:spPr>
          <a:xfrm>
            <a:off x="6629400" y="-1"/>
            <a:ext cx="2193193" cy="692697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77"/>
          <p:cNvSpPr txBox="1"/>
          <p:nvPr/>
        </p:nvSpPr>
        <p:spPr>
          <a:xfrm>
            <a:off x="3276600" y="6596390"/>
            <a:ext cx="58674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1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US" sz="1100" b="0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Deemed to be University under Section 3 of UGC Act, 1956</a:t>
            </a:r>
            <a:endParaRPr sz="1100" b="0" i="0" u="none" strike="noStrike" cap="none">
              <a:solidFill>
                <a:srgbClr val="10114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7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5" name="Google Shape;285;p7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6" name="Google Shape;286;p77"/>
          <p:cNvSpPr txBox="1">
            <a:spLocks noGrp="1"/>
          </p:cNvSpPr>
          <p:nvPr>
            <p:ph type="sldNum" idx="12"/>
          </p:nvPr>
        </p:nvSpPr>
        <p:spPr>
          <a:xfrm>
            <a:off x="7010400" y="620602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3"/>
          <p:cNvSpPr/>
          <p:nvPr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53"/>
          <p:cNvSpPr/>
          <p:nvPr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53"/>
          <p:cNvSpPr/>
          <p:nvPr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53"/>
          <p:cNvSpPr/>
          <p:nvPr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" name="Google Shape;30;p53" descr="BITS_university_logo_whitevert.png"/>
          <p:cNvPicPr preferRelativeResize="0"/>
          <p:nvPr/>
        </p:nvPicPr>
        <p:blipFill rotWithShape="1">
          <a:blip r:embed="rId3">
            <a:alphaModFix/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53"/>
          <p:cNvSpPr txBox="1"/>
          <p:nvPr/>
        </p:nvSpPr>
        <p:spPr>
          <a:xfrm>
            <a:off x="-76200" y="5257800"/>
            <a:ext cx="2209800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lang="en-US" sz="29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BITS</a:t>
            </a:r>
            <a:r>
              <a:rPr lang="en-US" sz="2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Pilani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53"/>
          <p:cNvSpPr txBox="1"/>
          <p:nvPr/>
        </p:nvSpPr>
        <p:spPr>
          <a:xfrm>
            <a:off x="152400" y="5666601"/>
            <a:ext cx="190500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Pilani Campus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53"/>
          <p:cNvSpPr txBox="1"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909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>
  <p:cSld name="Picture with Caption"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78"/>
          <p:cNvSpPr txBox="1"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9" name="Google Shape;289;p78"/>
          <p:cNvSpPr>
            <a:spLocks noGrp="1"/>
          </p:cNvSpPr>
          <p:nvPr>
            <p:ph type="pic" idx="2"/>
          </p:nvPr>
        </p:nvSpPr>
        <p:spPr>
          <a:xfrm>
            <a:off x="1792288" y="1828800"/>
            <a:ext cx="5486400" cy="3429000"/>
          </a:xfrm>
          <a:prstGeom prst="rect">
            <a:avLst/>
          </a:prstGeom>
          <a:solidFill>
            <a:schemeClr val="lt1"/>
          </a:solidFill>
          <a:ln w="57150" cap="flat" cmpd="sng">
            <a:solidFill>
              <a:srgbClr val="DAE5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0" name="Google Shape;290;p78"/>
          <p:cNvSpPr txBox="1">
            <a:spLocks noGrp="1"/>
          </p:cNvSpPr>
          <p:nvPr>
            <p:ph type="body" idx="1"/>
          </p:nvPr>
        </p:nvSpPr>
        <p:spPr>
          <a:xfrm>
            <a:off x="1792288" y="5711825"/>
            <a:ext cx="5486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91" name="Google Shape;291;p78"/>
          <p:cNvSpPr txBox="1">
            <a:spLocks noGrp="1"/>
          </p:cNvSpPr>
          <p:nvPr>
            <p:ph type="body" idx="3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292" name="Google Shape;292;p78"/>
          <p:cNvGrpSpPr/>
          <p:nvPr/>
        </p:nvGrpSpPr>
        <p:grpSpPr>
          <a:xfrm>
            <a:off x="0" y="1295400"/>
            <a:ext cx="7010409" cy="45600"/>
            <a:chOff x="1905000" y="6553200"/>
            <a:chExt cx="7010409" cy="45600"/>
          </a:xfrm>
        </p:grpSpPr>
        <p:sp>
          <p:nvSpPr>
            <p:cNvPr id="293" name="Google Shape;293;p78"/>
            <p:cNvSpPr/>
            <p:nvPr/>
          </p:nvSpPr>
          <p:spPr>
            <a:xfrm>
              <a:off x="4267200" y="6553200"/>
              <a:ext cx="2328600" cy="45600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78"/>
            <p:cNvSpPr/>
            <p:nvPr/>
          </p:nvSpPr>
          <p:spPr>
            <a:xfrm>
              <a:off x="1905000" y="6553200"/>
              <a:ext cx="2362200" cy="45600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78"/>
            <p:cNvSpPr/>
            <p:nvPr/>
          </p:nvSpPr>
          <p:spPr>
            <a:xfrm>
              <a:off x="6586809" y="6553200"/>
              <a:ext cx="2328600" cy="45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6" name="Google Shape;296;p78"/>
          <p:cNvGrpSpPr/>
          <p:nvPr/>
        </p:nvGrpSpPr>
        <p:grpSpPr>
          <a:xfrm>
            <a:off x="2133600" y="6553200"/>
            <a:ext cx="7010409" cy="45600"/>
            <a:chOff x="1905000" y="6553200"/>
            <a:chExt cx="7010409" cy="45600"/>
          </a:xfrm>
        </p:grpSpPr>
        <p:sp>
          <p:nvSpPr>
            <p:cNvPr id="297" name="Google Shape;297;p78"/>
            <p:cNvSpPr/>
            <p:nvPr/>
          </p:nvSpPr>
          <p:spPr>
            <a:xfrm>
              <a:off x="4267200" y="6553200"/>
              <a:ext cx="2328600" cy="45600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78"/>
            <p:cNvSpPr/>
            <p:nvPr/>
          </p:nvSpPr>
          <p:spPr>
            <a:xfrm>
              <a:off x="1905000" y="6553200"/>
              <a:ext cx="2362200" cy="45600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p78"/>
            <p:cNvSpPr/>
            <p:nvPr/>
          </p:nvSpPr>
          <p:spPr>
            <a:xfrm>
              <a:off x="6586809" y="6553200"/>
              <a:ext cx="2328600" cy="45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00" name="Google Shape;300;p78" descr="Picture 7.png"/>
          <p:cNvPicPr preferRelativeResize="0"/>
          <p:nvPr/>
        </p:nvPicPr>
        <p:blipFill rotWithShape="1">
          <a:blip r:embed="rId2">
            <a:alphaModFix/>
          </a:blip>
          <a:srcRect l="1921" b="5338"/>
          <a:stretch/>
        </p:blipFill>
        <p:spPr>
          <a:xfrm>
            <a:off x="6629400" y="-1"/>
            <a:ext cx="2193193" cy="692697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78"/>
          <p:cNvSpPr txBox="1"/>
          <p:nvPr/>
        </p:nvSpPr>
        <p:spPr>
          <a:xfrm>
            <a:off x="3276600" y="6596390"/>
            <a:ext cx="58674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1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US" sz="1100" b="0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Deemed to be University under Section 3 of UGC Act, 1956</a:t>
            </a:r>
            <a:endParaRPr sz="1100" b="0" i="0" u="none" strike="noStrike" cap="none">
              <a:solidFill>
                <a:srgbClr val="10114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7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3" name="Google Shape;303;p7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4" name="Google Shape;304;p78"/>
          <p:cNvSpPr txBox="1">
            <a:spLocks noGrp="1"/>
          </p:cNvSpPr>
          <p:nvPr>
            <p:ph type="sldNum" idx="12"/>
          </p:nvPr>
        </p:nvSpPr>
        <p:spPr>
          <a:xfrm>
            <a:off x="7010400" y="6210934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>
  <p:cSld name="Title and Vertical Text"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79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7" name="Google Shape;307;p79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308" name="Google Shape;308;p79"/>
          <p:cNvGrpSpPr/>
          <p:nvPr/>
        </p:nvGrpSpPr>
        <p:grpSpPr>
          <a:xfrm>
            <a:off x="0" y="1295400"/>
            <a:ext cx="7010409" cy="45600"/>
            <a:chOff x="1905000" y="6553200"/>
            <a:chExt cx="7010409" cy="45600"/>
          </a:xfrm>
        </p:grpSpPr>
        <p:sp>
          <p:nvSpPr>
            <p:cNvPr id="309" name="Google Shape;309;p79"/>
            <p:cNvSpPr/>
            <p:nvPr/>
          </p:nvSpPr>
          <p:spPr>
            <a:xfrm>
              <a:off x="4267200" y="6553200"/>
              <a:ext cx="2328600" cy="45600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79"/>
            <p:cNvSpPr/>
            <p:nvPr/>
          </p:nvSpPr>
          <p:spPr>
            <a:xfrm>
              <a:off x="1905000" y="6553200"/>
              <a:ext cx="2362200" cy="45600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Google Shape;311;p79"/>
            <p:cNvSpPr/>
            <p:nvPr/>
          </p:nvSpPr>
          <p:spPr>
            <a:xfrm>
              <a:off x="6586809" y="6553200"/>
              <a:ext cx="2328600" cy="45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2" name="Google Shape;312;p79"/>
          <p:cNvGrpSpPr/>
          <p:nvPr/>
        </p:nvGrpSpPr>
        <p:grpSpPr>
          <a:xfrm>
            <a:off x="2133600" y="6553200"/>
            <a:ext cx="7010409" cy="45600"/>
            <a:chOff x="1905000" y="6553200"/>
            <a:chExt cx="7010409" cy="45600"/>
          </a:xfrm>
        </p:grpSpPr>
        <p:sp>
          <p:nvSpPr>
            <p:cNvPr id="313" name="Google Shape;313;p79"/>
            <p:cNvSpPr/>
            <p:nvPr/>
          </p:nvSpPr>
          <p:spPr>
            <a:xfrm>
              <a:off x="4267200" y="6553200"/>
              <a:ext cx="2328600" cy="45600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p79"/>
            <p:cNvSpPr/>
            <p:nvPr/>
          </p:nvSpPr>
          <p:spPr>
            <a:xfrm>
              <a:off x="1905000" y="6553200"/>
              <a:ext cx="2362200" cy="45600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p79"/>
            <p:cNvSpPr/>
            <p:nvPr/>
          </p:nvSpPr>
          <p:spPr>
            <a:xfrm>
              <a:off x="6586809" y="6553200"/>
              <a:ext cx="2328600" cy="45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16" name="Google Shape;316;p79" descr="Picture 7.png"/>
          <p:cNvPicPr preferRelativeResize="0"/>
          <p:nvPr/>
        </p:nvPicPr>
        <p:blipFill rotWithShape="1">
          <a:blip r:embed="rId2">
            <a:alphaModFix/>
          </a:blip>
          <a:srcRect l="1921" b="5338"/>
          <a:stretch/>
        </p:blipFill>
        <p:spPr>
          <a:xfrm>
            <a:off x="6629400" y="-1"/>
            <a:ext cx="2193193" cy="692697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79"/>
          <p:cNvSpPr txBox="1"/>
          <p:nvPr/>
        </p:nvSpPr>
        <p:spPr>
          <a:xfrm>
            <a:off x="3276600" y="6596390"/>
            <a:ext cx="58674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1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US" sz="1100" b="0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Deemed to be University under Section 3 of UGC Act, 1956</a:t>
            </a:r>
            <a:endParaRPr sz="1100" b="0" i="0" u="none" strike="noStrike" cap="none">
              <a:solidFill>
                <a:srgbClr val="10114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>
  <p:cSld name="Vertical Title and Text"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80"/>
          <p:cNvSpPr txBox="1">
            <a:spLocks noGrp="1"/>
          </p:cNvSpPr>
          <p:nvPr>
            <p:ph type="body" idx="1"/>
          </p:nvPr>
        </p:nvSpPr>
        <p:spPr>
          <a:xfrm rot="5400000">
            <a:off x="1303350" y="296850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0" name="Google Shape;320;p80"/>
          <p:cNvSpPr txBox="1">
            <a:spLocks noGrp="1"/>
          </p:cNvSpPr>
          <p:nvPr>
            <p:ph type="body" idx="2"/>
          </p:nvPr>
        </p:nvSpPr>
        <p:spPr>
          <a:xfrm rot="5400000">
            <a:off x="5410200" y="2743200"/>
            <a:ext cx="5867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321" name="Google Shape;321;p80"/>
          <p:cNvGrpSpPr/>
          <p:nvPr/>
        </p:nvGrpSpPr>
        <p:grpSpPr>
          <a:xfrm rot="5400000">
            <a:off x="5006503" y="2567838"/>
            <a:ext cx="5181394" cy="45600"/>
            <a:chOff x="1905000" y="6553200"/>
            <a:chExt cx="7010409" cy="45600"/>
          </a:xfrm>
        </p:grpSpPr>
        <p:sp>
          <p:nvSpPr>
            <p:cNvPr id="322" name="Google Shape;322;p80"/>
            <p:cNvSpPr/>
            <p:nvPr/>
          </p:nvSpPr>
          <p:spPr>
            <a:xfrm>
              <a:off x="4267200" y="6553200"/>
              <a:ext cx="2328600" cy="45600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Google Shape;323;p80"/>
            <p:cNvSpPr/>
            <p:nvPr/>
          </p:nvSpPr>
          <p:spPr>
            <a:xfrm>
              <a:off x="1905000" y="6553200"/>
              <a:ext cx="2362200" cy="45600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" name="Google Shape;324;p80"/>
            <p:cNvSpPr/>
            <p:nvPr/>
          </p:nvSpPr>
          <p:spPr>
            <a:xfrm>
              <a:off x="6586809" y="6553200"/>
              <a:ext cx="2328600" cy="45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25" name="Google Shape;325;p80" descr="Picture 7.png"/>
          <p:cNvPicPr preferRelativeResize="0"/>
          <p:nvPr/>
        </p:nvPicPr>
        <p:blipFill rotWithShape="1">
          <a:blip r:embed="rId2">
            <a:alphaModFix/>
          </a:blip>
          <a:srcRect l="1921" b="5338"/>
          <a:stretch/>
        </p:blipFill>
        <p:spPr>
          <a:xfrm rot="5400000">
            <a:off x="-758715" y="1131248"/>
            <a:ext cx="2193193" cy="692697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80"/>
          <p:cNvSpPr txBox="1"/>
          <p:nvPr/>
        </p:nvSpPr>
        <p:spPr>
          <a:xfrm rot="5400000">
            <a:off x="-2794362" y="3808950"/>
            <a:ext cx="58674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1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US" sz="900" b="0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Deemed to be University under Section 3 of UGC Act, 1956</a:t>
            </a:r>
            <a:endParaRPr sz="900" b="0" i="0" u="none" strike="noStrike" cap="none">
              <a:solidFill>
                <a:srgbClr val="10114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50"/>
          <p:cNvSpPr txBox="1">
            <a:spLocks noGrp="1"/>
          </p:cNvSpPr>
          <p:nvPr>
            <p:ph type="title"/>
          </p:nvPr>
        </p:nvSpPr>
        <p:spPr>
          <a:xfrm>
            <a:off x="395536" y="274638"/>
            <a:ext cx="6120680" cy="850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1" name="Google Shape;341;p5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2" name="Google Shape;342;p50"/>
          <p:cNvSpPr txBox="1">
            <a:spLocks noGrp="1"/>
          </p:cNvSpPr>
          <p:nvPr>
            <p:ph type="ftr" idx="11"/>
          </p:nvPr>
        </p:nvSpPr>
        <p:spPr>
          <a:xfrm>
            <a:off x="2195736" y="6237312"/>
            <a:ext cx="43924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3" name="Google Shape;343;p50"/>
          <p:cNvSpPr txBox="1">
            <a:spLocks noGrp="1"/>
          </p:cNvSpPr>
          <p:nvPr>
            <p:ph type="sldNum" idx="12"/>
          </p:nvPr>
        </p:nvSpPr>
        <p:spPr>
          <a:xfrm>
            <a:off x="8532440" y="6237312"/>
            <a:ext cx="611560" cy="293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5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6" name="Google Shape;346;p5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7" name="Google Shape;347;p5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8" name="Google Shape;348;p5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6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1" name="Google Shape;351;p6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52" name="Google Shape;352;p6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3" name="Google Shape;353;p6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4" name="Google Shape;354;p6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6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7" name="Google Shape;357;p6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58" name="Google Shape;358;p6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9" name="Google Shape;359;p6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0" name="Google Shape;360;p6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6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3" name="Google Shape;363;p6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4" name="Google Shape;364;p65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5" name="Google Shape;365;p6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6" name="Google Shape;366;p6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7" name="Google Shape;367;p6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6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0" name="Google Shape;370;p6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71" name="Google Shape;371;p6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372" name="Google Shape;372;p6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73" name="Google Shape;373;p6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374" name="Google Shape;374;p6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5" name="Google Shape;375;p6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6" name="Google Shape;376;p6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6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9" name="Google Shape;379;p6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0" name="Google Shape;380;p6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54" descr="\\Server\D\jyoti\FI023_BITS_v1\styleguide img\IMG_5627_b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54"/>
          <p:cNvSpPr/>
          <p:nvPr/>
        </p:nvSpPr>
        <p:spPr>
          <a:xfrm>
            <a:off x="0" y="4282182"/>
            <a:ext cx="9144000" cy="2575818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509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" name="Google Shape;37;p54" descr="Picture 7.png"/>
          <p:cNvPicPr preferRelativeResize="0"/>
          <p:nvPr/>
        </p:nvPicPr>
        <p:blipFill rotWithShape="1">
          <a:blip r:embed="rId3">
            <a:alphaModFix/>
          </a:blip>
          <a:srcRect l="1923" b="5334"/>
          <a:stretch/>
        </p:blipFill>
        <p:spPr>
          <a:xfrm>
            <a:off x="6629400" y="-1"/>
            <a:ext cx="2193193" cy="692697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54"/>
          <p:cNvSpPr txBox="1">
            <a:spLocks noGrp="1"/>
          </p:cNvSpPr>
          <p:nvPr>
            <p:ph type="body" idx="1"/>
          </p:nvPr>
        </p:nvSpPr>
        <p:spPr>
          <a:xfrm>
            <a:off x="304800" y="4648200"/>
            <a:ext cx="84582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54"/>
          <p:cNvSpPr/>
          <p:nvPr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54"/>
          <p:cNvSpPr/>
          <p:nvPr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54"/>
          <p:cNvSpPr/>
          <p:nvPr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42;p54"/>
          <p:cNvSpPr txBox="1"/>
          <p:nvPr/>
        </p:nvSpPr>
        <p:spPr>
          <a:xfrm>
            <a:off x="6858000" y="762000"/>
            <a:ext cx="2209800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lang="en-US" sz="29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BITS</a:t>
            </a:r>
            <a:r>
              <a:rPr lang="en-US" sz="2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Pilani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54"/>
          <p:cNvSpPr txBox="1"/>
          <p:nvPr/>
        </p:nvSpPr>
        <p:spPr>
          <a:xfrm>
            <a:off x="7086600" y="1170801"/>
            <a:ext cx="190500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Pilani Campus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68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3" name="Google Shape;383;p68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384" name="Google Shape;384;p68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385" name="Google Shape;385;p6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6" name="Google Shape;386;p6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7" name="Google Shape;387;p6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69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0" name="Google Shape;390;p69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1" name="Google Shape;391;p69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392" name="Google Shape;392;p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3" name="Google Shape;393;p6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4" name="Google Shape;394;p6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7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7" name="Google Shape;397;p70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8" name="Google Shape;398;p7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9" name="Google Shape;399;p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0" name="Google Shape;400;p7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71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3" name="Google Shape;403;p71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4" name="Google Shape;404;p7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5" name="Google Shape;405;p7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6" name="Google Shape;406;p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8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48"/>
          <p:cNvSpPr txBox="1"/>
          <p:nvPr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US" sz="1100" b="0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Deemed to be University under Section 3 of UGC Act, 1956</a:t>
            </a:r>
            <a:endParaRPr sz="1100" b="0" i="0" u="none" strike="noStrike" cap="none">
              <a:solidFill>
                <a:srgbClr val="10114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6" name="Google Shape;46;p48"/>
          <p:cNvGrpSpPr/>
          <p:nvPr/>
        </p:nvGrpSpPr>
        <p:grpSpPr>
          <a:xfrm>
            <a:off x="2083888" y="6550671"/>
            <a:ext cx="7060112" cy="48665"/>
            <a:chOff x="2083888" y="6550671"/>
            <a:chExt cx="7060112" cy="48665"/>
          </a:xfrm>
        </p:grpSpPr>
        <p:sp>
          <p:nvSpPr>
            <p:cNvPr id="47" name="Google Shape;47;p48"/>
            <p:cNvSpPr/>
            <p:nvPr/>
          </p:nvSpPr>
          <p:spPr>
            <a:xfrm>
              <a:off x="4630476" y="6550672"/>
              <a:ext cx="2328591" cy="48664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48"/>
            <p:cNvSpPr/>
            <p:nvPr/>
          </p:nvSpPr>
          <p:spPr>
            <a:xfrm>
              <a:off x="6907874" y="6550671"/>
              <a:ext cx="2236126" cy="45719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48"/>
            <p:cNvSpPr/>
            <p:nvPr/>
          </p:nvSpPr>
          <p:spPr>
            <a:xfrm>
              <a:off x="2083888" y="6550672"/>
              <a:ext cx="2580680" cy="48664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50" name="Google Shape;50;p48" descr="Picture 7.png"/>
          <p:cNvPicPr preferRelativeResize="0"/>
          <p:nvPr/>
        </p:nvPicPr>
        <p:blipFill rotWithShape="1">
          <a:blip r:embed="rId2">
            <a:alphaModFix/>
          </a:blip>
          <a:srcRect l="1923" b="5335"/>
          <a:stretch/>
        </p:blipFill>
        <p:spPr>
          <a:xfrm>
            <a:off x="6629400" y="-1"/>
            <a:ext cx="2193193" cy="69269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1" name="Google Shape;51;p48"/>
          <p:cNvGrpSpPr/>
          <p:nvPr/>
        </p:nvGrpSpPr>
        <p:grpSpPr>
          <a:xfrm>
            <a:off x="2133600" y="6558112"/>
            <a:ext cx="7010400" cy="45719"/>
            <a:chOff x="1905000" y="6553200"/>
            <a:chExt cx="7010400" cy="45719"/>
          </a:xfrm>
        </p:grpSpPr>
        <p:sp>
          <p:nvSpPr>
            <p:cNvPr id="52" name="Google Shape;52;p48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48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48"/>
            <p:cNvSpPr/>
            <p:nvPr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" name="Google Shape;55;p48"/>
          <p:cNvGrpSpPr/>
          <p:nvPr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56" name="Google Shape;56;p48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48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48"/>
            <p:cNvSpPr/>
            <p:nvPr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9" name="Google Shape;59;p48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0" name="Google Shape;60;p48"/>
          <p:cNvSpPr txBox="1">
            <a:spLocks noGrp="1"/>
          </p:cNvSpPr>
          <p:nvPr>
            <p:ph type="body" idx="3"/>
          </p:nvPr>
        </p:nvSpPr>
        <p:spPr>
          <a:xfrm>
            <a:off x="4495800" y="6363741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4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4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48"/>
          <p:cNvSpPr txBox="1">
            <a:spLocks noGrp="1"/>
          </p:cNvSpPr>
          <p:nvPr>
            <p:ph type="sldNum" idx="12"/>
          </p:nvPr>
        </p:nvSpPr>
        <p:spPr>
          <a:xfrm>
            <a:off x="7010400" y="61015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858197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1_Blank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9"/>
          <p:cNvSpPr txBox="1">
            <a:spLocks noGrp="1"/>
          </p:cNvSpPr>
          <p:nvPr>
            <p:ph type="body" idx="1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66" name="Google Shape;66;p49"/>
          <p:cNvGrpSpPr/>
          <p:nvPr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67" name="Google Shape;67;p4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4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49"/>
            <p:cNvSpPr/>
            <p:nvPr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0" name="Google Shape;70;p49"/>
          <p:cNvGrpSpPr/>
          <p:nvPr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71" name="Google Shape;71;p4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4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49"/>
            <p:cNvSpPr/>
            <p:nvPr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74" name="Google Shape;74;p49" descr="Picture 7.png"/>
          <p:cNvPicPr preferRelativeResize="0"/>
          <p:nvPr/>
        </p:nvPicPr>
        <p:blipFill rotWithShape="1">
          <a:blip r:embed="rId2">
            <a:alphaModFix/>
          </a:blip>
          <a:srcRect l="1923" b="5335"/>
          <a:stretch/>
        </p:blipFill>
        <p:spPr>
          <a:xfrm>
            <a:off x="6629400" y="-1"/>
            <a:ext cx="2193193" cy="692697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49"/>
          <p:cNvSpPr txBox="1"/>
          <p:nvPr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US" sz="1100" b="0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Deemed to be University under Section 3 of UGC Act, 1956</a:t>
            </a:r>
            <a:endParaRPr sz="1100" b="0" i="0" u="none" strike="noStrike" cap="none">
              <a:solidFill>
                <a:srgbClr val="10114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4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4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49"/>
          <p:cNvSpPr txBox="1">
            <a:spLocks noGrp="1"/>
          </p:cNvSpPr>
          <p:nvPr>
            <p:ph type="sldNum" idx="12"/>
          </p:nvPr>
        </p:nvSpPr>
        <p:spPr>
          <a:xfrm>
            <a:off x="7010400" y="621726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40538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5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55"/>
          <p:cNvSpPr txBox="1"/>
          <p:nvPr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1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US" sz="1100" b="0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Pilani Campus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7" name="Google Shape;47;p55"/>
          <p:cNvGrpSpPr/>
          <p:nvPr/>
        </p:nvGrpSpPr>
        <p:grpSpPr>
          <a:xfrm>
            <a:off x="2083888" y="6550671"/>
            <a:ext cx="7060112" cy="48665"/>
            <a:chOff x="2083888" y="6550671"/>
            <a:chExt cx="7060112" cy="48665"/>
          </a:xfrm>
        </p:grpSpPr>
        <p:sp>
          <p:nvSpPr>
            <p:cNvPr id="48" name="Google Shape;48;p55"/>
            <p:cNvSpPr/>
            <p:nvPr/>
          </p:nvSpPr>
          <p:spPr>
            <a:xfrm>
              <a:off x="4630476" y="6550672"/>
              <a:ext cx="2328591" cy="48664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55"/>
            <p:cNvSpPr/>
            <p:nvPr/>
          </p:nvSpPr>
          <p:spPr>
            <a:xfrm>
              <a:off x="6907874" y="6550671"/>
              <a:ext cx="2236126" cy="45719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55"/>
            <p:cNvSpPr/>
            <p:nvPr/>
          </p:nvSpPr>
          <p:spPr>
            <a:xfrm>
              <a:off x="2083888" y="6550672"/>
              <a:ext cx="2580680" cy="48664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51" name="Google Shape;51;p55" descr="Picture 7.png"/>
          <p:cNvPicPr preferRelativeResize="0"/>
          <p:nvPr/>
        </p:nvPicPr>
        <p:blipFill rotWithShape="1">
          <a:blip r:embed="rId2">
            <a:alphaModFix/>
          </a:blip>
          <a:srcRect l="1923" b="5334"/>
          <a:stretch/>
        </p:blipFill>
        <p:spPr>
          <a:xfrm>
            <a:off x="6629400" y="-1"/>
            <a:ext cx="2193193" cy="69269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2" name="Google Shape;52;p55"/>
          <p:cNvGrpSpPr/>
          <p:nvPr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53" name="Google Shape;53;p55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5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55"/>
            <p:cNvSpPr/>
            <p:nvPr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6" name="Google Shape;56;p55"/>
          <p:cNvGrpSpPr/>
          <p:nvPr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57" name="Google Shape;57;p55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5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55"/>
            <p:cNvSpPr/>
            <p:nvPr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0" name="Google Shape;60;p55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56" descr="Picture 7.png"/>
          <p:cNvPicPr preferRelativeResize="0"/>
          <p:nvPr/>
        </p:nvPicPr>
        <p:blipFill rotWithShape="1">
          <a:blip r:embed="rId2">
            <a:alphaModFix/>
          </a:blip>
          <a:srcRect l="1923" b="5334"/>
          <a:stretch/>
        </p:blipFill>
        <p:spPr>
          <a:xfrm>
            <a:off x="6629400" y="-1"/>
            <a:ext cx="2193193" cy="692697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5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01141"/>
              </a:buClr>
              <a:buSzPts val="2800"/>
              <a:buFont typeface="Arial"/>
              <a:buNone/>
              <a:defRPr sz="2800"/>
            </a:lvl1pPr>
            <a:lvl2pPr marL="914400" marR="0" lvl="1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64" name="Google Shape;64;p56"/>
          <p:cNvSpPr txBox="1">
            <a:spLocks noGrp="1"/>
          </p:cNvSpPr>
          <p:nvPr>
            <p:ph type="body" idx="2"/>
          </p:nvPr>
        </p:nvSpPr>
        <p:spPr>
          <a:xfrm>
            <a:off x="49530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01141"/>
              </a:buClr>
              <a:buSzPts val="2800"/>
              <a:buFont typeface="Arial"/>
              <a:buNone/>
              <a:defRPr sz="2800"/>
            </a:lvl1pPr>
            <a:lvl2pPr marL="914400" marR="0" lvl="1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65" name="Google Shape;65;p56"/>
          <p:cNvSpPr txBox="1">
            <a:spLocks noGrp="1"/>
          </p:cNvSpPr>
          <p:nvPr>
            <p:ph type="body" idx="3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66" name="Google Shape;66;p56"/>
          <p:cNvGrpSpPr/>
          <p:nvPr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67" name="Google Shape;67;p5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56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56"/>
            <p:cNvSpPr/>
            <p:nvPr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0" name="Google Shape;70;p56"/>
          <p:cNvGrpSpPr/>
          <p:nvPr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71" name="Google Shape;71;p5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56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56"/>
            <p:cNvSpPr/>
            <p:nvPr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4" name="Google Shape;74;p56"/>
          <p:cNvSpPr txBox="1"/>
          <p:nvPr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1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US" sz="1100" b="0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Pilani Campus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57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8" cy="827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7" name="Google Shape;77;p57"/>
          <p:cNvSpPr txBox="1">
            <a:spLocks noGrp="1"/>
          </p:cNvSpPr>
          <p:nvPr>
            <p:ph type="body" idx="2"/>
          </p:nvPr>
        </p:nvSpPr>
        <p:spPr>
          <a:xfrm>
            <a:off x="457200" y="2362199"/>
            <a:ext cx="4040188" cy="3763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78" name="Google Shape;78;p57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5" cy="827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9" name="Google Shape;79;p57"/>
          <p:cNvSpPr txBox="1">
            <a:spLocks noGrp="1"/>
          </p:cNvSpPr>
          <p:nvPr>
            <p:ph type="body" idx="4"/>
          </p:nvPr>
        </p:nvSpPr>
        <p:spPr>
          <a:xfrm>
            <a:off x="4645025" y="2362199"/>
            <a:ext cx="4041775" cy="3763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0" name="Google Shape;80;p57"/>
          <p:cNvSpPr txBox="1">
            <a:spLocks noGrp="1"/>
          </p:cNvSpPr>
          <p:nvPr>
            <p:ph type="body" idx="5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81" name="Google Shape;81;p57"/>
          <p:cNvGrpSpPr/>
          <p:nvPr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82" name="Google Shape;82;p57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5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57"/>
            <p:cNvSpPr/>
            <p:nvPr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5" name="Google Shape;85;p57"/>
          <p:cNvGrpSpPr/>
          <p:nvPr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86" name="Google Shape;86;p57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5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57"/>
            <p:cNvSpPr/>
            <p:nvPr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89" name="Google Shape;89;p57" descr="Picture 7.png"/>
          <p:cNvPicPr preferRelativeResize="0"/>
          <p:nvPr/>
        </p:nvPicPr>
        <p:blipFill rotWithShape="1">
          <a:blip r:embed="rId2">
            <a:alphaModFix/>
          </a:blip>
          <a:srcRect l="1923" b="5334"/>
          <a:stretch/>
        </p:blipFill>
        <p:spPr>
          <a:xfrm>
            <a:off x="6629400" y="-1"/>
            <a:ext cx="2193193" cy="692697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57"/>
          <p:cNvSpPr txBox="1"/>
          <p:nvPr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1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US" sz="1100" b="0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Deemed to be University under Section 3 of UGC Act, 1956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8"/>
          <p:cNvSpPr txBox="1">
            <a:spLocks noGrp="1"/>
          </p:cNvSpPr>
          <p:nvPr>
            <p:ph type="body" idx="1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93" name="Google Shape;93;p58"/>
          <p:cNvGrpSpPr/>
          <p:nvPr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94" name="Google Shape;94;p58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58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58"/>
            <p:cNvSpPr/>
            <p:nvPr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7" name="Google Shape;97;p58"/>
          <p:cNvGrpSpPr/>
          <p:nvPr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98" name="Google Shape;98;p58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58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58"/>
            <p:cNvSpPr/>
            <p:nvPr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01" name="Google Shape;101;p58" descr="Picture 7.png"/>
          <p:cNvPicPr preferRelativeResize="0"/>
          <p:nvPr/>
        </p:nvPicPr>
        <p:blipFill rotWithShape="1">
          <a:blip r:embed="rId2">
            <a:alphaModFix/>
          </a:blip>
          <a:srcRect l="1923" b="5334"/>
          <a:stretch/>
        </p:blipFill>
        <p:spPr>
          <a:xfrm>
            <a:off x="6629400" y="-1"/>
            <a:ext cx="2193193" cy="692697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58"/>
          <p:cNvSpPr txBox="1"/>
          <p:nvPr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1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US" sz="1100" b="0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Deemed to be University under Section 3 of UGC Act, 1956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>
  <p:cSld name="Content with Caption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9"/>
          <p:cNvSpPr txBox="1">
            <a:spLocks noGrp="1"/>
          </p:cNvSpPr>
          <p:nvPr>
            <p:ph type="body" idx="1"/>
          </p:nvPr>
        </p:nvSpPr>
        <p:spPr>
          <a:xfrm>
            <a:off x="3575050" y="1600200"/>
            <a:ext cx="511175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5" name="Google Shape;105;p59"/>
          <p:cNvSpPr txBox="1">
            <a:spLocks noGrp="1"/>
          </p:cNvSpPr>
          <p:nvPr>
            <p:ph type="body" idx="2"/>
          </p:nvPr>
        </p:nvSpPr>
        <p:spPr>
          <a:xfrm>
            <a:off x="457200" y="1600200"/>
            <a:ext cx="3008313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6" name="Google Shape;106;p59"/>
          <p:cNvSpPr txBox="1">
            <a:spLocks noGrp="1"/>
          </p:cNvSpPr>
          <p:nvPr>
            <p:ph type="body" idx="3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07" name="Google Shape;107;p59"/>
          <p:cNvGrpSpPr/>
          <p:nvPr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08" name="Google Shape;108;p5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5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59"/>
            <p:cNvSpPr/>
            <p:nvPr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1" name="Google Shape;111;p59"/>
          <p:cNvGrpSpPr/>
          <p:nvPr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12" name="Google Shape;112;p5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5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59"/>
            <p:cNvSpPr/>
            <p:nvPr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15" name="Google Shape;115;p59" descr="Picture 7.png"/>
          <p:cNvPicPr preferRelativeResize="0"/>
          <p:nvPr/>
        </p:nvPicPr>
        <p:blipFill rotWithShape="1">
          <a:blip r:embed="rId2">
            <a:alphaModFix/>
          </a:blip>
          <a:srcRect l="1923" b="5334"/>
          <a:stretch/>
        </p:blipFill>
        <p:spPr>
          <a:xfrm>
            <a:off x="6629400" y="-1"/>
            <a:ext cx="2193193" cy="692697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59"/>
          <p:cNvSpPr txBox="1"/>
          <p:nvPr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1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US" sz="1100" b="0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Pilani Campus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>
  <p:cSld name="Picture with Caption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0"/>
          <p:cNvSpPr txBox="1"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60"/>
          <p:cNvSpPr>
            <a:spLocks noGrp="1"/>
          </p:cNvSpPr>
          <p:nvPr>
            <p:ph type="pic" idx="2"/>
          </p:nvPr>
        </p:nvSpPr>
        <p:spPr>
          <a:xfrm>
            <a:off x="1792288" y="1828800"/>
            <a:ext cx="5486400" cy="3429000"/>
          </a:xfrm>
          <a:prstGeom prst="rect">
            <a:avLst/>
          </a:prstGeom>
          <a:solidFill>
            <a:schemeClr val="lt1"/>
          </a:solidFill>
          <a:ln w="57150" cap="flat" cmpd="sng">
            <a:solidFill>
              <a:srgbClr val="DAE5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0" name="Google Shape;120;p60"/>
          <p:cNvSpPr txBox="1">
            <a:spLocks noGrp="1"/>
          </p:cNvSpPr>
          <p:nvPr>
            <p:ph type="body" idx="1"/>
          </p:nvPr>
        </p:nvSpPr>
        <p:spPr>
          <a:xfrm>
            <a:off x="1792288" y="5711825"/>
            <a:ext cx="5486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21" name="Google Shape;121;p60"/>
          <p:cNvSpPr txBox="1">
            <a:spLocks noGrp="1"/>
          </p:cNvSpPr>
          <p:nvPr>
            <p:ph type="body" idx="3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22" name="Google Shape;122;p60"/>
          <p:cNvGrpSpPr/>
          <p:nvPr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23" name="Google Shape;123;p6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6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60"/>
            <p:cNvSpPr/>
            <p:nvPr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6" name="Google Shape;126;p60"/>
          <p:cNvGrpSpPr/>
          <p:nvPr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7" name="Google Shape;127;p6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6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60"/>
            <p:cNvSpPr/>
            <p:nvPr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30" name="Google Shape;130;p60" descr="Picture 7.png"/>
          <p:cNvPicPr preferRelativeResize="0"/>
          <p:nvPr/>
        </p:nvPicPr>
        <p:blipFill rotWithShape="1">
          <a:blip r:embed="rId2">
            <a:alphaModFix/>
          </a:blip>
          <a:srcRect l="1923" b="5334"/>
          <a:stretch/>
        </p:blipFill>
        <p:spPr>
          <a:xfrm>
            <a:off x="6629400" y="-1"/>
            <a:ext cx="2193193" cy="692697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60"/>
          <p:cNvSpPr txBox="1"/>
          <p:nvPr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1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US" sz="1100" b="0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Pilani Campus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4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4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4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4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6" name="Google Shape;156;p4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7" name="Google Shape;157;p4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8" name="Google Shape;158;p4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9" name="Google Shape;159;p4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9" name="Google Shape;329;p49"/>
          <p:cNvSpPr txBox="1"/>
          <p:nvPr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1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US" sz="1100" b="0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Pilani Campus</a:t>
            </a:r>
            <a:endParaRPr sz="1100" b="0" i="0" u="none" strike="noStrike" cap="none">
              <a:solidFill>
                <a:srgbClr val="10114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0" name="Google Shape;330;p49" descr="Picture 7.png"/>
          <p:cNvPicPr preferRelativeResize="0"/>
          <p:nvPr/>
        </p:nvPicPr>
        <p:blipFill rotWithShape="1">
          <a:blip r:embed="rId15">
            <a:alphaModFix/>
          </a:blip>
          <a:srcRect l="1923" b="5334"/>
          <a:stretch/>
        </p:blipFill>
        <p:spPr>
          <a:xfrm>
            <a:off x="6629400" y="-1"/>
            <a:ext cx="2193193" cy="69269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1" name="Google Shape;331;p49"/>
          <p:cNvGrpSpPr/>
          <p:nvPr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332" name="Google Shape;332;p4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333;p4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" name="Google Shape;334;p49"/>
            <p:cNvSpPr/>
            <p:nvPr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5" name="Google Shape;335;p49"/>
          <p:cNvGrpSpPr/>
          <p:nvPr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336" name="Google Shape;336;p4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337;p4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p49"/>
            <p:cNvSpPr/>
            <p:nvPr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1"/>
          <p:cNvSpPr txBox="1">
            <a:spLocks noGrp="1"/>
          </p:cNvSpPr>
          <p:nvPr>
            <p:ph type="title"/>
          </p:nvPr>
        </p:nvSpPr>
        <p:spPr>
          <a:xfrm>
            <a:off x="2514600" y="3429000"/>
            <a:ext cx="5943600" cy="1808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909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 sz="3200"/>
              <a:t/>
            </a:r>
            <a:br>
              <a:rPr lang="en-US" sz="3200"/>
            </a:br>
            <a:r>
              <a:rPr lang="en-US" b="0"/>
              <a:t/>
            </a:r>
            <a:br>
              <a:rPr lang="en-US" b="0"/>
            </a:br>
            <a:r>
              <a:rPr lang="en-US" b="0"/>
              <a:t>DATA STRUCTURES AND ALGORITHMS DESIGN 	</a:t>
            </a:r>
            <a:br>
              <a:rPr lang="en-US" b="0"/>
            </a:br>
            <a:endParaRPr sz="3200"/>
          </a:p>
        </p:txBody>
      </p:sp>
      <p:sp>
        <p:nvSpPr>
          <p:cNvPr id="412" name="Google Shape;412;p1"/>
          <p:cNvSpPr txBox="1">
            <a:spLocks noGrp="1"/>
          </p:cNvSpPr>
          <p:nvPr>
            <p:ph type="body" idx="1"/>
          </p:nvPr>
        </p:nvSpPr>
        <p:spPr>
          <a:xfrm>
            <a:off x="2267744" y="5410200"/>
            <a:ext cx="6266656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/>
              <a:t>Session-1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16"/>
          <p:cNvSpPr txBox="1">
            <a:spLocks noGrp="1"/>
          </p:cNvSpPr>
          <p:nvPr>
            <p:ph type="title"/>
          </p:nvPr>
        </p:nvSpPr>
        <p:spPr>
          <a:xfrm>
            <a:off x="395536" y="274638"/>
            <a:ext cx="6120600" cy="8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How to analyze time complexity?</a:t>
            </a:r>
            <a:endParaRPr/>
          </a:p>
        </p:txBody>
      </p:sp>
      <p:sp>
        <p:nvSpPr>
          <p:cNvPr id="513" name="Google Shape;513;p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Running time depends on: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Single vs multi processor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Read/write speed to memory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32 bit or 64 bit architecture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•"/>
            </a:pPr>
            <a:r>
              <a:rPr lang="en-US">
                <a:solidFill>
                  <a:srgbClr val="FF0000"/>
                </a:solidFill>
              </a:rPr>
              <a:t>Input given to algorithm</a:t>
            </a:r>
            <a:endParaRPr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/>
              <a:t>A function which defines rate of growth of time w.r.t input</a:t>
            </a: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514" name="Google Shape;514;p16"/>
          <p:cNvSpPr txBox="1">
            <a:spLocks noGrp="1"/>
          </p:cNvSpPr>
          <p:nvPr>
            <p:ph type="sldNum" idx="12"/>
          </p:nvPr>
        </p:nvSpPr>
        <p:spPr>
          <a:xfrm>
            <a:off x="8532440" y="6237312"/>
            <a:ext cx="611700" cy="2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17"/>
          <p:cNvSpPr txBox="1">
            <a:spLocks noGrp="1"/>
          </p:cNvSpPr>
          <p:nvPr>
            <p:ph type="title"/>
          </p:nvPr>
        </p:nvSpPr>
        <p:spPr>
          <a:xfrm>
            <a:off x="395536" y="274638"/>
            <a:ext cx="6120680" cy="850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/>
              <a:t>Measuring the running time </a:t>
            </a:r>
            <a:endParaRPr/>
          </a:p>
        </p:txBody>
      </p:sp>
      <p:sp>
        <p:nvSpPr>
          <p:cNvPr id="520" name="Google Shape;520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Write a program implementing the algorithm.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</a:pP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Run the program with inputs of varying size and composition.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</a:pP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Use a method like </a:t>
            </a:r>
            <a:r>
              <a:rPr lang="en-US" b="1"/>
              <a:t>System.currentTimeMillis() </a:t>
            </a:r>
            <a:r>
              <a:rPr lang="en-US"/>
              <a:t>to get an accurate measure of the actual running time.</a:t>
            </a:r>
            <a:endParaRPr/>
          </a:p>
        </p:txBody>
      </p:sp>
      <p:sp>
        <p:nvSpPr>
          <p:cNvPr id="521" name="Google Shape;521;p17"/>
          <p:cNvSpPr txBox="1">
            <a:spLocks noGrp="1"/>
          </p:cNvSpPr>
          <p:nvPr>
            <p:ph type="sldNum" idx="12"/>
          </p:nvPr>
        </p:nvSpPr>
        <p:spPr>
          <a:xfrm>
            <a:off x="8532440" y="6237312"/>
            <a:ext cx="611560" cy="293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18"/>
          <p:cNvSpPr txBox="1">
            <a:spLocks noGrp="1"/>
          </p:cNvSpPr>
          <p:nvPr>
            <p:ph type="title"/>
          </p:nvPr>
        </p:nvSpPr>
        <p:spPr>
          <a:xfrm>
            <a:off x="395536" y="274638"/>
            <a:ext cx="6120680" cy="850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/>
              <a:t>Limitations of experimental studies</a:t>
            </a:r>
            <a:endParaRPr/>
          </a:p>
        </p:txBody>
      </p:sp>
      <p:sp>
        <p:nvSpPr>
          <p:cNvPr id="527" name="Google Shape;527;p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Implementation is a must.</a:t>
            </a:r>
            <a:endParaRPr/>
          </a:p>
          <a:p>
            <a:pPr marL="34290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Execution is possible on limited set of inputs.</a:t>
            </a:r>
            <a:endParaRPr/>
          </a:p>
          <a:p>
            <a:pPr marL="34290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If we need to compare two algorithms we need to use the same environment 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	(like hardware, software etc)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</a:pPr>
            <a:endParaRPr/>
          </a:p>
          <a:p>
            <a:pPr marL="34290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  <p:sp>
        <p:nvSpPr>
          <p:cNvPr id="528" name="Google Shape;528;p18"/>
          <p:cNvSpPr txBox="1">
            <a:spLocks noGrp="1"/>
          </p:cNvSpPr>
          <p:nvPr>
            <p:ph type="sldNum" idx="12"/>
          </p:nvPr>
        </p:nvSpPr>
        <p:spPr>
          <a:xfrm>
            <a:off x="8532440" y="6237312"/>
            <a:ext cx="611560" cy="293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19"/>
          <p:cNvSpPr txBox="1">
            <a:spLocks noGrp="1"/>
          </p:cNvSpPr>
          <p:nvPr>
            <p:ph type="title"/>
          </p:nvPr>
        </p:nvSpPr>
        <p:spPr>
          <a:xfrm>
            <a:off x="395536" y="274638"/>
            <a:ext cx="6120680" cy="850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/>
              <a:t>Analytical model to analyze algorithm</a:t>
            </a:r>
            <a:endParaRPr/>
          </a:p>
        </p:txBody>
      </p:sp>
      <p:sp>
        <p:nvSpPr>
          <p:cNvPr id="535" name="Google Shape;535;p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Algorithm should be analyzed by using general methodology. 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This approach uses: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High level description of the algorithm.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Takes into account all possible inputs.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Allows one to evaluate the efficiency of any algorithm in a way </a:t>
            </a:r>
            <a:r>
              <a:rPr lang="en-US">
                <a:solidFill>
                  <a:srgbClr val="FF0000"/>
                </a:solidFill>
              </a:rPr>
              <a:t>that is independent of the hardware and the software environment.</a:t>
            </a:r>
            <a:endParaRPr>
              <a:solidFill>
                <a:srgbClr val="FF0000"/>
              </a:solidFill>
            </a:endParaRPr>
          </a:p>
          <a:p>
            <a:pPr marL="742950" lvl="1" indent="-1079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536" name="Google Shape;536;p19"/>
          <p:cNvSpPr txBox="1">
            <a:spLocks noGrp="1"/>
          </p:cNvSpPr>
          <p:nvPr>
            <p:ph type="sldNum" idx="12"/>
          </p:nvPr>
        </p:nvSpPr>
        <p:spPr>
          <a:xfrm>
            <a:off x="8532440" y="6237312"/>
            <a:ext cx="611560" cy="293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20"/>
          <p:cNvSpPr txBox="1">
            <a:spLocks noGrp="1"/>
          </p:cNvSpPr>
          <p:nvPr>
            <p:ph type="title"/>
          </p:nvPr>
        </p:nvSpPr>
        <p:spPr>
          <a:xfrm>
            <a:off x="395536" y="274638"/>
            <a:ext cx="6120600" cy="8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SzPts val="3200"/>
              <a:buNone/>
            </a:pPr>
            <a:r>
              <a:rPr lang="en-US" sz="3000"/>
              <a:t>Model machine: Random Access Machine model</a:t>
            </a:r>
            <a:endParaRPr sz="3000"/>
          </a:p>
        </p:txBody>
      </p:sp>
      <p:sp>
        <p:nvSpPr>
          <p:cNvPr id="543" name="Google Shape;543;p20"/>
          <p:cNvSpPr txBox="1">
            <a:spLocks noGrp="1"/>
          </p:cNvSpPr>
          <p:nvPr>
            <p:ph type="body" idx="1"/>
          </p:nvPr>
        </p:nvSpPr>
        <p:spPr>
          <a:xfrm>
            <a:off x="200600" y="1487350"/>
            <a:ext cx="88014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Algorithms can be measured in a machine-independent way using the </a:t>
            </a:r>
            <a:r>
              <a:rPr lang="en-US" sz="2400" b="1"/>
              <a:t>Random Access Machine (RAM) model.</a:t>
            </a:r>
            <a:endParaRPr sz="2400" b="1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This model assumes a </a:t>
            </a:r>
            <a:r>
              <a:rPr lang="en-US" sz="2400">
                <a:solidFill>
                  <a:srgbClr val="FF0000"/>
                </a:solidFill>
              </a:rPr>
              <a:t>single processor. </a:t>
            </a:r>
            <a:endParaRPr sz="2400">
              <a:solidFill>
                <a:srgbClr val="FF0000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In the RAM model,</a:t>
            </a:r>
            <a:r>
              <a:rPr lang="en-US" sz="2400">
                <a:solidFill>
                  <a:srgbClr val="FF0000"/>
                </a:solidFill>
              </a:rPr>
              <a:t> instructions are executed one after the other, with no concurrent operations. </a:t>
            </a:r>
            <a:endParaRPr sz="2400">
              <a:solidFill>
                <a:srgbClr val="FF0000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This model of computation is an abstraction that allows us to compare algorithms on the basis of performance. 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The assumptions made in the RAM model to accomplish this are:</a:t>
            </a:r>
            <a:endParaRPr sz="2400"/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</a:pPr>
            <a:r>
              <a:rPr lang="en-US" sz="1800" b="1"/>
              <a:t>Each simple operation takes 1 time step.</a:t>
            </a:r>
            <a:endParaRPr sz="1800" b="1"/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</a:pPr>
            <a:r>
              <a:rPr lang="en-US" sz="1800" b="1"/>
              <a:t>Loops and subroutines are not simple operations.</a:t>
            </a:r>
            <a:endParaRPr sz="1800" b="1"/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</a:pPr>
            <a:r>
              <a:rPr lang="en-US" sz="1800" b="1"/>
              <a:t>Each memory access takes one time step, and there is no shortage of memory.</a:t>
            </a:r>
            <a:endParaRPr sz="1800" b="1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4" name="Google Shape;544;p20"/>
          <p:cNvSpPr txBox="1">
            <a:spLocks noGrp="1"/>
          </p:cNvSpPr>
          <p:nvPr>
            <p:ph type="sldNum" idx="12"/>
          </p:nvPr>
        </p:nvSpPr>
        <p:spPr>
          <a:xfrm>
            <a:off x="8532440" y="6237312"/>
            <a:ext cx="611700" cy="2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21"/>
          <p:cNvSpPr txBox="1">
            <a:spLocks noGrp="1"/>
          </p:cNvSpPr>
          <p:nvPr>
            <p:ph type="title"/>
          </p:nvPr>
        </p:nvSpPr>
        <p:spPr>
          <a:xfrm>
            <a:off x="300900" y="274650"/>
            <a:ext cx="6419100" cy="8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SzPts val="3200"/>
              <a:buNone/>
            </a:pPr>
            <a:r>
              <a:rPr lang="en-US" sz="3000"/>
              <a:t>Model machine: Random Access Machine model</a:t>
            </a:r>
            <a:endParaRPr/>
          </a:p>
        </p:txBody>
      </p:sp>
      <p:sp>
        <p:nvSpPr>
          <p:cNvPr id="551" name="Google Shape;551;p21"/>
          <p:cNvSpPr txBox="1">
            <a:spLocks noGrp="1"/>
          </p:cNvSpPr>
          <p:nvPr>
            <p:ph type="body" idx="1"/>
          </p:nvPr>
        </p:nvSpPr>
        <p:spPr>
          <a:xfrm>
            <a:off x="609600" y="3982325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552" name="Google Shape;552;p21"/>
          <p:cNvSpPr txBox="1">
            <a:spLocks noGrp="1"/>
          </p:cNvSpPr>
          <p:nvPr>
            <p:ph type="sldNum" idx="12"/>
          </p:nvPr>
        </p:nvSpPr>
        <p:spPr>
          <a:xfrm>
            <a:off x="8532440" y="6237312"/>
            <a:ext cx="611700" cy="2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pic>
        <p:nvPicPr>
          <p:cNvPr id="553" name="Google Shape;553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600" y="1586725"/>
            <a:ext cx="7303176" cy="3534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4" name="Google Shape;554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2100" y="5058675"/>
            <a:ext cx="8711601" cy="105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22"/>
          <p:cNvSpPr txBox="1">
            <a:spLocks noGrp="1"/>
          </p:cNvSpPr>
          <p:nvPr>
            <p:ph type="title"/>
          </p:nvPr>
        </p:nvSpPr>
        <p:spPr>
          <a:xfrm>
            <a:off x="457200" y="277813"/>
            <a:ext cx="8229600" cy="560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/>
              <a:t>Pseudo-code </a:t>
            </a:r>
            <a:endParaRPr/>
          </a:p>
        </p:txBody>
      </p:sp>
      <p:sp>
        <p:nvSpPr>
          <p:cNvPr id="560" name="Google Shape;560;p22"/>
          <p:cNvSpPr txBox="1">
            <a:spLocks noGrp="1"/>
          </p:cNvSpPr>
          <p:nvPr>
            <p:ph type="body" idx="1"/>
          </p:nvPr>
        </p:nvSpPr>
        <p:spPr>
          <a:xfrm>
            <a:off x="571472" y="1357299"/>
            <a:ext cx="8301038" cy="4714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 mixture of natural language and high level programming concepts that describes the main ideas behind a generic implementation of a data structure and algorithms.</a:t>
            </a:r>
            <a:endParaRPr/>
          </a:p>
        </p:txBody>
      </p:sp>
      <p:sp>
        <p:nvSpPr>
          <p:cNvPr id="561" name="Google Shape;561;p22"/>
          <p:cNvSpPr txBox="1">
            <a:spLocks noGrp="1"/>
          </p:cNvSpPr>
          <p:nvPr>
            <p:ph type="sldNum" idx="12"/>
          </p:nvPr>
        </p:nvSpPr>
        <p:spPr>
          <a:xfrm>
            <a:off x="8532440" y="6237312"/>
            <a:ext cx="611560" cy="293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sp>
        <p:nvSpPr>
          <p:cNvPr id="562" name="Google Shape;562;p22"/>
          <p:cNvSpPr txBox="1"/>
          <p:nvPr/>
        </p:nvSpPr>
        <p:spPr>
          <a:xfrm>
            <a:off x="500034" y="3357562"/>
            <a:ext cx="7348566" cy="2831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None/>
            </a:pPr>
            <a:r>
              <a:rPr lang="en-US" sz="20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Algorithm </a:t>
            </a:r>
            <a:r>
              <a:rPr lang="en-US" sz="2000" b="1" i="1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arrayMax(A, n)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None/>
            </a:pPr>
            <a:r>
              <a:rPr lang="en-US" sz="20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Input:</a:t>
            </a: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An array </a:t>
            </a:r>
            <a:r>
              <a:rPr lang="en-US" sz="2000" b="1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of n integers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None/>
            </a:pPr>
            <a:r>
              <a:rPr lang="en-US" sz="20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Output:</a:t>
            </a: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The  maximum element of </a:t>
            </a:r>
            <a:r>
              <a:rPr lang="en-US" sz="2000" b="1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lang="en-US" sz="2000" b="1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currentMax ←A[0]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for </a:t>
            </a:r>
            <a:r>
              <a:rPr lang="en-US" sz="2000" b="1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← 1 to n - 1 do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 if </a:t>
            </a:r>
            <a:r>
              <a:rPr lang="en-US" sz="2000" b="1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A[i] &gt; currentMax then currentMax ← A[i]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return </a:t>
            </a:r>
            <a:r>
              <a:rPr lang="en-US" sz="2000" b="1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currentMax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23"/>
          <p:cNvSpPr txBox="1">
            <a:spLocks noGrp="1"/>
          </p:cNvSpPr>
          <p:nvPr>
            <p:ph type="title"/>
          </p:nvPr>
        </p:nvSpPr>
        <p:spPr>
          <a:xfrm>
            <a:off x="457200" y="277813"/>
            <a:ext cx="8229600" cy="560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/>
              <a:t>Pseudo-code (Some guidelines)</a:t>
            </a:r>
            <a:endParaRPr/>
          </a:p>
        </p:txBody>
      </p:sp>
      <p:sp>
        <p:nvSpPr>
          <p:cNvPr id="568" name="Google Shape;568;p23"/>
          <p:cNvSpPr txBox="1">
            <a:spLocks noGrp="1"/>
          </p:cNvSpPr>
          <p:nvPr>
            <p:ph type="body" idx="1"/>
          </p:nvPr>
        </p:nvSpPr>
        <p:spPr>
          <a:xfrm>
            <a:off x="285720" y="1500175"/>
            <a:ext cx="8248680" cy="4572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Is structured than usual text but less formal than a programming language.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Expressions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Use standard mathematical symbols to describe numeric and Boolean expressions.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Uses       for assignment.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Use = for the equality relationship.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Method declaration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Algorithm name(param1,param2…)</a:t>
            </a:r>
            <a:endParaRPr/>
          </a:p>
        </p:txBody>
      </p:sp>
      <p:sp>
        <p:nvSpPr>
          <p:cNvPr id="569" name="Google Shape;569;p23"/>
          <p:cNvSpPr txBox="1">
            <a:spLocks noGrp="1"/>
          </p:cNvSpPr>
          <p:nvPr>
            <p:ph type="sldNum" idx="12"/>
          </p:nvPr>
        </p:nvSpPr>
        <p:spPr>
          <a:xfrm>
            <a:off x="8532440" y="6237312"/>
            <a:ext cx="611560" cy="293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cxnSp>
        <p:nvCxnSpPr>
          <p:cNvPr id="570" name="Google Shape;570;p23"/>
          <p:cNvCxnSpPr/>
          <p:nvPr/>
        </p:nvCxnSpPr>
        <p:spPr>
          <a:xfrm rot="10800000">
            <a:off x="1882681" y="4095155"/>
            <a:ext cx="381000" cy="1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24"/>
          <p:cNvSpPr txBox="1">
            <a:spLocks noGrp="1"/>
          </p:cNvSpPr>
          <p:nvPr>
            <p:ph type="sldNum" idx="12"/>
          </p:nvPr>
        </p:nvSpPr>
        <p:spPr>
          <a:xfrm>
            <a:off x="8532440" y="6237312"/>
            <a:ext cx="611560" cy="293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sp>
        <p:nvSpPr>
          <p:cNvPr id="577" name="Google Shape;577;p24"/>
          <p:cNvSpPr txBox="1">
            <a:spLocks noGrp="1"/>
          </p:cNvSpPr>
          <p:nvPr>
            <p:ph type="title"/>
          </p:nvPr>
        </p:nvSpPr>
        <p:spPr>
          <a:xfrm>
            <a:off x="395536" y="274638"/>
            <a:ext cx="6120680" cy="850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/>
              <a:t>Assumptions</a:t>
            </a:r>
            <a:endParaRPr/>
          </a:p>
        </p:txBody>
      </p:sp>
      <p:sp>
        <p:nvSpPr>
          <p:cNvPr id="578" name="Google Shape;578;p2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2575" lvl="1" indent="-57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Individual statement considered as “unit” time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Not applicable for function calls and loops</a:t>
            </a:r>
            <a:endParaRPr/>
          </a:p>
          <a:p>
            <a:pPr marL="395288" lvl="1" indent="-571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395288" lvl="1" indent="-2254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Individual variable considered as “unit” storage</a:t>
            </a:r>
            <a:endParaRPr/>
          </a:p>
          <a:p>
            <a:pPr marL="395288" lvl="1" indent="-571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b="1">
              <a:solidFill>
                <a:srgbClr val="FF0000"/>
              </a:solidFill>
            </a:endParaRPr>
          </a:p>
          <a:p>
            <a:pPr marL="395288" lvl="1" indent="-571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b="1">
              <a:solidFill>
                <a:srgbClr val="FF0000"/>
              </a:solidFill>
            </a:endParaRPr>
          </a:p>
          <a:p>
            <a:pPr marL="1143000" lvl="2" indent="-10858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None/>
            </a:pPr>
            <a:r>
              <a:rPr lang="en-US" b="1">
                <a:solidFill>
                  <a:srgbClr val="FF0000"/>
                </a:solidFill>
              </a:rPr>
              <a:t>Often referred to as “algorithmic complexity”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576263" lvl="2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576263" lvl="2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25"/>
          <p:cNvSpPr txBox="1">
            <a:spLocks noGrp="1"/>
          </p:cNvSpPr>
          <p:nvPr>
            <p:ph type="title"/>
          </p:nvPr>
        </p:nvSpPr>
        <p:spPr>
          <a:xfrm>
            <a:off x="395536" y="274638"/>
            <a:ext cx="6120600" cy="8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Primitive Operations</a:t>
            </a:r>
            <a:endParaRPr/>
          </a:p>
        </p:txBody>
      </p:sp>
      <p:sp>
        <p:nvSpPr>
          <p:cNvPr id="585" name="Google Shape;585;p25"/>
          <p:cNvSpPr txBox="1">
            <a:spLocks noGrp="1"/>
          </p:cNvSpPr>
          <p:nvPr>
            <p:ph type="body" idx="1"/>
          </p:nvPr>
        </p:nvSpPr>
        <p:spPr>
          <a:xfrm>
            <a:off x="0" y="1550050"/>
            <a:ext cx="87954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Basic computations performed by an algorithm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Identifiable in pseudocode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Largely independent from the programming language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586" name="Google Shape;586;p25"/>
          <p:cNvSpPr txBox="1">
            <a:spLocks noGrp="1"/>
          </p:cNvSpPr>
          <p:nvPr>
            <p:ph type="sldNum" idx="12"/>
          </p:nvPr>
        </p:nvSpPr>
        <p:spPr>
          <a:xfrm>
            <a:off x="8532440" y="6237312"/>
            <a:ext cx="611700" cy="2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pic>
        <p:nvPicPr>
          <p:cNvPr id="587" name="Google Shape;587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4425" y="3766350"/>
            <a:ext cx="5087900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"/>
          <p:cNvSpPr txBox="1">
            <a:spLocks noGrp="1"/>
          </p:cNvSpPr>
          <p:nvPr>
            <p:ph type="body" idx="1"/>
          </p:nvPr>
        </p:nvSpPr>
        <p:spPr>
          <a:xfrm>
            <a:off x="304800" y="4648200"/>
            <a:ext cx="84582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rPr lang="en-US"/>
              <a:t>DSECLZG519-Introduction to Algorithms</a:t>
            </a:r>
            <a:endParaRPr/>
          </a:p>
        </p:txBody>
      </p:sp>
      <p:sp>
        <p:nvSpPr>
          <p:cNvPr id="418" name="Google Shape;418;p2"/>
          <p:cNvSpPr txBox="1">
            <a:spLocks noGrp="1"/>
          </p:cNvSpPr>
          <p:nvPr>
            <p:ph type="sldNum" idx="12"/>
          </p:nvPr>
        </p:nvSpPr>
        <p:spPr>
          <a:xfrm>
            <a:off x="7010400" y="6313488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26"/>
          <p:cNvSpPr txBox="1">
            <a:spLocks noGrp="1"/>
          </p:cNvSpPr>
          <p:nvPr>
            <p:ph type="title"/>
          </p:nvPr>
        </p:nvSpPr>
        <p:spPr>
          <a:xfrm>
            <a:off x="395523" y="274650"/>
            <a:ext cx="7503000" cy="8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Analyzing pseudocode (by counting)</a:t>
            </a:r>
            <a:endParaRPr/>
          </a:p>
        </p:txBody>
      </p:sp>
      <p:sp>
        <p:nvSpPr>
          <p:cNvPr id="594" name="Google Shape;594;p2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For each line of pseudocode, count the number of primitive operations in it. 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Pay attention to the word "primitive" here; sorting an array is not a primitive operation.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Multiply this count with the number of times this line is executed.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Sum up over all lines.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595" name="Google Shape;595;p26"/>
          <p:cNvSpPr txBox="1">
            <a:spLocks noGrp="1"/>
          </p:cNvSpPr>
          <p:nvPr>
            <p:ph type="sldNum" idx="12"/>
          </p:nvPr>
        </p:nvSpPr>
        <p:spPr>
          <a:xfrm>
            <a:off x="8532440" y="6237312"/>
            <a:ext cx="611700" cy="2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27"/>
          <p:cNvSpPr txBox="1">
            <a:spLocks noGrp="1"/>
          </p:cNvSpPr>
          <p:nvPr>
            <p:ph type="title"/>
          </p:nvPr>
        </p:nvSpPr>
        <p:spPr>
          <a:xfrm>
            <a:off x="395536" y="274638"/>
            <a:ext cx="6120600" cy="8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Counting primitive operations</a:t>
            </a:r>
            <a:endParaRPr/>
          </a:p>
        </p:txBody>
      </p:sp>
      <p:sp>
        <p:nvSpPr>
          <p:cNvPr id="602" name="Google Shape;602;p2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/>
              <a:t>By inspecting the pseudocode, we can determine the maximum number of primitive operations executed by an algorithm, as a function of the input size</a:t>
            </a:r>
            <a:endParaRPr/>
          </a:p>
        </p:txBody>
      </p:sp>
      <p:sp>
        <p:nvSpPr>
          <p:cNvPr id="603" name="Google Shape;603;p27"/>
          <p:cNvSpPr txBox="1">
            <a:spLocks noGrp="1"/>
          </p:cNvSpPr>
          <p:nvPr>
            <p:ph type="sldNum" idx="12"/>
          </p:nvPr>
        </p:nvSpPr>
        <p:spPr>
          <a:xfrm>
            <a:off x="8532440" y="6237312"/>
            <a:ext cx="611700" cy="2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43" y="3740062"/>
            <a:ext cx="3435915" cy="2582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28"/>
          <p:cNvSpPr txBox="1">
            <a:spLocks noGrp="1"/>
          </p:cNvSpPr>
          <p:nvPr>
            <p:ph type="title"/>
          </p:nvPr>
        </p:nvSpPr>
        <p:spPr>
          <a:xfrm>
            <a:off x="395536" y="274638"/>
            <a:ext cx="6120600" cy="8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Counting primitive operations</a:t>
            </a:r>
            <a:endParaRPr/>
          </a:p>
        </p:txBody>
      </p:sp>
      <p:sp>
        <p:nvSpPr>
          <p:cNvPr id="611" name="Google Shape;611;p28"/>
          <p:cNvSpPr txBox="1">
            <a:spLocks noGrp="1"/>
          </p:cNvSpPr>
          <p:nvPr>
            <p:ph type="sldNum" idx="12"/>
          </p:nvPr>
        </p:nvSpPr>
        <p:spPr>
          <a:xfrm>
            <a:off x="8532440" y="6237312"/>
            <a:ext cx="611700" cy="2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825" y="1359463"/>
            <a:ext cx="3436242" cy="498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29"/>
          <p:cNvSpPr txBox="1">
            <a:spLocks noGrp="1"/>
          </p:cNvSpPr>
          <p:nvPr>
            <p:ph type="title"/>
          </p:nvPr>
        </p:nvSpPr>
        <p:spPr>
          <a:xfrm>
            <a:off x="395536" y="274638"/>
            <a:ext cx="6120600" cy="8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Polynomial functions</a:t>
            </a:r>
            <a:endParaRPr/>
          </a:p>
        </p:txBody>
      </p:sp>
      <p:sp>
        <p:nvSpPr>
          <p:cNvPr id="619" name="Google Shape;619;p2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/>
              <a:t>A polynomial function is a function such as a quadratic, a cubic, a quartic, and so on, involving only non-negative integer powers of x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620" name="Google Shape;620;p29"/>
          <p:cNvSpPr txBox="1">
            <a:spLocks noGrp="1"/>
          </p:cNvSpPr>
          <p:nvPr>
            <p:ph type="sldNum" idx="12"/>
          </p:nvPr>
        </p:nvSpPr>
        <p:spPr>
          <a:xfrm>
            <a:off x="8532440" y="6237312"/>
            <a:ext cx="611700" cy="2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  <p:pic>
        <p:nvPicPr>
          <p:cNvPr id="621" name="Google Shape;621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8350" y="3372575"/>
            <a:ext cx="8378451" cy="26328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E112997E-0135-43EB-A933-C948272132AE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Understanding </a:t>
            </a:r>
            <a:r>
              <a:rPr lang="en-US" dirty="0" err="1"/>
              <a:t>ArraySum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4F7275D4-A64B-4865-9A3F-61D0824493A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24</a:t>
            </a:fld>
            <a:endParaRPr lang="en-US"/>
          </a:p>
        </p:txBody>
      </p:sp>
      <p:graphicFrame>
        <p:nvGraphicFramePr>
          <p:cNvPr id="6" name="Google Shape;565;gd6b032000d_2_54">
            <a:extLst>
              <a:ext uri="{FF2B5EF4-FFF2-40B4-BE49-F238E27FC236}">
                <a16:creationId xmlns="" xmlns:a16="http://schemas.microsoft.com/office/drawing/2014/main" id="{90DB7745-6BB6-4D5F-A491-A9B0BC14C9D7}"/>
              </a:ext>
            </a:extLst>
          </p:cNvPr>
          <p:cNvGraphicFramePr/>
          <p:nvPr/>
        </p:nvGraphicFramePr>
        <p:xfrm>
          <a:off x="225725" y="3105425"/>
          <a:ext cx="4017000" cy="306318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017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65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1"/>
                        <a:t>Algorithm ArraySum(A, n)</a:t>
                      </a:r>
                      <a:endParaRPr sz="15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618225">
                <a:tc>
                  <a:txBody>
                    <a:bodyPr/>
                    <a:lstStyle/>
                    <a:p>
                      <a:pPr marL="457200" lvl="0" indent="-34290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AutoNum type="arabicParenBoth"/>
                      </a:pPr>
                      <a:r>
                        <a:rPr lang="en-US" sz="1800" dirty="0"/>
                        <a:t>Sum = A [0]</a:t>
                      </a:r>
                      <a:endParaRPr sz="1800" dirty="0"/>
                    </a:p>
                    <a:p>
                      <a:pPr marL="457200" lvl="0" indent="-34290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AutoNum type="arabicParenBoth"/>
                      </a:pPr>
                      <a:r>
                        <a:rPr lang="en-US" sz="1800" dirty="0" err="1"/>
                        <a:t>i</a:t>
                      </a:r>
                      <a:r>
                        <a:rPr lang="en-US" sz="1800" dirty="0"/>
                        <a:t> = 1</a:t>
                      </a:r>
                      <a:endParaRPr sz="1800" dirty="0"/>
                    </a:p>
                    <a:p>
                      <a:pPr marL="457200" lvl="0" indent="-34290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AutoNum type="arabicParenBoth"/>
                      </a:pPr>
                      <a:r>
                        <a:rPr lang="en-US" sz="1800" dirty="0"/>
                        <a:t>while (</a:t>
                      </a:r>
                      <a:r>
                        <a:rPr lang="en-US" sz="1800" dirty="0" err="1"/>
                        <a:t>i</a:t>
                      </a:r>
                      <a:r>
                        <a:rPr lang="en-US" sz="1800" dirty="0"/>
                        <a:t>&lt;n)</a:t>
                      </a:r>
                      <a:endParaRPr sz="1800" dirty="0"/>
                    </a:p>
                    <a:p>
                      <a:pPr marL="914400" lvl="1" indent="-34290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AutoNum type="alphaLcParenBoth"/>
                      </a:pPr>
                      <a:r>
                        <a:rPr lang="en-US" sz="1800" dirty="0"/>
                        <a:t>Sum = Sum + A[</a:t>
                      </a:r>
                      <a:r>
                        <a:rPr lang="en-US" sz="1800" dirty="0" err="1"/>
                        <a:t>i</a:t>
                      </a:r>
                      <a:r>
                        <a:rPr lang="en-US" sz="1800" dirty="0"/>
                        <a:t>] </a:t>
                      </a:r>
                      <a:endParaRPr sz="1800" dirty="0"/>
                    </a:p>
                    <a:p>
                      <a:pPr marL="914400" lvl="1" indent="-34290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AutoNum type="alphaLcParenBoth"/>
                      </a:pPr>
                      <a:r>
                        <a:rPr lang="en-US" sz="1800" dirty="0" err="1"/>
                        <a:t>i</a:t>
                      </a:r>
                      <a:r>
                        <a:rPr lang="en-US" sz="1800" dirty="0"/>
                        <a:t> = </a:t>
                      </a:r>
                      <a:r>
                        <a:rPr lang="en-US" sz="1800" dirty="0" err="1"/>
                        <a:t>i</a:t>
                      </a:r>
                      <a:r>
                        <a:rPr lang="en-US" sz="1800" dirty="0"/>
                        <a:t> + 1</a:t>
                      </a:r>
                      <a:endParaRPr sz="1800" dirty="0"/>
                    </a:p>
                    <a:p>
                      <a:pPr marL="457200" lvl="0" indent="-34290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AutoNum type="arabicParenBoth"/>
                      </a:pPr>
                      <a:r>
                        <a:rPr lang="en-US" sz="1800" dirty="0"/>
                        <a:t>return Sum</a:t>
                      </a:r>
                      <a:endParaRPr sz="18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D9D77C4D-C92F-4652-AB1E-8AD1D45F86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225" y="1495562"/>
            <a:ext cx="72390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38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488EC7F1-6712-49C5-B087-1DAE1E6CD4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 sz="2000" dirty="0"/>
              <a:t>By inspecting the pseudocode, we can determine the maximum number of primitive operations executed by an algorithm, as a function of the input size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0B44964-1416-47B0-B611-E274CF110A9E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31531" y="178867"/>
            <a:ext cx="7062952" cy="1143000"/>
          </a:xfrm>
        </p:spPr>
        <p:txBody>
          <a:bodyPr>
            <a:normAutofit/>
          </a:bodyPr>
          <a:lstStyle/>
          <a:p>
            <a:r>
              <a:rPr lang="en-US" dirty="0"/>
              <a:t>Counting primitive operations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2639441C-EB81-4B1F-8BA4-B1B11E84817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25</a:t>
            </a:fld>
            <a:endParaRPr lang="en-US"/>
          </a:p>
        </p:txBody>
      </p:sp>
      <p:graphicFrame>
        <p:nvGraphicFramePr>
          <p:cNvPr id="6" name="Google Shape;577;p27">
            <a:extLst>
              <a:ext uri="{FF2B5EF4-FFF2-40B4-BE49-F238E27FC236}">
                <a16:creationId xmlns="" xmlns:a16="http://schemas.microsoft.com/office/drawing/2014/main" id="{1A131203-77CB-4B1D-8371-B6F4BF6CF88A}"/>
              </a:ext>
            </a:extLst>
          </p:cNvPr>
          <p:cNvGraphicFramePr/>
          <p:nvPr/>
        </p:nvGraphicFramePr>
        <p:xfrm>
          <a:off x="464025" y="2577022"/>
          <a:ext cx="8375175" cy="32308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1367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424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2960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51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1" dirty="0"/>
                        <a:t>Algorithm </a:t>
                      </a:r>
                      <a:r>
                        <a:rPr lang="en-US" sz="1500" b="1" dirty="0" err="1"/>
                        <a:t>ArraySum</a:t>
                      </a:r>
                      <a:r>
                        <a:rPr lang="en-US" sz="1500" b="1" dirty="0"/>
                        <a:t>(A, n)</a:t>
                      </a:r>
                      <a:endParaRPr sz="1500"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/>
                        <a:t>#Operations</a:t>
                      </a:r>
                      <a:endParaRPr sz="13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1"/>
                        <a:t>Remarks</a:t>
                      </a:r>
                      <a:endParaRPr sz="15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99575">
                <a:tc>
                  <a:txBody>
                    <a:bodyPr/>
                    <a:lstStyle/>
                    <a:p>
                      <a:pPr marL="457200" lvl="0" indent="-34290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AutoNum type="arabicParenBoth"/>
                      </a:pPr>
                      <a:r>
                        <a:rPr lang="en-US" sz="1800" dirty="0"/>
                        <a:t>Sum = A [0]</a:t>
                      </a:r>
                      <a:endParaRPr sz="1800" dirty="0"/>
                    </a:p>
                    <a:p>
                      <a:pPr marL="457200" lvl="0" indent="-34290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AutoNum type="arabicParenBoth"/>
                      </a:pPr>
                      <a:r>
                        <a:rPr lang="en-US" sz="1800" dirty="0" err="1"/>
                        <a:t>i</a:t>
                      </a:r>
                      <a:r>
                        <a:rPr lang="en-US" sz="1800" dirty="0"/>
                        <a:t> = 1</a:t>
                      </a:r>
                      <a:endParaRPr sz="1800" dirty="0"/>
                    </a:p>
                    <a:p>
                      <a:pPr marL="457200" lvl="0" indent="-34290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AutoNum type="arabicParenBoth"/>
                      </a:pPr>
                      <a:r>
                        <a:rPr lang="en-US" sz="1800" dirty="0"/>
                        <a:t>while (</a:t>
                      </a:r>
                      <a:r>
                        <a:rPr lang="en-US" sz="1800" dirty="0" err="1"/>
                        <a:t>i</a:t>
                      </a:r>
                      <a:r>
                        <a:rPr lang="en-US" sz="1800" dirty="0"/>
                        <a:t>&lt;n)</a:t>
                      </a:r>
                      <a:endParaRPr sz="1800" dirty="0"/>
                    </a:p>
                    <a:p>
                      <a:pPr marL="914400" lvl="1" indent="-34290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AutoNum type="alphaLcParenBoth"/>
                      </a:pPr>
                      <a:r>
                        <a:rPr lang="en-US" sz="1800" dirty="0"/>
                        <a:t>Sum = Sum + A[</a:t>
                      </a:r>
                      <a:r>
                        <a:rPr lang="en-US" sz="1800" dirty="0" err="1"/>
                        <a:t>i</a:t>
                      </a:r>
                      <a:r>
                        <a:rPr lang="en-US" sz="1800" dirty="0"/>
                        <a:t>] </a:t>
                      </a:r>
                      <a:endParaRPr sz="1800" dirty="0"/>
                    </a:p>
                    <a:p>
                      <a:pPr marL="914400" lvl="1" indent="-34290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AutoNum type="alphaLcParenBoth"/>
                      </a:pPr>
                      <a:r>
                        <a:rPr lang="en-US" sz="1800" dirty="0" err="1"/>
                        <a:t>i</a:t>
                      </a:r>
                      <a:r>
                        <a:rPr lang="en-US" sz="1800" dirty="0"/>
                        <a:t> = </a:t>
                      </a:r>
                      <a:r>
                        <a:rPr lang="en-US" sz="1800" dirty="0" err="1"/>
                        <a:t>i</a:t>
                      </a:r>
                      <a:r>
                        <a:rPr lang="en-US" sz="1800" dirty="0"/>
                        <a:t> + 1</a:t>
                      </a:r>
                      <a:endParaRPr sz="1800" dirty="0"/>
                    </a:p>
                    <a:p>
                      <a:pPr marL="457200" lvl="0" indent="-34290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AutoNum type="arabicParenBoth"/>
                      </a:pPr>
                      <a:r>
                        <a:rPr lang="en-US" sz="1800" dirty="0"/>
                        <a:t>return Sum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</a:t>
                      </a:r>
                      <a:endParaRPr/>
                    </a:p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/>
                    </a:p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n</a:t>
                      </a:r>
                      <a:endParaRPr/>
                    </a:p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 (n-1)</a:t>
                      </a:r>
                      <a:endParaRPr/>
                    </a:p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 (n-1)  </a:t>
                      </a:r>
                      <a:endParaRPr/>
                    </a:p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 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Indexing , Assignment</a:t>
                      </a:r>
                      <a:endParaRPr dirty="0"/>
                    </a:p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Assignment </a:t>
                      </a:r>
                      <a:endParaRPr dirty="0"/>
                    </a:p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Comparison</a:t>
                      </a:r>
                      <a:endParaRPr dirty="0"/>
                    </a:p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(n-1) times indexing, addition and assignment</a:t>
                      </a:r>
                      <a:endParaRPr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(n-1) times addition and assignment</a:t>
                      </a:r>
                      <a:endParaRPr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1 times returning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Google Shape;578;p27">
            <a:extLst>
              <a:ext uri="{FF2B5EF4-FFF2-40B4-BE49-F238E27FC236}">
                <a16:creationId xmlns="" xmlns:a16="http://schemas.microsoft.com/office/drawing/2014/main" id="{07AE84B7-3C87-43B9-B15F-0E6E87B835C0}"/>
              </a:ext>
            </a:extLst>
          </p:cNvPr>
          <p:cNvSpPr txBox="1"/>
          <p:nvPr/>
        </p:nvSpPr>
        <p:spPr>
          <a:xfrm>
            <a:off x="464025" y="5832482"/>
            <a:ext cx="85302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Calibri"/>
                <a:ea typeface="Calibri"/>
                <a:cs typeface="Calibri"/>
                <a:sym typeface="Calibri"/>
              </a:rPr>
              <a:t>Total Primitive Operations =  2 + 1 + n + 5 (n-1 ) + 1 = 4 + n + 5n - 5 = </a:t>
            </a:r>
            <a:r>
              <a:rPr lang="en-US" sz="2000" b="1" dirty="0">
                <a:highlight>
                  <a:srgbClr val="FCB017"/>
                </a:highlight>
                <a:latin typeface="Calibri"/>
                <a:ea typeface="Calibri"/>
                <a:cs typeface="Calibri"/>
                <a:sym typeface="Calibri"/>
              </a:rPr>
              <a:t>6n -1</a:t>
            </a:r>
            <a:endParaRPr sz="2000" b="1" dirty="0">
              <a:highlight>
                <a:srgbClr val="FCB017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20191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30"/>
          <p:cNvSpPr txBox="1">
            <a:spLocks noGrp="1"/>
          </p:cNvSpPr>
          <p:nvPr>
            <p:ph type="title"/>
          </p:nvPr>
        </p:nvSpPr>
        <p:spPr>
          <a:xfrm>
            <a:off x="0" y="318180"/>
            <a:ext cx="6469200" cy="8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dirty="0"/>
              <a:t>Exercise 1: Find polynomial? (10 Min)</a:t>
            </a:r>
            <a:endParaRPr dirty="0"/>
          </a:p>
        </p:txBody>
      </p:sp>
      <p:sp>
        <p:nvSpPr>
          <p:cNvPr id="628" name="Google Shape;628;p30"/>
          <p:cNvSpPr txBox="1">
            <a:spLocks noGrp="1"/>
          </p:cNvSpPr>
          <p:nvPr>
            <p:ph type="sldNum" idx="12"/>
          </p:nvPr>
        </p:nvSpPr>
        <p:spPr>
          <a:xfrm>
            <a:off x="8532440" y="6237312"/>
            <a:ext cx="611700" cy="2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  <p:sp>
        <p:nvSpPr>
          <p:cNvPr id="629" name="Google Shape;629;p30"/>
          <p:cNvSpPr txBox="1"/>
          <p:nvPr/>
        </p:nvSpPr>
        <p:spPr>
          <a:xfrm>
            <a:off x="395534" y="3545637"/>
            <a:ext cx="7348500" cy="2831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endParaRPr sz="20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None/>
            </a:pPr>
            <a:r>
              <a:rPr lang="en-US" sz="2000" b="1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Algorithm </a:t>
            </a:r>
            <a:r>
              <a:rPr lang="en-US" sz="2000" b="1" i="1" u="none" strike="noStrike" cap="none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arrayMax</a:t>
            </a:r>
            <a:r>
              <a:rPr lang="en-US" sz="2000" b="1" i="1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(A, n)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None/>
            </a:pPr>
            <a:r>
              <a:rPr lang="en-US" sz="2000" b="1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Input: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An array </a:t>
            </a:r>
            <a:r>
              <a:rPr lang="en-US" sz="20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of n integers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None/>
            </a:pPr>
            <a:r>
              <a:rPr lang="en-US" sz="2000" b="1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Output: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The  maximum element of </a:t>
            </a:r>
            <a:r>
              <a:rPr lang="en-US" sz="20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lang="en-US" sz="20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2000" b="1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currentMax</a:t>
            </a:r>
            <a:r>
              <a:rPr lang="en-US" sz="20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←A[0]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for </a:t>
            </a:r>
            <a:r>
              <a:rPr lang="en-US" sz="20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← 1 to n - 1 do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 if </a:t>
            </a:r>
            <a:r>
              <a:rPr lang="en-US" sz="20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A[i] &gt; </a:t>
            </a:r>
            <a:r>
              <a:rPr lang="en-US" sz="2000" b="1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currentMax</a:t>
            </a:r>
            <a:r>
              <a:rPr lang="en-US" sz="20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then </a:t>
            </a:r>
            <a:r>
              <a:rPr lang="en-US" sz="2000" b="1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currentMax</a:t>
            </a:r>
            <a:r>
              <a:rPr lang="en-US" sz="20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← A[i]</a:t>
            </a:r>
            <a:endParaRPr sz="2000" b="1" i="1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lang="en-US" sz="20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{ increment counter i }</a:t>
            </a:r>
            <a:endParaRPr sz="2000" b="1" i="1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return </a:t>
            </a:r>
            <a:r>
              <a:rPr lang="en-US" sz="2000" b="1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currentMax</a:t>
            </a: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0" name="Google Shape;630;p30"/>
          <p:cNvSpPr txBox="1"/>
          <p:nvPr/>
        </p:nvSpPr>
        <p:spPr>
          <a:xfrm>
            <a:off x="488950" y="1326525"/>
            <a:ext cx="6469200" cy="2219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sum(a, b)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return a+b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T(n) = 2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EC83B08-295A-4D97-B1EC-D35867822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514" y="136525"/>
            <a:ext cx="8229600" cy="1143000"/>
          </a:xfrm>
        </p:spPr>
        <p:txBody>
          <a:bodyPr/>
          <a:lstStyle/>
          <a:p>
            <a:pPr algn="l"/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/>
              <a:t>Exercise 2: Find polynomial? (10 Min)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0F5FE419-75EC-4A74-9854-1E6FDC4A7C8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43E12D2F-FE28-40BA-A40A-55288D4AF7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575" y="1704975"/>
            <a:ext cx="6038850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640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31"/>
          <p:cNvSpPr txBox="1">
            <a:spLocks noGrp="1"/>
          </p:cNvSpPr>
          <p:nvPr>
            <p:ph type="sldNum" idx="12"/>
          </p:nvPr>
        </p:nvSpPr>
        <p:spPr>
          <a:xfrm>
            <a:off x="8532440" y="6237312"/>
            <a:ext cx="611560" cy="293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  <p:sp>
        <p:nvSpPr>
          <p:cNvPr id="637" name="Google Shape;637;p31"/>
          <p:cNvSpPr txBox="1">
            <a:spLocks noGrp="1"/>
          </p:cNvSpPr>
          <p:nvPr>
            <p:ph type="title"/>
          </p:nvPr>
        </p:nvSpPr>
        <p:spPr>
          <a:xfrm>
            <a:off x="101622" y="306784"/>
            <a:ext cx="6527778" cy="850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1100"/>
            </a:pPr>
            <a:r>
              <a:rPr lang="en-US" dirty="0"/>
              <a:t>Exercise 3: Find polynomial? (10 Min)</a:t>
            </a:r>
            <a:endParaRPr dirty="0"/>
          </a:p>
        </p:txBody>
      </p:sp>
      <p:sp>
        <p:nvSpPr>
          <p:cNvPr id="638" name="Google Shape;638;p3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None/>
            </a:pPr>
            <a:r>
              <a:rPr lang="en-US" dirty="0">
                <a:solidFill>
                  <a:srgbClr val="FF0000"/>
                </a:solidFill>
              </a:rPr>
              <a:t>	Find</a:t>
            </a:r>
            <a:r>
              <a:rPr lang="en-US" dirty="0"/>
              <a:t> (a and N are input)</a:t>
            </a:r>
            <a:endParaRPr dirty="0"/>
          </a:p>
          <a:p>
            <a:pPr marL="74295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lang="en-US" dirty="0"/>
              <a:t>j = 0;</a:t>
            </a:r>
            <a:endParaRPr dirty="0"/>
          </a:p>
          <a:p>
            <a:pPr marL="74295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lang="en-US" dirty="0"/>
              <a:t>while (j &lt; N) do</a:t>
            </a:r>
            <a:endParaRPr dirty="0"/>
          </a:p>
          <a:p>
            <a:pPr marL="74295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lang="en-US" dirty="0"/>
              <a:t>	a[j] = a[j] * a[j];</a:t>
            </a:r>
            <a:endParaRPr dirty="0"/>
          </a:p>
          <a:p>
            <a:pPr marL="74295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lang="en-US" dirty="0"/>
              <a:t>    b[j] = a[j] + j;</a:t>
            </a:r>
            <a:endParaRPr dirty="0"/>
          </a:p>
          <a:p>
            <a:pPr marL="74295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lang="en-US" dirty="0"/>
              <a:t>    j = j + 1;</a:t>
            </a:r>
            <a:endParaRPr dirty="0"/>
          </a:p>
          <a:p>
            <a:pPr marL="74295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lang="en-US" dirty="0" err="1"/>
              <a:t>endwhile</a:t>
            </a:r>
            <a:r>
              <a:rPr lang="en-US" dirty="0"/>
              <a:t>;</a:t>
            </a:r>
            <a:endParaRPr dirty="0"/>
          </a:p>
          <a:p>
            <a:pPr marL="74295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31"/>
          <p:cNvSpPr txBox="1">
            <a:spLocks noGrp="1"/>
          </p:cNvSpPr>
          <p:nvPr>
            <p:ph type="sldNum" idx="12"/>
          </p:nvPr>
        </p:nvSpPr>
        <p:spPr>
          <a:xfrm>
            <a:off x="8532440" y="6237312"/>
            <a:ext cx="611560" cy="293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  <p:sp>
        <p:nvSpPr>
          <p:cNvPr id="637" name="Google Shape;637;p31"/>
          <p:cNvSpPr txBox="1">
            <a:spLocks noGrp="1"/>
          </p:cNvSpPr>
          <p:nvPr>
            <p:ph type="title"/>
          </p:nvPr>
        </p:nvSpPr>
        <p:spPr>
          <a:xfrm>
            <a:off x="101622" y="306784"/>
            <a:ext cx="6527778" cy="850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1100"/>
            </a:pPr>
            <a:r>
              <a:rPr lang="en-US" dirty="0"/>
              <a:t>Exercise 4: Find polynomial? (10 Min)</a:t>
            </a:r>
            <a:endParaRPr dirty="0"/>
          </a:p>
        </p:txBody>
      </p:sp>
      <p:sp>
        <p:nvSpPr>
          <p:cNvPr id="638" name="Google Shape;638;p31"/>
          <p:cNvSpPr txBox="1">
            <a:spLocks noGrp="1"/>
          </p:cNvSpPr>
          <p:nvPr>
            <p:ph type="body" idx="1"/>
          </p:nvPr>
        </p:nvSpPr>
        <p:spPr>
          <a:xfrm>
            <a:off x="231731" y="1437361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None/>
            </a:pPr>
            <a:r>
              <a:rPr lang="en-US" dirty="0">
                <a:solidFill>
                  <a:srgbClr val="FF0000"/>
                </a:solidFill>
              </a:rPr>
              <a:t>	Write code to count how many elements are </a:t>
            </a:r>
            <a:r>
              <a:rPr lang="en-US" dirty="0" smtClean="0">
                <a:solidFill>
                  <a:srgbClr val="FF0000"/>
                </a:solidFill>
              </a:rPr>
              <a:t>even numbers </a:t>
            </a:r>
            <a:r>
              <a:rPr lang="en-US" dirty="0">
                <a:solidFill>
                  <a:srgbClr val="FF0000"/>
                </a:solidFill>
              </a:rPr>
              <a:t>in the given </a:t>
            </a:r>
            <a:r>
              <a:rPr lang="en-US" dirty="0" smtClean="0">
                <a:solidFill>
                  <a:srgbClr val="FF0000"/>
                </a:solidFill>
              </a:rPr>
              <a:t>array list</a:t>
            </a:r>
            <a:r>
              <a:rPr lang="en-US" dirty="0">
                <a:solidFill>
                  <a:srgbClr val="FF0000"/>
                </a:solidFill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880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2D118C38-362F-4C6D-B88A-02E62F4EA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1165" y="2661558"/>
            <a:ext cx="7914290" cy="1143000"/>
          </a:xfrm>
        </p:spPr>
        <p:txBody>
          <a:bodyPr/>
          <a:lstStyle/>
          <a:p>
            <a:r>
              <a:rPr lang="en-US" b="0" dirty="0"/>
              <a:t>Course Objective and Overview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6A2BD68D-1A2C-425A-89BC-1D18ED7B06A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28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32"/>
          <p:cNvSpPr txBox="1">
            <a:spLocks noGrp="1"/>
          </p:cNvSpPr>
          <p:nvPr>
            <p:ph type="title"/>
          </p:nvPr>
        </p:nvSpPr>
        <p:spPr>
          <a:xfrm>
            <a:off x="0" y="318181"/>
            <a:ext cx="6397150" cy="850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dirty="0"/>
              <a:t>Exercise 5: Find polynomial? (10 Min)</a:t>
            </a:r>
            <a:endParaRPr dirty="0"/>
          </a:p>
        </p:txBody>
      </p:sp>
      <p:pic>
        <p:nvPicPr>
          <p:cNvPr id="644" name="Google Shape;644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6628" y="1804987"/>
            <a:ext cx="5981700" cy="370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7014F2F-2412-4AA9-B2D9-F399D3EC2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17852"/>
            <a:ext cx="8229600" cy="715962"/>
          </a:xfrm>
        </p:spPr>
        <p:txBody>
          <a:bodyPr/>
          <a:lstStyle/>
          <a:p>
            <a:pPr algn="l">
              <a:buSzPts val="3200"/>
            </a:pPr>
            <a:r>
              <a:rPr lang="en-US" sz="3200" dirty="0"/>
              <a:t>Exercise 4: Find polynomial? (10 Min)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E2403414-A28D-4746-B424-4A4F5129452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C9C2C284-3375-4787-9421-F0CAD79D9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496" y="1395412"/>
            <a:ext cx="5587704" cy="3514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089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34"/>
          <p:cNvSpPr txBox="1">
            <a:spLocks noGrp="1"/>
          </p:cNvSpPr>
          <p:nvPr>
            <p:ph type="body" idx="1"/>
          </p:nvPr>
        </p:nvSpPr>
        <p:spPr>
          <a:xfrm>
            <a:off x="304800" y="4648200"/>
            <a:ext cx="84582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/>
              <a:t>Asymptotic Notations</a:t>
            </a:r>
            <a:endParaRPr/>
          </a:p>
        </p:txBody>
      </p:sp>
      <p:sp>
        <p:nvSpPr>
          <p:cNvPr id="659" name="Google Shape;659;p34"/>
          <p:cNvSpPr txBox="1">
            <a:spLocks noGrp="1"/>
          </p:cNvSpPr>
          <p:nvPr>
            <p:ph type="sldNum" idx="12"/>
          </p:nvPr>
        </p:nvSpPr>
        <p:spPr>
          <a:xfrm>
            <a:off x="7010400" y="6313488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35"/>
          <p:cNvSpPr txBox="1">
            <a:spLocks noGrp="1"/>
          </p:cNvSpPr>
          <p:nvPr>
            <p:ph type="sldNum" idx="12"/>
          </p:nvPr>
        </p:nvSpPr>
        <p:spPr>
          <a:xfrm>
            <a:off x="8532440" y="6237312"/>
            <a:ext cx="611560" cy="293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  <p:sp>
        <p:nvSpPr>
          <p:cNvPr id="666" name="Google Shape;666;p35"/>
          <p:cNvSpPr txBox="1">
            <a:spLocks noGrp="1"/>
          </p:cNvSpPr>
          <p:nvPr>
            <p:ph type="title"/>
          </p:nvPr>
        </p:nvSpPr>
        <p:spPr>
          <a:xfrm>
            <a:off x="395536" y="274638"/>
            <a:ext cx="6120680" cy="850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/>
              <a:t>Order Notation</a:t>
            </a:r>
            <a:endParaRPr/>
          </a:p>
        </p:txBody>
      </p:sp>
      <p:sp>
        <p:nvSpPr>
          <p:cNvPr id="667" name="Google Shape;667;p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Purpose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Capture proportionality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Machine independent measurement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Asymptotic growth 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	(i.e. large values of input size N)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36"/>
          <p:cNvSpPr txBox="1">
            <a:spLocks noGrp="1"/>
          </p:cNvSpPr>
          <p:nvPr>
            <p:ph type="title"/>
          </p:nvPr>
        </p:nvSpPr>
        <p:spPr>
          <a:xfrm>
            <a:off x="395536" y="274638"/>
            <a:ext cx="6120680" cy="850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/>
              <a:t>Asymptotic Analysis</a:t>
            </a:r>
            <a:endParaRPr/>
          </a:p>
        </p:txBody>
      </p:sp>
      <p:sp>
        <p:nvSpPr>
          <p:cNvPr id="673" name="Google Shape;673;p3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Goal: To simplify analysis of running time of an algorithm .eg 3n</a:t>
            </a:r>
            <a:r>
              <a:rPr lang="en-US" baseline="30000"/>
              <a:t>2</a:t>
            </a:r>
            <a:r>
              <a:rPr lang="en-US"/>
              <a:t>=n</a:t>
            </a:r>
            <a:r>
              <a:rPr lang="en-US" baseline="30000"/>
              <a:t>2</a:t>
            </a:r>
            <a:r>
              <a:rPr lang="en-US"/>
              <a:t>.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Capturing the essence: how the running time of the algorithm increases with the size of the input in the limit.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</a:pPr>
            <a:endParaRPr/>
          </a:p>
          <a:p>
            <a:pPr marL="34290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baseline="30000"/>
          </a:p>
        </p:txBody>
      </p:sp>
      <p:sp>
        <p:nvSpPr>
          <p:cNvPr id="674" name="Google Shape;674;p36"/>
          <p:cNvSpPr txBox="1">
            <a:spLocks noGrp="1"/>
          </p:cNvSpPr>
          <p:nvPr>
            <p:ph type="sldNum" idx="12"/>
          </p:nvPr>
        </p:nvSpPr>
        <p:spPr>
          <a:xfrm>
            <a:off x="8532440" y="6237312"/>
            <a:ext cx="611560" cy="293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37"/>
          <p:cNvSpPr txBox="1">
            <a:spLocks noGrp="1"/>
          </p:cNvSpPr>
          <p:nvPr>
            <p:ph type="title"/>
          </p:nvPr>
        </p:nvSpPr>
        <p:spPr>
          <a:xfrm>
            <a:off x="395536" y="274638"/>
            <a:ext cx="6120600" cy="8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Asymptotic Notations</a:t>
            </a:r>
            <a:endParaRPr/>
          </a:p>
        </p:txBody>
      </p:sp>
      <p:sp>
        <p:nvSpPr>
          <p:cNvPr id="681" name="Google Shape;681;p3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/>
              <a:t>Asymptotic Notations are languages that allow us to analyze an algorithm’s running time by identifying its behavior as the input size for the algorithm increases.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/>
              <a:t>This is also known as an algorithm’s growth rate. </a:t>
            </a:r>
            <a:endParaRPr/>
          </a:p>
        </p:txBody>
      </p:sp>
      <p:sp>
        <p:nvSpPr>
          <p:cNvPr id="682" name="Google Shape;682;p37"/>
          <p:cNvSpPr txBox="1">
            <a:spLocks noGrp="1"/>
          </p:cNvSpPr>
          <p:nvPr>
            <p:ph type="sldNum" idx="12"/>
          </p:nvPr>
        </p:nvSpPr>
        <p:spPr>
          <a:xfrm>
            <a:off x="8532440" y="6237312"/>
            <a:ext cx="611700" cy="2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fld id="{00000000-1234-1234-1234-123412341234}" type="slidenum">
              <a:rPr lang="en-US"/>
              <a:t>35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3146D65B-3B96-4C4B-8B25-E8138E379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614" y="152400"/>
            <a:ext cx="7073462" cy="1143000"/>
          </a:xfrm>
        </p:spPr>
        <p:txBody>
          <a:bodyPr>
            <a:normAutofit fontScale="77500" lnSpcReduction="20000"/>
          </a:bodyPr>
          <a:lstStyle/>
          <a:p>
            <a:pPr marL="0" lvl="0" indent="0">
              <a:buSzPts val="3200"/>
            </a:pPr>
            <a:r>
              <a:rPr lang="en-US" dirty="0"/>
              <a:t>Relative performances of </a:t>
            </a:r>
          </a:p>
          <a:p>
            <a:pPr marL="0" lvl="0" indent="0">
              <a:buSzPts val="3200"/>
            </a:pPr>
            <a:r>
              <a:rPr lang="en-US" dirty="0">
                <a:solidFill>
                  <a:srgbClr val="FF0000"/>
                </a:solidFill>
              </a:rPr>
              <a:t>Cubic, Quadratic </a:t>
            </a:r>
            <a:r>
              <a:rPr lang="en-US" dirty="0"/>
              <a:t>and </a:t>
            </a:r>
            <a:r>
              <a:rPr lang="en-US" dirty="0">
                <a:solidFill>
                  <a:srgbClr val="FF0000"/>
                </a:solidFill>
              </a:rPr>
              <a:t>Linear</a:t>
            </a:r>
            <a:r>
              <a:rPr lang="en-US" dirty="0">
                <a:solidFill>
                  <a:srgbClr val="BE2D00"/>
                </a:solidFill>
              </a:rPr>
              <a:t> </a:t>
            </a:r>
            <a:r>
              <a:rPr lang="en-US" dirty="0"/>
              <a:t>Algorithms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DE67AA64-68A8-49EC-8095-73857C6FD8A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36</a:t>
            </a:fld>
            <a:endParaRPr lang="en-US"/>
          </a:p>
        </p:txBody>
      </p:sp>
      <p:sp>
        <p:nvSpPr>
          <p:cNvPr id="4" name="Google Shape;658;gd6b032000d_2_77">
            <a:extLst>
              <a:ext uri="{FF2B5EF4-FFF2-40B4-BE49-F238E27FC236}">
                <a16:creationId xmlns="" xmlns:a16="http://schemas.microsoft.com/office/drawing/2014/main" id="{29EFC96C-A2EE-4B90-B2CA-285193BBB3EF}"/>
              </a:ext>
            </a:extLst>
          </p:cNvPr>
          <p:cNvSpPr txBox="1"/>
          <p:nvPr/>
        </p:nvSpPr>
        <p:spPr>
          <a:xfrm>
            <a:off x="337775" y="1617250"/>
            <a:ext cx="58959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Calibri"/>
                <a:ea typeface="Calibri"/>
                <a:cs typeface="Calibri"/>
                <a:sym typeface="Calibri"/>
              </a:rPr>
              <a:t>Growth Rates</a:t>
            </a:r>
            <a:endParaRPr sz="2000" b="1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Google Shape;657;gd6b032000d_2_77">
            <a:extLst>
              <a:ext uri="{FF2B5EF4-FFF2-40B4-BE49-F238E27FC236}">
                <a16:creationId xmlns="" xmlns:a16="http://schemas.microsoft.com/office/drawing/2014/main" id="{6BCDB277-43D3-4176-B49D-DFE80C942758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745175" y="1522425"/>
            <a:ext cx="5133975" cy="4714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90706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38"/>
          <p:cNvSpPr txBox="1">
            <a:spLocks noGrp="1"/>
          </p:cNvSpPr>
          <p:nvPr>
            <p:ph type="title"/>
          </p:nvPr>
        </p:nvSpPr>
        <p:spPr>
          <a:xfrm>
            <a:off x="395536" y="274638"/>
            <a:ext cx="6120600" cy="8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Functions Graphed using “Normal” scale</a:t>
            </a:r>
            <a:endParaRPr/>
          </a:p>
        </p:txBody>
      </p:sp>
      <p:sp>
        <p:nvSpPr>
          <p:cNvPr id="689" name="Google Shape;689;p38"/>
          <p:cNvSpPr txBox="1">
            <a:spLocks noGrp="1"/>
          </p:cNvSpPr>
          <p:nvPr>
            <p:ph type="sldNum" idx="12"/>
          </p:nvPr>
        </p:nvSpPr>
        <p:spPr>
          <a:xfrm>
            <a:off x="8532440" y="6237312"/>
            <a:ext cx="611700" cy="2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fld id="{00000000-1234-1234-1234-123412341234}" type="slidenum">
              <a:rPr lang="en-US"/>
              <a:t>37</a:t>
            </a:fld>
            <a:endParaRPr/>
          </a:p>
        </p:txBody>
      </p:sp>
      <p:pic>
        <p:nvPicPr>
          <p:cNvPr id="690" name="Google Shape;690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8075" y="1553075"/>
            <a:ext cx="5290801" cy="4410075"/>
          </a:xfrm>
          <a:prstGeom prst="rect">
            <a:avLst/>
          </a:prstGeom>
          <a:noFill/>
          <a:ln>
            <a:noFill/>
          </a:ln>
        </p:spPr>
      </p:pic>
      <p:sp>
        <p:nvSpPr>
          <p:cNvPr id="691" name="Google Shape;691;p38"/>
          <p:cNvSpPr txBox="1"/>
          <p:nvPr/>
        </p:nvSpPr>
        <p:spPr>
          <a:xfrm>
            <a:off x="5566650" y="1562175"/>
            <a:ext cx="3322500" cy="423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growth rate is not affected by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constant factors or 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lower-order terms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Examples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○"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102n + 105 is a linear function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○"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105n2 + 108n is a quadratic function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C098B13-8597-4AAF-8EA9-8D3455ED64A4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Asymptotic Notation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99924126-E86F-481C-8483-2829C5B740B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38</a:t>
            </a:fld>
            <a:endParaRPr lang="en-US"/>
          </a:p>
        </p:txBody>
      </p:sp>
      <p:pic>
        <p:nvPicPr>
          <p:cNvPr id="6" name="Google Shape;699;p39">
            <a:extLst>
              <a:ext uri="{FF2B5EF4-FFF2-40B4-BE49-F238E27FC236}">
                <a16:creationId xmlns="" xmlns:a16="http://schemas.microsoft.com/office/drawing/2014/main" id="{2753D15A-507D-41CC-8E97-6E9375E96EA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29703" y="1650200"/>
            <a:ext cx="7615962" cy="463391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8B492F54-1CDA-4C8E-BBB1-FAB19D507281}"/>
              </a:ext>
            </a:extLst>
          </p:cNvPr>
          <p:cNvSpPr txBox="1"/>
          <p:nvPr/>
        </p:nvSpPr>
        <p:spPr>
          <a:xfrm>
            <a:off x="6894539" y="1967315"/>
            <a:ext cx="1797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rgbClr val="FFC000"/>
                </a:solidFill>
              </a:rPr>
              <a:t>Upper Bound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96E9F672-8DB6-4112-8D21-F175EA978B37}"/>
              </a:ext>
            </a:extLst>
          </p:cNvPr>
          <p:cNvSpPr txBox="1"/>
          <p:nvPr/>
        </p:nvSpPr>
        <p:spPr>
          <a:xfrm>
            <a:off x="6894539" y="3429000"/>
            <a:ext cx="1705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rgbClr val="FFC000"/>
                </a:solidFill>
              </a:rPr>
              <a:t>Lower Bound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67E7005F-76A9-486A-B4A5-3EE8F4A86758}"/>
              </a:ext>
            </a:extLst>
          </p:cNvPr>
          <p:cNvSpPr txBox="1"/>
          <p:nvPr/>
        </p:nvSpPr>
        <p:spPr>
          <a:xfrm>
            <a:off x="6780882" y="4838468"/>
            <a:ext cx="1911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rgbClr val="FFC000"/>
                </a:solidFill>
              </a:rPr>
              <a:t>Average Bound</a:t>
            </a:r>
          </a:p>
        </p:txBody>
      </p:sp>
    </p:spTree>
    <p:extLst>
      <p:ext uri="{BB962C8B-B14F-4D97-AF65-F5344CB8AC3E}">
        <p14:creationId xmlns:p14="http://schemas.microsoft.com/office/powerpoint/2010/main" val="3013230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</a:t>
            </a:r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fontAlgn="base"/>
            <a:r>
              <a:rPr lang="en-US" dirty="0"/>
              <a:t>“The delivery will be there within your lifetime.” </a:t>
            </a:r>
            <a:r>
              <a:rPr lang="en-US" b="1" dirty="0"/>
              <a:t>(big-O, upper-bound)</a:t>
            </a:r>
          </a:p>
          <a:p>
            <a:pPr lvl="0" fontAlgn="base"/>
            <a:r>
              <a:rPr lang="en-US" dirty="0"/>
              <a:t>“I can pay you at least one dollar.” </a:t>
            </a:r>
            <a:r>
              <a:rPr lang="en-US" b="1" dirty="0"/>
              <a:t>(big-omega, lower bound)</a:t>
            </a:r>
          </a:p>
          <a:p>
            <a:pPr lvl="0" fontAlgn="base"/>
            <a:r>
              <a:rPr lang="en-US" dirty="0"/>
              <a:t>“The high today will be 25ºC and the low will be 19ºC.” </a:t>
            </a:r>
            <a:r>
              <a:rPr lang="en-US" b="1" dirty="0"/>
              <a:t>(big-theta, narrow)</a:t>
            </a:r>
          </a:p>
          <a:p>
            <a:pPr lvl="0" fontAlgn="base"/>
            <a:r>
              <a:rPr lang="en-US" dirty="0"/>
              <a:t>“It’s a kilometer walk to the beach.” </a:t>
            </a:r>
            <a:r>
              <a:rPr lang="en-US" b="1" dirty="0"/>
              <a:t>(big-theta, exact)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23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5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None/>
            </a:pPr>
            <a:r>
              <a:rPr lang="en-US">
                <a:solidFill>
                  <a:srgbClr val="0000FF"/>
                </a:solidFill>
              </a:rPr>
              <a:t>Text Book</a:t>
            </a:r>
            <a:endParaRPr/>
          </a:p>
        </p:txBody>
      </p:sp>
      <p:sp>
        <p:nvSpPr>
          <p:cNvPr id="440" name="Google Shape;440;p5"/>
          <p:cNvSpPr txBox="1">
            <a:spLocks noGrp="1"/>
          </p:cNvSpPr>
          <p:nvPr>
            <p:ph type="sldNum" idx="12"/>
          </p:nvPr>
        </p:nvSpPr>
        <p:spPr>
          <a:xfrm>
            <a:off x="7010400" y="6101551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pic>
        <p:nvPicPr>
          <p:cNvPr id="441" name="Google Shape;441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1524000"/>
            <a:ext cx="3148013" cy="3848100"/>
          </a:xfrm>
          <a:prstGeom prst="rect">
            <a:avLst/>
          </a:prstGeom>
          <a:noFill/>
          <a:ln>
            <a:noFill/>
          </a:ln>
        </p:spPr>
      </p:pic>
      <p:sp>
        <p:nvSpPr>
          <p:cNvPr id="442" name="Google Shape;442;p5"/>
          <p:cNvSpPr txBox="1"/>
          <p:nvPr/>
        </p:nvSpPr>
        <p:spPr>
          <a:xfrm>
            <a:off x="533400" y="5462337"/>
            <a:ext cx="82296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Micheal T. Goodrich and Roberto Tamassia:  </a:t>
            </a:r>
            <a:r>
              <a:rPr lang="en-US" sz="16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Algorithm Design: Foundations, Analysis and Internet examples  </a:t>
            </a: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(John Wiley &amp;Sons, Inc., 2006)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40"/>
          <p:cNvSpPr txBox="1">
            <a:spLocks noGrp="1"/>
          </p:cNvSpPr>
          <p:nvPr>
            <p:ph type="title"/>
          </p:nvPr>
        </p:nvSpPr>
        <p:spPr>
          <a:xfrm>
            <a:off x="395536" y="274638"/>
            <a:ext cx="6120680" cy="850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/>
              <a:t>Asymptotic Notation</a:t>
            </a:r>
            <a:endParaRPr/>
          </a:p>
        </p:txBody>
      </p:sp>
      <p:sp>
        <p:nvSpPr>
          <p:cNvPr id="705" name="Google Shape;705;p4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The big O notation for worst case scenario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rPr lang="en-US" sz="296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96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Definition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Noto Sans Symbols"/>
              <a:buNone/>
            </a:pPr>
            <a:r>
              <a:rPr lang="en-US" sz="2960"/>
              <a:t>	</a:t>
            </a:r>
            <a:r>
              <a:rPr lang="en-US" sz="2960">
                <a:latin typeface="Times New Roman"/>
                <a:ea typeface="Times New Roman"/>
                <a:cs typeface="Times New Roman"/>
                <a:sym typeface="Times New Roman"/>
              </a:rPr>
              <a:t>Let </a:t>
            </a:r>
            <a:r>
              <a:rPr lang="en-US" sz="2960" i="1">
                <a:latin typeface="Times New Roman"/>
                <a:ea typeface="Times New Roman"/>
                <a:cs typeface="Times New Roman"/>
                <a:sym typeface="Times New Roman"/>
              </a:rPr>
              <a:t>f  </a:t>
            </a:r>
            <a:r>
              <a:rPr lang="en-US" sz="2960">
                <a:latin typeface="Times New Roman"/>
                <a:ea typeface="Times New Roman"/>
                <a:cs typeface="Times New Roman"/>
                <a:sym typeface="Times New Roman"/>
              </a:rPr>
              <a:t>and </a:t>
            </a:r>
            <a:r>
              <a:rPr lang="en-US" sz="2960" i="1">
                <a:latin typeface="Times New Roman"/>
                <a:ea typeface="Times New Roman"/>
                <a:cs typeface="Times New Roman"/>
                <a:sym typeface="Times New Roman"/>
              </a:rPr>
              <a:t>g </a:t>
            </a:r>
            <a:r>
              <a:rPr lang="en-US" sz="2960">
                <a:latin typeface="Times New Roman"/>
                <a:ea typeface="Times New Roman"/>
                <a:cs typeface="Times New Roman"/>
                <a:sym typeface="Times New Roman"/>
              </a:rPr>
              <a:t> be functions from the set of integers  to the set of real numbers. We say that </a:t>
            </a:r>
            <a:r>
              <a:rPr lang="en-US" sz="2960" i="1">
                <a:latin typeface="Times New Roman"/>
                <a:ea typeface="Times New Roman"/>
                <a:cs typeface="Times New Roman"/>
                <a:sym typeface="Times New Roman"/>
              </a:rPr>
              <a:t>f(x) </a:t>
            </a:r>
            <a:r>
              <a:rPr lang="en-US" sz="2960">
                <a:latin typeface="Times New Roman"/>
                <a:ea typeface="Times New Roman"/>
                <a:cs typeface="Times New Roman"/>
                <a:sym typeface="Times New Roman"/>
              </a:rPr>
              <a:t>is in </a:t>
            </a:r>
            <a:r>
              <a:rPr lang="en-US" sz="2960" i="1">
                <a:latin typeface="Times New Roman"/>
                <a:ea typeface="Times New Roman"/>
                <a:cs typeface="Times New Roman"/>
                <a:sym typeface="Times New Roman"/>
              </a:rPr>
              <a:t>O(g(x)) </a:t>
            </a:r>
            <a:r>
              <a:rPr lang="en-US" sz="2960">
                <a:latin typeface="Times New Roman"/>
                <a:ea typeface="Times New Roman"/>
                <a:cs typeface="Times New Roman"/>
                <a:sym typeface="Times New Roman"/>
              </a:rPr>
              <a:t> if there are constants </a:t>
            </a:r>
            <a:r>
              <a:rPr lang="en-US" sz="2960" b="1" i="1">
                <a:latin typeface="Times New Roman"/>
                <a:ea typeface="Times New Roman"/>
                <a:cs typeface="Times New Roman"/>
                <a:sym typeface="Times New Roman"/>
              </a:rPr>
              <a:t>C &gt;</a:t>
            </a:r>
            <a:r>
              <a:rPr lang="en-US" sz="2960" i="1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960">
                <a:latin typeface="Times New Roman"/>
                <a:ea typeface="Times New Roman"/>
                <a:cs typeface="Times New Roman"/>
                <a:sym typeface="Times New Roman"/>
              </a:rPr>
              <a:t>and</a:t>
            </a:r>
            <a:r>
              <a:rPr lang="en-US" sz="2960" i="1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960" b="1" i="1"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-US" sz="2960" i="1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960">
                <a:latin typeface="Times New Roman"/>
                <a:ea typeface="Times New Roman"/>
                <a:cs typeface="Times New Roman"/>
                <a:sym typeface="Times New Roman"/>
              </a:rPr>
              <a:t>such that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Noto Sans Symbols"/>
              <a:buNone/>
            </a:pPr>
            <a:r>
              <a:rPr lang="en-US" sz="296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960" b="1" i="1">
                <a:latin typeface="Times New Roman"/>
                <a:ea typeface="Times New Roman"/>
                <a:cs typeface="Times New Roman"/>
                <a:sym typeface="Times New Roman"/>
              </a:rPr>
              <a:t>|f(x)| ≤ C |g(x)|, w</a:t>
            </a:r>
            <a:r>
              <a:rPr lang="en-US" sz="2960">
                <a:latin typeface="Times New Roman"/>
                <a:ea typeface="Times New Roman"/>
                <a:cs typeface="Times New Roman"/>
                <a:sym typeface="Times New Roman"/>
              </a:rPr>
              <a:t>henever</a:t>
            </a:r>
            <a:r>
              <a:rPr lang="en-US" sz="2960" i="1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960" b="1" i="1">
                <a:latin typeface="Times New Roman"/>
                <a:ea typeface="Times New Roman"/>
                <a:cs typeface="Times New Roman"/>
                <a:sym typeface="Times New Roman"/>
              </a:rPr>
              <a:t>x  &gt; = k. 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>
                <a:latin typeface="Times New Roman"/>
                <a:ea typeface="Times New Roman"/>
                <a:cs typeface="Times New Roman"/>
                <a:sym typeface="Times New Roman"/>
              </a:rPr>
              <a:t>This is read as</a:t>
            </a:r>
            <a:r>
              <a:rPr lang="en-US" sz="2960" i="1">
                <a:latin typeface="Times New Roman"/>
                <a:ea typeface="Times New Roman"/>
                <a:cs typeface="Times New Roman"/>
                <a:sym typeface="Times New Roman"/>
              </a:rPr>
              <a:t> f(x)</a:t>
            </a:r>
            <a:r>
              <a:rPr lang="en-US" sz="2960">
                <a:latin typeface="Times New Roman"/>
                <a:ea typeface="Times New Roman"/>
                <a:cs typeface="Times New Roman"/>
                <a:sym typeface="Times New Roman"/>
              </a:rPr>
              <a:t> is</a:t>
            </a:r>
            <a:r>
              <a:rPr lang="en-US" sz="2960" i="1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960" b="1" i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big-oh</a:t>
            </a:r>
            <a:r>
              <a:rPr lang="en-US" sz="2960">
                <a:latin typeface="Times New Roman"/>
                <a:ea typeface="Times New Roman"/>
                <a:cs typeface="Times New Roman"/>
                <a:sym typeface="Times New Roman"/>
              </a:rPr>
              <a:t> of</a:t>
            </a:r>
            <a:r>
              <a:rPr lang="en-US" sz="2960" i="1">
                <a:latin typeface="Times New Roman"/>
                <a:ea typeface="Times New Roman"/>
                <a:cs typeface="Times New Roman"/>
                <a:sym typeface="Times New Roman"/>
              </a:rPr>
              <a:t> g(x)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Clr>
                <a:srgbClr val="FF0000"/>
              </a:buClr>
              <a:buSzPts val="2960"/>
              <a:buNone/>
            </a:pPr>
            <a:r>
              <a:rPr lang="en-US" sz="296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Note</a:t>
            </a:r>
            <a:r>
              <a:rPr lang="en-US" sz="2960">
                <a:latin typeface="Times New Roman"/>
                <a:ea typeface="Times New Roman"/>
                <a:cs typeface="Times New Roman"/>
                <a:sym typeface="Times New Roman"/>
              </a:rPr>
              <a:t>: Pair of </a:t>
            </a:r>
            <a:r>
              <a:rPr lang="en-US" sz="2960" i="1"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-US" sz="2960"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lang="en-US" sz="2960" i="1"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-US" sz="2960">
                <a:latin typeface="Times New Roman"/>
                <a:ea typeface="Times New Roman"/>
                <a:cs typeface="Times New Roman"/>
                <a:sym typeface="Times New Roman"/>
              </a:rPr>
              <a:t> is never unique.</a:t>
            </a:r>
            <a:endParaRPr/>
          </a:p>
        </p:txBody>
      </p:sp>
      <p:sp>
        <p:nvSpPr>
          <p:cNvPr id="706" name="Google Shape;706;p40"/>
          <p:cNvSpPr txBox="1">
            <a:spLocks noGrp="1"/>
          </p:cNvSpPr>
          <p:nvPr>
            <p:ph type="sldNum" idx="12"/>
          </p:nvPr>
        </p:nvSpPr>
        <p:spPr>
          <a:xfrm>
            <a:off x="8532440" y="6237312"/>
            <a:ext cx="611560" cy="293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  <a:tabLst/>
                <a:defRPr/>
              </a:pPr>
              <a:t>40</a:t>
            </a:fld>
            <a:endParaRPr kumimoji="0" sz="16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49946FA-ED38-447F-87D5-73DB5D1149E6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136634" y="152400"/>
            <a:ext cx="7010400" cy="1143000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Tahoma"/>
                <a:ea typeface="Tahoma"/>
                <a:cs typeface="Tahoma"/>
                <a:sym typeface="Tahoma"/>
              </a:rPr>
              <a:t>Asymptotic Algorithm Analysis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A839DC2-CEDA-4EA6-A1EC-2314F7082B7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41</a:t>
            </a:fld>
            <a:endParaRPr lang="en-US"/>
          </a:p>
        </p:txBody>
      </p:sp>
      <p:sp>
        <p:nvSpPr>
          <p:cNvPr id="6" name="Google Shape;752;gd6b032000d_2_304">
            <a:extLst>
              <a:ext uri="{FF2B5EF4-FFF2-40B4-BE49-F238E27FC236}">
                <a16:creationId xmlns="" xmlns:a16="http://schemas.microsoft.com/office/drawing/2014/main" id="{73ABF704-FF7F-4B73-80A5-D14245D3B8D7}"/>
              </a:ext>
            </a:extLst>
          </p:cNvPr>
          <p:cNvSpPr txBox="1"/>
          <p:nvPr/>
        </p:nvSpPr>
        <p:spPr>
          <a:xfrm>
            <a:off x="178550" y="1517175"/>
            <a:ext cx="8818800" cy="25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lang="en-US" sz="24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asymptotic analysis of an algorithm determines the running time in big-Oh notation</a:t>
            </a:r>
            <a:endParaRPr sz="3200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lvl="0" indent="-3810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lang="en-US" sz="24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To perform the asymptotic analysis</a:t>
            </a:r>
            <a:endParaRPr sz="3200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742950" lvl="1" indent="-2984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•"/>
            </a:pPr>
            <a:r>
              <a:rPr lang="en-US" sz="20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We find the worst-case number of primitive operations executed as a function of the input size</a:t>
            </a:r>
            <a:endParaRPr sz="2800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742950" lvl="1" indent="-2984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•"/>
            </a:pPr>
            <a:r>
              <a:rPr lang="en-US" sz="20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We express this function with big-Oh notation</a:t>
            </a:r>
            <a:endParaRPr sz="2800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lvl="0" indent="-3810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lang="en-US" sz="24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Example:</a:t>
            </a:r>
            <a:endParaRPr sz="3200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742950" lvl="1" indent="-2984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•"/>
            </a:pPr>
            <a:r>
              <a:rPr lang="en-US" sz="20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We determine that algorithm </a:t>
            </a:r>
            <a:r>
              <a:rPr lang="en-US" sz="2000" i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arrayMax</a:t>
            </a:r>
            <a:r>
              <a:rPr lang="en-US" sz="20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executes at most </a:t>
            </a: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r>
              <a:rPr lang="en-US" sz="2000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dirty="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−</a:t>
            </a: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1 </a:t>
            </a:r>
            <a:r>
              <a:rPr lang="en-US" sz="20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primitive operations</a:t>
            </a:r>
            <a:endParaRPr sz="2800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742950" lvl="1" indent="-2984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•"/>
            </a:pPr>
            <a:r>
              <a:rPr lang="en-US" sz="20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We say that algorithm </a:t>
            </a:r>
            <a:r>
              <a:rPr lang="en-US" sz="2000" i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arrayMax</a:t>
            </a:r>
            <a:r>
              <a:rPr lang="en-US" sz="20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“runs in </a:t>
            </a:r>
            <a:r>
              <a:rPr lang="en-US" sz="2000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</a:t>
            </a: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2000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</a:t>
            </a:r>
            <a:r>
              <a:rPr lang="en-US" sz="20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time”</a:t>
            </a:r>
            <a:endParaRPr sz="2800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lvl="0" indent="-3810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lang="en-US" sz="24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Since constant factors and lower-order terms are eventually dropped anyhow, we can disregard them when counting primitive operations</a:t>
            </a:r>
            <a:endParaRPr sz="3200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264775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4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/>
              <a:t>Questions</a:t>
            </a:r>
            <a:endParaRPr/>
          </a:p>
        </p:txBody>
      </p:sp>
      <p:sp>
        <p:nvSpPr>
          <p:cNvPr id="713" name="Google Shape;713;p4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42</a:t>
            </a:fld>
            <a:endParaRPr/>
          </a:p>
        </p:txBody>
      </p:sp>
      <p:pic>
        <p:nvPicPr>
          <p:cNvPr id="714" name="Google Shape;714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1570052"/>
            <a:ext cx="8586226" cy="503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42"/>
          <p:cNvSpPr txBox="1">
            <a:spLocks noGrp="1"/>
          </p:cNvSpPr>
          <p:nvPr>
            <p:ph type="title"/>
          </p:nvPr>
        </p:nvSpPr>
        <p:spPr>
          <a:xfrm>
            <a:off x="395536" y="274638"/>
            <a:ext cx="6120600" cy="8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3600"/>
              <a:t>Big-Omega </a:t>
            </a:r>
            <a:r>
              <a:rPr lang="en-US" sz="3600" b="1">
                <a:solidFill>
                  <a:srgbClr val="333333"/>
                </a:solidFill>
              </a:rPr>
              <a:t>Ω</a:t>
            </a:r>
            <a:endParaRPr/>
          </a:p>
        </p:txBody>
      </p:sp>
      <p:sp>
        <p:nvSpPr>
          <p:cNvPr id="721" name="Google Shape;721;p42"/>
          <p:cNvSpPr txBox="1">
            <a:spLocks noGrp="1"/>
          </p:cNvSpPr>
          <p:nvPr>
            <p:ph type="sldNum" idx="12"/>
          </p:nvPr>
        </p:nvSpPr>
        <p:spPr>
          <a:xfrm>
            <a:off x="8532440" y="6237312"/>
            <a:ext cx="611700" cy="2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fld id="{00000000-1234-1234-1234-123412341234}" type="slidenum">
              <a:rPr lang="en-US"/>
              <a:t>43</a:t>
            </a:fld>
            <a:endParaRPr/>
          </a:p>
        </p:txBody>
      </p:sp>
      <p:pic>
        <p:nvPicPr>
          <p:cNvPr id="722" name="Google Shape;722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300" y="2157825"/>
            <a:ext cx="9037850" cy="1876553"/>
          </a:xfrm>
          <a:prstGeom prst="rect">
            <a:avLst/>
          </a:prstGeom>
          <a:noFill/>
          <a:ln>
            <a:noFill/>
          </a:ln>
        </p:spPr>
      </p:pic>
      <p:pic>
        <p:nvPicPr>
          <p:cNvPr id="723" name="Google Shape;723;p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24127" y="4034375"/>
            <a:ext cx="3164949" cy="282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43"/>
          <p:cNvSpPr txBox="1">
            <a:spLocks noGrp="1"/>
          </p:cNvSpPr>
          <p:nvPr>
            <p:ph type="title"/>
          </p:nvPr>
        </p:nvSpPr>
        <p:spPr>
          <a:xfrm>
            <a:off x="395536" y="274638"/>
            <a:ext cx="6120600" cy="8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3600"/>
              <a:t>Big </a:t>
            </a:r>
            <a:r>
              <a:rPr lang="en-US" sz="3600" b="1">
                <a:highlight>
                  <a:schemeClr val="lt1"/>
                </a:highlight>
              </a:rPr>
              <a:t>Θ Notation</a:t>
            </a:r>
            <a:endParaRPr/>
          </a:p>
        </p:txBody>
      </p:sp>
      <p:sp>
        <p:nvSpPr>
          <p:cNvPr id="730" name="Google Shape;730;p43"/>
          <p:cNvSpPr txBox="1">
            <a:spLocks noGrp="1"/>
          </p:cNvSpPr>
          <p:nvPr>
            <p:ph type="sldNum" idx="12"/>
          </p:nvPr>
        </p:nvSpPr>
        <p:spPr>
          <a:xfrm>
            <a:off x="8532440" y="6237312"/>
            <a:ext cx="611700" cy="2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fld id="{00000000-1234-1234-1234-123412341234}" type="slidenum">
              <a:rPr lang="en-US"/>
              <a:t>44</a:t>
            </a:fld>
            <a:endParaRPr/>
          </a:p>
        </p:txBody>
      </p:sp>
      <p:pic>
        <p:nvPicPr>
          <p:cNvPr id="731" name="Google Shape;731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0975" y="1694625"/>
            <a:ext cx="8822049" cy="194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2" name="Google Shape;732;p4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0975" y="3317836"/>
            <a:ext cx="3329925" cy="306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827BC9B0-6B63-4847-A157-5F3C45CB70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8570" y="3646241"/>
            <a:ext cx="5076604" cy="76810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44"/>
          <p:cNvSpPr txBox="1">
            <a:spLocks noGrp="1"/>
          </p:cNvSpPr>
          <p:nvPr>
            <p:ph type="sldNum" idx="12"/>
          </p:nvPr>
        </p:nvSpPr>
        <p:spPr>
          <a:xfrm>
            <a:off x="7010400" y="6101551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45</a:t>
            </a:fld>
            <a:endParaRPr/>
          </a:p>
        </p:txBody>
      </p:sp>
      <p:sp>
        <p:nvSpPr>
          <p:cNvPr id="738" name="Google Shape;738;p44"/>
          <p:cNvSpPr txBox="1"/>
          <p:nvPr/>
        </p:nvSpPr>
        <p:spPr>
          <a:xfrm>
            <a:off x="3124200" y="3200400"/>
            <a:ext cx="26670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Thank You!!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11"/>
          <p:cNvSpPr txBox="1">
            <a:spLocks noGrp="1"/>
          </p:cNvSpPr>
          <p:nvPr>
            <p:ph type="title"/>
          </p:nvPr>
        </p:nvSpPr>
        <p:spPr>
          <a:xfrm>
            <a:off x="395536" y="274638"/>
            <a:ext cx="6120600" cy="8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Session plan</a:t>
            </a:r>
            <a:endParaRPr/>
          </a:p>
        </p:txBody>
      </p:sp>
      <p:sp>
        <p:nvSpPr>
          <p:cNvPr id="470" name="Google Shape;470;p11"/>
          <p:cNvSpPr txBox="1">
            <a:spLocks noGrp="1"/>
          </p:cNvSpPr>
          <p:nvPr>
            <p:ph type="body" idx="1"/>
          </p:nvPr>
        </p:nvSpPr>
        <p:spPr>
          <a:xfrm>
            <a:off x="152550" y="1510600"/>
            <a:ext cx="88389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Introduction to Algorithm</a:t>
            </a:r>
            <a:endParaRPr dirty="0"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Algorithms and its specification</a:t>
            </a:r>
            <a:endParaRPr dirty="0"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Random Access Machine model</a:t>
            </a:r>
            <a:endParaRPr dirty="0"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Counting primitive operations</a:t>
            </a:r>
            <a:endParaRPr dirty="0"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The notion of best case, average case and worst case</a:t>
            </a:r>
            <a:endParaRPr dirty="0"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Use of asymptotic notation, Big-Oh, Omega and Theta notations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  <p:sp>
        <p:nvSpPr>
          <p:cNvPr id="471" name="Google Shape;471;p11"/>
          <p:cNvSpPr txBox="1">
            <a:spLocks noGrp="1"/>
          </p:cNvSpPr>
          <p:nvPr>
            <p:ph type="sldNum" idx="12"/>
          </p:nvPr>
        </p:nvSpPr>
        <p:spPr>
          <a:xfrm>
            <a:off x="8532440" y="6237312"/>
            <a:ext cx="611700" cy="2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12"/>
          <p:cNvSpPr txBox="1">
            <a:spLocks noGrp="1"/>
          </p:cNvSpPr>
          <p:nvPr>
            <p:ph type="body" idx="1"/>
          </p:nvPr>
        </p:nvSpPr>
        <p:spPr>
          <a:xfrm>
            <a:off x="304800" y="4648200"/>
            <a:ext cx="84582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478" name="Google Shape;478;p12"/>
          <p:cNvSpPr txBox="1">
            <a:spLocks noGrp="1"/>
          </p:cNvSpPr>
          <p:nvPr>
            <p:ph type="sldNum" idx="12"/>
          </p:nvPr>
        </p:nvSpPr>
        <p:spPr>
          <a:xfrm>
            <a:off x="7010400" y="6313488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13"/>
          <p:cNvSpPr txBox="1">
            <a:spLocks noGrp="1"/>
          </p:cNvSpPr>
          <p:nvPr>
            <p:ph type="title"/>
          </p:nvPr>
        </p:nvSpPr>
        <p:spPr>
          <a:xfrm>
            <a:off x="395536" y="274638"/>
            <a:ext cx="6120680" cy="850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/>
              <a:t>What is a program?</a:t>
            </a:r>
            <a:endParaRPr/>
          </a:p>
        </p:txBody>
      </p:sp>
      <p:sp>
        <p:nvSpPr>
          <p:cNvPr id="484" name="Google Shape;484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b="1"/>
              <a:t>Algorithm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	An algorithm is a</a:t>
            </a:r>
            <a:r>
              <a:rPr lang="en-US">
                <a:solidFill>
                  <a:srgbClr val="FF0000"/>
                </a:solidFill>
              </a:rPr>
              <a:t> step-by-step procedure</a:t>
            </a:r>
            <a:r>
              <a:rPr lang="en-US"/>
              <a:t> for solving a problem in a finite amount of time.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b="1"/>
              <a:t>Data Structures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	Is a </a:t>
            </a:r>
            <a:r>
              <a:rPr lang="en-US">
                <a:solidFill>
                  <a:srgbClr val="FF0000"/>
                </a:solidFill>
              </a:rPr>
              <a:t>systematic way of organizing and accessing data, so that data can be used efficiently.</a:t>
            </a:r>
            <a:endParaRPr>
              <a:solidFill>
                <a:srgbClr val="FF0000"/>
              </a:solidFill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b="1"/>
              <a:t>	Algorithms + Data Structures = Program</a:t>
            </a:r>
            <a:endParaRPr/>
          </a:p>
        </p:txBody>
      </p:sp>
      <p:sp>
        <p:nvSpPr>
          <p:cNvPr id="485" name="Google Shape;485;p13"/>
          <p:cNvSpPr txBox="1">
            <a:spLocks noGrp="1"/>
          </p:cNvSpPr>
          <p:nvPr>
            <p:ph type="sldNum" idx="12"/>
          </p:nvPr>
        </p:nvSpPr>
        <p:spPr>
          <a:xfrm>
            <a:off x="8532440" y="6237312"/>
            <a:ext cx="611560" cy="293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14"/>
          <p:cNvSpPr txBox="1">
            <a:spLocks noGrp="1"/>
          </p:cNvSpPr>
          <p:nvPr>
            <p:ph type="title"/>
          </p:nvPr>
        </p:nvSpPr>
        <p:spPr>
          <a:xfrm>
            <a:off x="395536" y="274638"/>
            <a:ext cx="6120680" cy="850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/>
              <a:t>Algorithmic Solution</a:t>
            </a:r>
            <a:endParaRPr/>
          </a:p>
        </p:txBody>
      </p:sp>
      <p:sp>
        <p:nvSpPr>
          <p:cNvPr id="491" name="Google Shape;491;p14"/>
          <p:cNvSpPr txBox="1">
            <a:spLocks noGrp="1"/>
          </p:cNvSpPr>
          <p:nvPr>
            <p:ph type="sldNum" idx="12"/>
          </p:nvPr>
        </p:nvSpPr>
        <p:spPr>
          <a:xfrm>
            <a:off x="8532440" y="6237312"/>
            <a:ext cx="611560" cy="293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grpSp>
        <p:nvGrpSpPr>
          <p:cNvPr id="492" name="Google Shape;492;p14"/>
          <p:cNvGrpSpPr/>
          <p:nvPr/>
        </p:nvGrpSpPr>
        <p:grpSpPr>
          <a:xfrm>
            <a:off x="395520" y="1600200"/>
            <a:ext cx="8534079" cy="1614485"/>
            <a:chOff x="221923" y="838200"/>
            <a:chExt cx="8477465" cy="1752600"/>
          </a:xfrm>
        </p:grpSpPr>
        <p:sp>
          <p:nvSpPr>
            <p:cNvPr id="493" name="Google Shape;493;p14"/>
            <p:cNvSpPr txBox="1"/>
            <p:nvPr/>
          </p:nvSpPr>
          <p:spPr>
            <a:xfrm>
              <a:off x="221923" y="1142987"/>
              <a:ext cx="2368800" cy="830400"/>
            </a:xfrm>
            <a:prstGeom prst="rect">
              <a:avLst/>
            </a:prstGeom>
            <a:noFill/>
            <a:ln w="9525" cap="flat" cmpd="sng">
              <a:solidFill>
                <a:srgbClr val="395E89">
                  <a:alpha val="69411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45720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Specification of input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14"/>
            <p:cNvSpPr/>
            <p:nvPr/>
          </p:nvSpPr>
          <p:spPr>
            <a:xfrm>
              <a:off x="2743200" y="1371600"/>
              <a:ext cx="914400" cy="381000"/>
            </a:xfrm>
            <a:prstGeom prst="rightArrow">
              <a:avLst>
                <a:gd name="adj1" fmla="val 50000"/>
                <a:gd name="adj2" fmla="val 50000"/>
              </a:avLst>
            </a:prstGeom>
            <a:noFill/>
            <a:ln w="25400" cap="flat" cmpd="sng">
              <a:solidFill>
                <a:srgbClr val="395E89">
                  <a:alpha val="69411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342900" marR="0" lvl="0" indent="-190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14"/>
            <p:cNvSpPr/>
            <p:nvPr/>
          </p:nvSpPr>
          <p:spPr>
            <a:xfrm>
              <a:off x="3733800" y="838200"/>
              <a:ext cx="1524000" cy="1752600"/>
            </a:xfrm>
            <a:prstGeom prst="ellipse">
              <a:avLst/>
            </a:prstGeom>
            <a:noFill/>
            <a:ln w="25400" cap="flat" cmpd="sng">
              <a:solidFill>
                <a:srgbClr val="395E89">
                  <a:alpha val="69411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45720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14"/>
            <p:cNvSpPr txBox="1"/>
            <p:nvPr/>
          </p:nvSpPr>
          <p:spPr>
            <a:xfrm>
              <a:off x="6476988" y="1066810"/>
              <a:ext cx="2222400" cy="830100"/>
            </a:xfrm>
            <a:prstGeom prst="rect">
              <a:avLst/>
            </a:prstGeom>
            <a:noFill/>
            <a:ln w="9525" cap="flat" cmpd="sng">
              <a:solidFill>
                <a:srgbClr val="395E89">
                  <a:alpha val="69411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45720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Specification of output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14"/>
            <p:cNvSpPr/>
            <p:nvPr/>
          </p:nvSpPr>
          <p:spPr>
            <a:xfrm>
              <a:off x="5334000" y="1371600"/>
              <a:ext cx="914400" cy="381000"/>
            </a:xfrm>
            <a:prstGeom prst="rightArrow">
              <a:avLst>
                <a:gd name="adj1" fmla="val 50000"/>
                <a:gd name="adj2" fmla="val 50000"/>
              </a:avLst>
            </a:prstGeom>
            <a:noFill/>
            <a:ln w="25400" cap="flat" cmpd="sng">
              <a:solidFill>
                <a:srgbClr val="395E89">
                  <a:alpha val="69411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342900" marR="0" lvl="0" indent="-190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14"/>
            <p:cNvSpPr txBox="1"/>
            <p:nvPr/>
          </p:nvSpPr>
          <p:spPr>
            <a:xfrm>
              <a:off x="3475337" y="1377451"/>
              <a:ext cx="18615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45720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ALGORITHM</a:t>
              </a: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99" name="Google Shape;499;p14"/>
          <p:cNvSpPr txBox="1"/>
          <p:nvPr/>
        </p:nvSpPr>
        <p:spPr>
          <a:xfrm>
            <a:off x="285720" y="3318570"/>
            <a:ext cx="8643998" cy="3539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Algorithm describes actions on the input instance.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Infinitely many correct algorithm for the same problem.</a:t>
            </a:r>
            <a:r>
              <a:rPr lang="en-US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Infinite number of input instances satisfying the specification.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15"/>
          <p:cNvSpPr txBox="1">
            <a:spLocks noGrp="1"/>
          </p:cNvSpPr>
          <p:nvPr>
            <p:ph type="title"/>
          </p:nvPr>
        </p:nvSpPr>
        <p:spPr>
          <a:xfrm>
            <a:off x="395536" y="274638"/>
            <a:ext cx="6120680" cy="850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dirty="0"/>
              <a:t>What is a good algorithm?</a:t>
            </a:r>
            <a:endParaRPr dirty="0"/>
          </a:p>
        </p:txBody>
      </p:sp>
      <p:sp>
        <p:nvSpPr>
          <p:cNvPr id="505" name="Google Shape;505;p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Resources Used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Running time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Space used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Resource Usage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Measured proportional to (input) size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34290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  <a:p>
            <a:pPr marL="742950" lvl="1" indent="-1079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506" name="Google Shape;506;p15"/>
          <p:cNvSpPr txBox="1">
            <a:spLocks noGrp="1"/>
          </p:cNvSpPr>
          <p:nvPr>
            <p:ph type="sldNum" idx="12"/>
          </p:nvPr>
        </p:nvSpPr>
        <p:spPr>
          <a:xfrm>
            <a:off x="8532440" y="6237312"/>
            <a:ext cx="611560" cy="293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</TotalTime>
  <Words>1336</Words>
  <Application>Microsoft Office PowerPoint</Application>
  <PresentationFormat>On-screen Show (4:3)</PresentationFormat>
  <Paragraphs>331</Paragraphs>
  <Slides>45</Slides>
  <Notes>36</Notes>
  <HiddenSlides>2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45</vt:i4>
      </vt:variant>
    </vt:vector>
  </HeadingPairs>
  <TitlesOfParts>
    <vt:vector size="48" baseType="lpstr">
      <vt:lpstr>1_Office Theme</vt:lpstr>
      <vt:lpstr>Office Theme</vt:lpstr>
      <vt:lpstr>Office Theme</vt:lpstr>
      <vt:lpstr>  DATA STRUCTURES AND ALGORITHMS DESIGN   </vt:lpstr>
      <vt:lpstr>PowerPoint Presentation</vt:lpstr>
      <vt:lpstr>PowerPoint Presentation</vt:lpstr>
      <vt:lpstr>PowerPoint Presentation</vt:lpstr>
      <vt:lpstr>Session plan</vt:lpstr>
      <vt:lpstr>PowerPoint Presentation</vt:lpstr>
      <vt:lpstr>What is a program?</vt:lpstr>
      <vt:lpstr>Algorithmic Solution</vt:lpstr>
      <vt:lpstr>What is a good algorithm?</vt:lpstr>
      <vt:lpstr>How to analyze time complexity?</vt:lpstr>
      <vt:lpstr>Measuring the running time </vt:lpstr>
      <vt:lpstr>Limitations of experimental studies</vt:lpstr>
      <vt:lpstr>Analytical model to analyze algorithm</vt:lpstr>
      <vt:lpstr>Model machine: Random Access Machine model</vt:lpstr>
      <vt:lpstr>Model machine: Random Access Machine model</vt:lpstr>
      <vt:lpstr>Pseudo-code </vt:lpstr>
      <vt:lpstr>Pseudo-code (Some guidelines)</vt:lpstr>
      <vt:lpstr>Assumptions</vt:lpstr>
      <vt:lpstr>Primitive Operations</vt:lpstr>
      <vt:lpstr>Analyzing pseudocode (by counting)</vt:lpstr>
      <vt:lpstr>Counting primitive operations</vt:lpstr>
      <vt:lpstr>Counting primitive operations</vt:lpstr>
      <vt:lpstr>Polynomial functions</vt:lpstr>
      <vt:lpstr>PowerPoint Presentation</vt:lpstr>
      <vt:lpstr>PowerPoint Presentation</vt:lpstr>
      <vt:lpstr>Exercise 1: Find polynomial? (10 Min)</vt:lpstr>
      <vt:lpstr> Exercise 2: Find polynomial? (10 Min)</vt:lpstr>
      <vt:lpstr>Exercise 3: Find polynomial? (10 Min)</vt:lpstr>
      <vt:lpstr>Exercise 4: Find polynomial? (10 Min)</vt:lpstr>
      <vt:lpstr>Exercise 5: Find polynomial? (10 Min)</vt:lpstr>
      <vt:lpstr>Exercise 4: Find polynomial? (10 Min)</vt:lpstr>
      <vt:lpstr>PowerPoint Presentation</vt:lpstr>
      <vt:lpstr>Order Notation</vt:lpstr>
      <vt:lpstr>Asymptotic Analysis</vt:lpstr>
      <vt:lpstr>Asymptotic Notations</vt:lpstr>
      <vt:lpstr>PowerPoint Presentation</vt:lpstr>
      <vt:lpstr>Functions Graphed using “Normal” scale</vt:lpstr>
      <vt:lpstr>PowerPoint Presentation</vt:lpstr>
      <vt:lpstr>Some Examples</vt:lpstr>
      <vt:lpstr>Asymptotic Notation</vt:lpstr>
      <vt:lpstr>PowerPoint Presentation</vt:lpstr>
      <vt:lpstr>Questions</vt:lpstr>
      <vt:lpstr>Big-Omega Ω</vt:lpstr>
      <vt:lpstr>Big Θ Notation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DATA STRUCTURES AND ALGORITHMS DESIGN   </dc:title>
  <cp:lastModifiedBy>india</cp:lastModifiedBy>
  <cp:revision>21</cp:revision>
  <dcterms:modified xsi:type="dcterms:W3CDTF">2022-05-07T10:30:14Z</dcterms:modified>
</cp:coreProperties>
</file>