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4" r:id="rId5"/>
    <p:sldId id="282" r:id="rId6"/>
    <p:sldId id="294" r:id="rId7"/>
    <p:sldId id="269" r:id="rId8"/>
    <p:sldId id="296" r:id="rId9"/>
    <p:sldId id="293" r:id="rId10"/>
    <p:sldId id="277" r:id="rId11"/>
    <p:sldId id="297" r:id="rId12"/>
    <p:sldId id="299" r:id="rId13"/>
    <p:sldId id="295" r:id="rId14"/>
    <p:sldId id="285" r:id="rId15"/>
    <p:sldId id="266" r:id="rId16"/>
    <p:sldId id="29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764"/>
    <a:srgbClr val="4A70AE"/>
    <a:srgbClr val="653E2F"/>
    <a:srgbClr val="578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5639-D7F5-4297-A76F-1152FE0062DA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039C-FEDC-436D-9552-8F7401833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6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2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0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6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2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7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6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3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6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093E3-A8F4-4018-93F2-9C567A4B66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05468"/>
            <a:ext cx="10515600" cy="54927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A70A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54743"/>
            <a:ext cx="12192000" cy="610325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289040" y="2546880"/>
            <a:ext cx="55110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b="1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京东商品评论</a:t>
            </a:r>
            <a:endParaRPr lang="en-US" altLang="zh-CN" sz="6000" b="1" dirty="0">
              <a:solidFill>
                <a:srgbClr val="4A70AE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zh-CN" altLang="en-US" sz="6000" b="1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数据爬取与分析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206093" y="4664176"/>
            <a:ext cx="659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400" dirty="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2251730 </a:t>
            </a:r>
            <a:r>
              <a:rPr lang="zh-CN" altLang="en-US" sz="2400" dirty="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刘淑仪</a:t>
            </a:r>
          </a:p>
        </p:txBody>
      </p:sp>
      <p:sp>
        <p:nvSpPr>
          <p:cNvPr id="19" name="PA_矩形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89763" y="511947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大数据与人工智能 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2024/6/20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Shape 1510">
            <a:extLst>
              <a:ext uri="{FF2B5EF4-FFF2-40B4-BE49-F238E27FC236}">
                <a16:creationId xmlns:a16="http://schemas.microsoft.com/office/drawing/2014/main" id="{AC5188F9-0E80-D444-89EE-252B91231F52}"/>
              </a:ext>
            </a:extLst>
          </p:cNvPr>
          <p:cNvSpPr/>
          <p:nvPr/>
        </p:nvSpPr>
        <p:spPr>
          <a:xfrm>
            <a:off x="8605518" y="1161323"/>
            <a:ext cx="2448562" cy="87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运行获得爬虫数据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并将其存入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文件中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00ED47-EF1C-D4F4-1EE2-B2687B66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282627"/>
            <a:ext cx="7315200" cy="388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7A6C5B-57D1-A261-C356-B6153FCB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8" y="2442310"/>
            <a:ext cx="4804711" cy="42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Shape 1510">
            <a:extLst>
              <a:ext uri="{FF2B5EF4-FFF2-40B4-BE49-F238E27FC236}">
                <a16:creationId xmlns:a16="http://schemas.microsoft.com/office/drawing/2014/main" id="{AC5188F9-0E80-D444-89EE-252B91231F52}"/>
              </a:ext>
            </a:extLst>
          </p:cNvPr>
          <p:cNvSpPr/>
          <p:nvPr/>
        </p:nvSpPr>
        <p:spPr>
          <a:xfrm>
            <a:off x="325120" y="754743"/>
            <a:ext cx="3088640" cy="45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制作词云，更好的分析数据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A05DB1-B9A9-7322-4D26-858C844F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75" y="1340344"/>
            <a:ext cx="952582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Shape 1510">
            <a:extLst>
              <a:ext uri="{FF2B5EF4-FFF2-40B4-BE49-F238E27FC236}">
                <a16:creationId xmlns:a16="http://schemas.microsoft.com/office/drawing/2014/main" id="{AC5188F9-0E80-D444-89EE-252B91231F52}"/>
              </a:ext>
            </a:extLst>
          </p:cNvPr>
          <p:cNvSpPr/>
          <p:nvPr/>
        </p:nvSpPr>
        <p:spPr>
          <a:xfrm>
            <a:off x="325120" y="754743"/>
            <a:ext cx="3088640" cy="87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制作饼状图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更好分析情感倾向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CC68DE-3336-E02B-37BA-654F43A9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15" y="304529"/>
            <a:ext cx="5890770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3564781" y="3916968"/>
            <a:ext cx="2073639" cy="209287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6014340" y="4652273"/>
            <a:ext cx="1349081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811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 rot="483470">
            <a:off x="1826763" y="1637510"/>
            <a:ext cx="3724863" cy="3725348"/>
          </a:xfrm>
          <a:prstGeom prst="blockArc">
            <a:avLst>
              <a:gd name="adj1" fmla="val 5692214"/>
              <a:gd name="adj2" fmla="val 42522"/>
              <a:gd name="adj3" fmla="val 1111"/>
            </a:avLst>
          </a:prstGeom>
          <a:solidFill>
            <a:srgbClr val="1888B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121908" tIns="60954" rIns="121908" bIns="60954" rtlCol="0" anchor="ctr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6015" y="1112725"/>
            <a:ext cx="4177138" cy="1074952"/>
            <a:chOff x="4148176" y="1697000"/>
            <a:chExt cx="3133261" cy="80621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959524" y="2089717"/>
              <a:ext cx="2321913" cy="52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6" name="组合 5"/>
            <p:cNvGrpSpPr/>
            <p:nvPr/>
          </p:nvGrpSpPr>
          <p:grpSpPr>
            <a:xfrm>
              <a:off x="4148176" y="1697000"/>
              <a:ext cx="904292" cy="806214"/>
              <a:chOff x="3835847" y="1395243"/>
              <a:chExt cx="1462116" cy="1303538"/>
            </a:xfrm>
          </p:grpSpPr>
          <p:sp>
            <p:nvSpPr>
              <p:cNvPr id="8" name="同心圆 7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11" name="同心圆 10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9087" y="1981663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" lastClr="FFFFFF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0" name="椭圆 9"/>
              <p:cNvSpPr/>
              <p:nvPr/>
            </p:nvSpPr>
            <p:spPr>
              <a:xfrm>
                <a:off x="4151028" y="1732853"/>
                <a:ext cx="676101" cy="676101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900" kern="0">
                    <a:solidFill>
                      <a:sysClr val="window" lastClr="FFFFFF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90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040782" y="1768669"/>
              <a:ext cx="218055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1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数据获取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23362" y="2546621"/>
            <a:ext cx="4177138" cy="1074952"/>
            <a:chOff x="4679100" y="2775693"/>
            <a:chExt cx="3133261" cy="8062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90448" y="3168410"/>
              <a:ext cx="2321913" cy="52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15" name="组合 14"/>
            <p:cNvGrpSpPr/>
            <p:nvPr/>
          </p:nvGrpSpPr>
          <p:grpSpPr>
            <a:xfrm>
              <a:off x="4679100" y="2775693"/>
              <a:ext cx="904292" cy="806214"/>
              <a:chOff x="3835847" y="1395243"/>
              <a:chExt cx="1462116" cy="1303538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20" name="同心圆 19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039087" y="1981663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" lastClr="FFFFFF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4151028" y="1732853"/>
                <a:ext cx="676101" cy="676101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900" kern="0">
                    <a:solidFill>
                      <a:sysClr val="window" lastClr="FFFFFF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90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596536" y="2830672"/>
              <a:ext cx="218055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1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数据处理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95799" y="4141860"/>
            <a:ext cx="4177136" cy="1074952"/>
            <a:chOff x="4420400" y="3995652"/>
            <a:chExt cx="3133260" cy="80621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231747" y="4388370"/>
              <a:ext cx="2321913" cy="52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24" name="组合 23"/>
            <p:cNvGrpSpPr/>
            <p:nvPr/>
          </p:nvGrpSpPr>
          <p:grpSpPr>
            <a:xfrm>
              <a:off x="4420400" y="3995652"/>
              <a:ext cx="904292" cy="806214"/>
              <a:chOff x="3835847" y="1395243"/>
              <a:chExt cx="1462116" cy="1303538"/>
            </a:xfrm>
          </p:grpSpPr>
          <p:sp>
            <p:nvSpPr>
              <p:cNvPr id="26" name="同心圆 25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29" name="同心圆 28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6039087" y="1981663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" lastClr="FFFFFF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4151028" y="1732853"/>
                <a:ext cx="676101" cy="676101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900" kern="0">
                    <a:solidFill>
                      <a:sysClr val="window" lastClr="FFFFFF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90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03854" y="3999924"/>
              <a:ext cx="2180550" cy="35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047705" y="1858481"/>
            <a:ext cx="3282975" cy="3283403"/>
            <a:chOff x="1535382" y="1258858"/>
            <a:chExt cx="2462552" cy="2462552"/>
          </a:xfrm>
        </p:grpSpPr>
        <p:sp>
          <p:nvSpPr>
            <p:cNvPr id="41" name="椭圆 4"/>
            <p:cNvSpPr/>
            <p:nvPr/>
          </p:nvSpPr>
          <p:spPr>
            <a:xfrm>
              <a:off x="1535382" y="1258858"/>
              <a:ext cx="2462552" cy="2462552"/>
            </a:xfrm>
            <a:custGeom>
              <a:avLst/>
              <a:gdLst/>
              <a:ahLst/>
              <a:cxnLst/>
              <a:rect l="l" t="t" r="r" b="b"/>
              <a:pathLst>
                <a:path w="2462552" h="2462552">
                  <a:moveTo>
                    <a:pt x="1227568" y="229220"/>
                  </a:moveTo>
                  <a:cubicBezTo>
                    <a:pt x="682374" y="229220"/>
                    <a:pt x="240407" y="671187"/>
                    <a:pt x="240407" y="1216381"/>
                  </a:cubicBezTo>
                  <a:cubicBezTo>
                    <a:pt x="240407" y="1761575"/>
                    <a:pt x="682374" y="2203542"/>
                    <a:pt x="1227568" y="2203542"/>
                  </a:cubicBezTo>
                  <a:cubicBezTo>
                    <a:pt x="1772762" y="2203542"/>
                    <a:pt x="2214729" y="1761575"/>
                    <a:pt x="2214729" y="1216381"/>
                  </a:cubicBezTo>
                  <a:cubicBezTo>
                    <a:pt x="2214729" y="671187"/>
                    <a:pt x="1772762" y="229220"/>
                    <a:pt x="1227568" y="229220"/>
                  </a:cubicBezTo>
                  <a:close/>
                  <a:moveTo>
                    <a:pt x="1231276" y="0"/>
                  </a:moveTo>
                  <a:cubicBezTo>
                    <a:pt x="1911291" y="0"/>
                    <a:pt x="2462552" y="551261"/>
                    <a:pt x="2462552" y="1231276"/>
                  </a:cubicBezTo>
                  <a:cubicBezTo>
                    <a:pt x="2462552" y="1911291"/>
                    <a:pt x="1911291" y="2462552"/>
                    <a:pt x="1231276" y="2462552"/>
                  </a:cubicBezTo>
                  <a:cubicBezTo>
                    <a:pt x="551261" y="2462552"/>
                    <a:pt x="0" y="1911291"/>
                    <a:pt x="0" y="1231276"/>
                  </a:cubicBezTo>
                  <a:cubicBezTo>
                    <a:pt x="0" y="551261"/>
                    <a:pt x="551261" y="0"/>
                    <a:pt x="1231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7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3722" y="2243516"/>
              <a:ext cx="1677934" cy="5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2">
                      <a:lumMod val="50000"/>
                    </a:schemeClr>
                  </a:solidFill>
                </a:rPr>
                <a:t>技术实现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6128794" y="1669905"/>
            <a:ext cx="5504406" cy="61554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库向京东的评论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发起请求，获取评论数据。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构造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进行分页处理，从而抓取多页的评论数据。</a:t>
            </a:r>
          </a:p>
        </p:txBody>
      </p:sp>
      <p:sp>
        <p:nvSpPr>
          <p:cNvPr id="46" name="矩形 45"/>
          <p:cNvSpPr/>
          <p:nvPr/>
        </p:nvSpPr>
        <p:spPr>
          <a:xfrm>
            <a:off x="6946452" y="3103800"/>
            <a:ext cx="4767117" cy="61554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库（正则表达式）解析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返回的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格式字符串，提取出评论文本和评论日期。</a:t>
            </a:r>
          </a:p>
        </p:txBody>
      </p:sp>
      <p:sp>
        <p:nvSpPr>
          <p:cNvPr id="47" name="矩形 46"/>
          <p:cNvSpPr/>
          <p:nvPr/>
        </p:nvSpPr>
        <p:spPr>
          <a:xfrm>
            <a:off x="6460724" y="4700716"/>
            <a:ext cx="4767117" cy="36932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将评论数据写入本地文本文件，便于后续分析处理。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9CDEC79-88B6-F2EB-0429-E3E7F02DF22E}"/>
              </a:ext>
            </a:extLst>
          </p:cNvPr>
          <p:cNvGrpSpPr/>
          <p:nvPr/>
        </p:nvGrpSpPr>
        <p:grpSpPr>
          <a:xfrm>
            <a:off x="3892259" y="5273545"/>
            <a:ext cx="4177138" cy="1074952"/>
            <a:chOff x="4148176" y="1697000"/>
            <a:chExt cx="3133261" cy="806214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620A3EE-3B45-D2A1-C7FF-883432329DF1}"/>
                </a:ext>
              </a:extLst>
            </p:cNvPr>
            <p:cNvCxnSpPr/>
            <p:nvPr/>
          </p:nvCxnSpPr>
          <p:spPr>
            <a:xfrm>
              <a:off x="4959524" y="2089717"/>
              <a:ext cx="2321913" cy="52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D691B20-E64E-FA7C-88C3-8479D5EBD88F}"/>
                </a:ext>
              </a:extLst>
            </p:cNvPr>
            <p:cNvGrpSpPr/>
            <p:nvPr/>
          </p:nvGrpSpPr>
          <p:grpSpPr>
            <a:xfrm>
              <a:off x="4148176" y="1697000"/>
              <a:ext cx="904292" cy="806214"/>
              <a:chOff x="3835847" y="1395243"/>
              <a:chExt cx="1462116" cy="1303538"/>
            </a:xfrm>
          </p:grpSpPr>
          <p:sp>
            <p:nvSpPr>
              <p:cNvPr id="51" name="同心圆 7">
                <a:extLst>
                  <a:ext uri="{FF2B5EF4-FFF2-40B4-BE49-F238E27FC236}">
                    <a16:creationId xmlns:a16="http://schemas.microsoft.com/office/drawing/2014/main" id="{78B4667C-20AA-A223-01EB-E8C649DB414F}"/>
                  </a:ext>
                </a:extLst>
              </p:cNvPr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9F634B0-9EB4-EEFE-CC9B-74D617E1324A}"/>
                  </a:ext>
                </a:extLst>
              </p:cNvPr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54" name="同心圆 10">
                  <a:extLst>
                    <a:ext uri="{FF2B5EF4-FFF2-40B4-BE49-F238E27FC236}">
                      <a16:creationId xmlns:a16="http://schemas.microsoft.com/office/drawing/2014/main" id="{A0518CF7-C01D-6DD5-9977-5F64866C64CA}"/>
                    </a:ext>
                  </a:extLst>
                </p:cNvPr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E076DBB-F918-00A0-2790-A9DD6D50812C}"/>
                    </a:ext>
                  </a:extLst>
                </p:cNvPr>
                <p:cNvSpPr/>
                <p:nvPr/>
              </p:nvSpPr>
              <p:spPr>
                <a:xfrm>
                  <a:off x="6039087" y="1981663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500" kern="0">
                    <a:solidFill>
                      <a:sysClr val="window" lastClr="FFFFFF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0DB8B18-9271-59B8-1657-A21366424EE9}"/>
                  </a:ext>
                </a:extLst>
              </p:cNvPr>
              <p:cNvSpPr/>
              <p:nvPr/>
            </p:nvSpPr>
            <p:spPr>
              <a:xfrm>
                <a:off x="4151028" y="1732853"/>
                <a:ext cx="676101" cy="676101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900" kern="0" dirty="0">
                    <a:solidFill>
                      <a:sysClr val="window" lastClr="FFFFFF"/>
                    </a:solidFill>
                    <a:latin typeface="Calibri"/>
                    <a:ea typeface="宋体"/>
                  </a:rPr>
                  <a:t>4</a:t>
                </a:r>
                <a:endParaRPr lang="zh-CN" altLang="en-US" sz="1900" kern="0" dirty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0A684DCF-A276-A411-329C-B56395AC811F}"/>
                </a:ext>
              </a:extLst>
            </p:cNvPr>
            <p:cNvSpPr txBox="1"/>
            <p:nvPr/>
          </p:nvSpPr>
          <p:spPr>
            <a:xfrm>
              <a:off x="5040782" y="1768669"/>
              <a:ext cx="218055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1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数据可视化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4381F68A-4673-EF10-1F8F-21ADB2C12C50}"/>
              </a:ext>
            </a:extLst>
          </p:cNvPr>
          <p:cNvSpPr/>
          <p:nvPr/>
        </p:nvSpPr>
        <p:spPr>
          <a:xfrm>
            <a:off x="5115038" y="5830725"/>
            <a:ext cx="6812802" cy="76942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利用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wordcloud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库，将提取的评论文本生成词云，以直观显示评论中的高频词汇；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matplotlib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库绘制情感极性和主观性的时间序列图，展示情感指标随时间的变化趋势。</a:t>
            </a:r>
          </a:p>
        </p:txBody>
      </p:sp>
    </p:spTree>
    <p:extLst>
      <p:ext uri="{BB962C8B-B14F-4D97-AF65-F5344CB8AC3E}">
        <p14:creationId xmlns:p14="http://schemas.microsoft.com/office/powerpoint/2010/main" val="20315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/>
      <p:bldP spid="46" grpId="0"/>
      <p:bldP spid="47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794" y="4389108"/>
            <a:ext cx="2351278" cy="24688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8" tIns="60954" rIns="121908" bIns="609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 flipV="1">
            <a:off x="9781129" y="-58494"/>
            <a:ext cx="2351584" cy="24685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8" tIns="60954" rIns="121908" bIns="609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3FDCD88-2D97-8C04-3B60-458CFE7F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62" y="1086860"/>
            <a:ext cx="9796898" cy="14954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defTabSz="145094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这个项目技术上涉及了爬虫的实现、数据处理与分析、文本处理、以及数据可视化等多个方面，是一个综合性的数据科学实践。从结果来看，通过生成的词云图和情感分析图表，可以有效地洞察消费者的观点和情绪，为商品改进或市场策略提供数据支持。这种方法不仅可以应用于京东，也可以扩展到其他电商平台或不同的数据分析场景。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31474CD6-5A1F-D69C-7E24-742600E43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3310463"/>
            <a:ext cx="7968098" cy="33420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marL="342900" indent="-342900" defTabSz="145094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突出的关键词：最大的词是“味道”，显示这是用户评论中提及最频繁的要素。接下来显著的词汇包括“香浓”和“不错”，表明普遍的正面评价。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342900" indent="-342900" defTabSz="145094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产品特性：从“口感”，“香气”等词汇可以看出，用户在乎的不仅是咖啡的味道，还包括整体的感官体验。服务和体验：词云中包含“快递”、“包装”，这表明用户在评价中也考虑了购买流程和商品的接收状态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342900" indent="-342900" defTabSz="145094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感情色彩：正面词汇如“满意”，“喜欢”，“推荐”表明了客户的高满意度和推荐意向。然而，也有如“退货”这样的负面词汇，暗示了某些客户的不良体验。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342900" indent="-342900" defTabSz="145094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比较和期望：词汇“比较”、“超值”、“期待”等表明用户在进行评价时，有比较其他产品或以往经历的倾向，以及对产品性价比的评估。</a:t>
            </a:r>
          </a:p>
        </p:txBody>
      </p:sp>
      <p:sp>
        <p:nvSpPr>
          <p:cNvPr id="6" name="Shape 1510">
            <a:extLst>
              <a:ext uri="{FF2B5EF4-FFF2-40B4-BE49-F238E27FC236}">
                <a16:creationId xmlns:a16="http://schemas.microsoft.com/office/drawing/2014/main" id="{0E492A1F-126C-148E-4730-AAF9F838C1AC}"/>
              </a:ext>
            </a:extLst>
          </p:cNvPr>
          <p:cNvSpPr/>
          <p:nvPr/>
        </p:nvSpPr>
        <p:spPr>
          <a:xfrm>
            <a:off x="9916158" y="2716912"/>
            <a:ext cx="1381762" cy="45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词云图分析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5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tmFilter="0, 0; 0.125,0.2665; 0.25,0.4; 0.375,0.465; 0.5,0.5;  0.625,0.535; 0.75,0.6; 0.875,0.7335; 1,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" tmFilter="0, 0; 0.125,0.2665; 0.25,0.4; 0.375,0.465; 0.5,0.5;  0.625,0.535; 0.75,0.6; 0.875,0.7335; 1,1">
                                          <p:stCondLst>
                                            <p:cond delay="2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4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5" decel="50000">
                                          <p:stCondLst>
                                            <p:cond delay="1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4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5" decel="5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4">
                                          <p:stCondLst>
                                            <p:cond delay="2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5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4">
                                          <p:stCondLst>
                                            <p:cond delay="27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5" decel="50000">
                                          <p:stCondLst>
                                            <p:cond delay="2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7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tmFilter="0, 0; 0.125,0.2665; 0.25,0.4; 0.375,0.465; 0.5,0.5;  0.625,0.535; 0.75,0.6; 0.875,0.7335; 1,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" tmFilter="0, 0; 0.125,0.2665; 0.25,0.4; 0.375,0.465; 0.5,0.5;  0.625,0.535; 0.75,0.6; 0.875,0.7335; 1,1">
                                          <p:stCondLst>
                                            <p:cond delay="2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4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25" decel="50000">
                                          <p:stCondLst>
                                            <p:cond delay="1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25" decel="5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">
                                          <p:stCondLst>
                                            <p:cond delay="2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25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">
                                          <p:stCondLst>
                                            <p:cond delay="27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25" decel="50000">
                                          <p:stCondLst>
                                            <p:cond delay="2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680926" y="3236196"/>
            <a:ext cx="55110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b="1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感谢观看！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206093" y="4664176"/>
            <a:ext cx="659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400" dirty="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2251730 </a:t>
            </a:r>
            <a:r>
              <a:rPr lang="zh-CN" altLang="en-US" sz="2400" dirty="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刘淑仪</a:t>
            </a:r>
          </a:p>
        </p:txBody>
      </p:sp>
      <p:sp>
        <p:nvSpPr>
          <p:cNvPr id="19" name="PA_矩形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89763" y="511947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大数据与人工智能 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2024/6/20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3684185" y="2795538"/>
            <a:ext cx="3239095" cy="2921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78"/>
          <p:cNvSpPr txBox="1"/>
          <p:nvPr/>
        </p:nvSpPr>
        <p:spPr>
          <a:xfrm>
            <a:off x="4370588" y="4452595"/>
            <a:ext cx="1841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3200" b="1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9"/>
          <p:cNvSpPr txBox="1"/>
          <p:nvPr/>
        </p:nvSpPr>
        <p:spPr>
          <a:xfrm>
            <a:off x="4332004" y="3536236"/>
            <a:ext cx="1952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427139" y="2528122"/>
            <a:ext cx="4246813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74958" y="2528122"/>
            <a:ext cx="3455034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2"/>
          <p:cNvSpPr txBox="1"/>
          <p:nvPr/>
        </p:nvSpPr>
        <p:spPr>
          <a:xfrm flipH="1">
            <a:off x="7571099" y="2554544"/>
            <a:ext cx="3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>
                <a:solidFill>
                  <a:schemeClr val="bg1"/>
                </a:solidFill>
                <a:latin typeface="Impact MT Std" pitchFamily="34" charset="0"/>
              </a:rPr>
              <a:t>1</a:t>
            </a:r>
          </a:p>
        </p:txBody>
      </p:sp>
      <p:sp>
        <p:nvSpPr>
          <p:cNvPr id="8" name="文本框 9"/>
          <p:cNvSpPr txBox="1"/>
          <p:nvPr/>
        </p:nvSpPr>
        <p:spPr>
          <a:xfrm>
            <a:off x="8492035" y="2596863"/>
            <a:ext cx="210221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27139" y="3465783"/>
            <a:ext cx="4246813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74958" y="3465783"/>
            <a:ext cx="3455034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6"/>
          <p:cNvSpPr txBox="1"/>
          <p:nvPr/>
        </p:nvSpPr>
        <p:spPr>
          <a:xfrm flipH="1">
            <a:off x="7571099" y="3492205"/>
            <a:ext cx="3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Impact MT Std" pitchFamily="34" charset="0"/>
              </a:rPr>
              <a:t>2</a:t>
            </a:r>
            <a:endParaRPr lang="id-ID" sz="2800" b="1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8492035" y="3534524"/>
            <a:ext cx="261284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427139" y="4444359"/>
            <a:ext cx="4246813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74958" y="4444359"/>
            <a:ext cx="3455034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94"/>
          <p:cNvSpPr txBox="1"/>
          <p:nvPr/>
        </p:nvSpPr>
        <p:spPr>
          <a:xfrm flipH="1">
            <a:off x="7571099" y="4470781"/>
            <a:ext cx="3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mpact MT Std" pitchFamily="34" charset="0"/>
              </a:rPr>
              <a:t>3</a:t>
            </a:r>
            <a:endParaRPr lang="id-ID" sz="2800" b="1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8492035" y="4513100"/>
            <a:ext cx="238745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427139" y="5408442"/>
            <a:ext cx="4246813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74958" y="5408442"/>
            <a:ext cx="3455034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8"/>
          <p:cNvSpPr txBox="1"/>
          <p:nvPr/>
        </p:nvSpPr>
        <p:spPr>
          <a:xfrm flipH="1">
            <a:off x="7571099" y="5434864"/>
            <a:ext cx="3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mpact MT Std" pitchFamily="34" charset="0"/>
              </a:rPr>
              <a:t>4</a:t>
            </a:r>
            <a:endParaRPr lang="id-ID" sz="2800" b="1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8492035" y="5477183"/>
            <a:ext cx="210221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3057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3564781" y="3916968"/>
            <a:ext cx="2073639" cy="209287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28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6014340" y="4652273"/>
            <a:ext cx="3003380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背景与分析</a:t>
            </a:r>
          </a:p>
        </p:txBody>
      </p:sp>
    </p:spTree>
    <p:extLst>
      <p:ext uri="{BB962C8B-B14F-4D97-AF65-F5344CB8AC3E}">
        <p14:creationId xmlns:p14="http://schemas.microsoft.com/office/powerpoint/2010/main" val="18608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A2218B4-3654-4C21-5661-91FA0FEA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9" y="994540"/>
            <a:ext cx="8797254" cy="4785358"/>
          </a:xfrm>
          <a:prstGeom prst="rect">
            <a:avLst/>
          </a:prstGeom>
        </p:spPr>
      </p:pic>
      <p:sp>
        <p:nvSpPr>
          <p:cNvPr id="83" name="Rectangle 22"/>
          <p:cNvSpPr/>
          <p:nvPr/>
        </p:nvSpPr>
        <p:spPr>
          <a:xfrm>
            <a:off x="5167546" y="1968759"/>
            <a:ext cx="5804621" cy="2836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418201" y="2883695"/>
            <a:ext cx="5345445" cy="133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爬取京东咖啡商品评论数据在技术上可行，资源成本低，但需遵守法律和道德规范；其目的在于通过市场分析、品牌管理、竞争分析、用户体验优化和数据科学研究，提供有价值的支持和洞察，从而提升产品质量、品牌声誉和市场竞争力，具有显著的可行性和实用价值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矩形 3"/>
          <p:cNvSpPr>
            <a:spLocks noChangeArrowheads="1"/>
          </p:cNvSpPr>
          <p:nvPr/>
        </p:nvSpPr>
        <p:spPr bwMode="auto">
          <a:xfrm>
            <a:off x="5418201" y="2426810"/>
            <a:ext cx="702742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/>
              <a:buNone/>
            </a:pP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背景与分析</a:t>
            </a:r>
          </a:p>
        </p:txBody>
      </p:sp>
    </p:spTree>
    <p:extLst>
      <p:ext uri="{BB962C8B-B14F-4D97-AF65-F5344CB8AC3E}">
        <p14:creationId xmlns:p14="http://schemas.microsoft.com/office/powerpoint/2010/main" val="26452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entagon 35"/>
          <p:cNvSpPr/>
          <p:nvPr/>
        </p:nvSpPr>
        <p:spPr>
          <a:xfrm>
            <a:off x="618145" y="1072406"/>
            <a:ext cx="1527896" cy="495424"/>
          </a:xfrm>
          <a:prstGeom prst="homePlate">
            <a:avLst>
              <a:gd name="adj" fmla="val 2988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数据抓取技术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75"/>
          <p:cNvSpPr txBox="1"/>
          <p:nvPr/>
        </p:nvSpPr>
        <p:spPr>
          <a:xfrm>
            <a:off x="3763154" y="230814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2"/>
          <p:cNvSpPr txBox="1"/>
          <p:nvPr/>
        </p:nvSpPr>
        <p:spPr>
          <a:xfrm>
            <a:off x="2309402" y="1072694"/>
            <a:ext cx="7523862" cy="495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Scrapy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BeautifulSoup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等爬虫框架，可以高效地从网页中提取数据。这些工具成熟且有丰富的文档和社区支持，适合进行网页数据抓取。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背景与分析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3D0F19-AC92-5662-D0A6-73E55213CC7E}"/>
              </a:ext>
            </a:extLst>
          </p:cNvPr>
          <p:cNvGrpSpPr/>
          <p:nvPr/>
        </p:nvGrpSpPr>
        <p:grpSpPr>
          <a:xfrm>
            <a:off x="9833265" y="1796728"/>
            <a:ext cx="1527896" cy="584775"/>
            <a:chOff x="618145" y="1859079"/>
            <a:chExt cx="1527896" cy="584775"/>
          </a:xfrm>
        </p:grpSpPr>
        <p:sp>
          <p:nvSpPr>
            <p:cNvPr id="5" name="流程图: 离页连接符 4">
              <a:extLst>
                <a:ext uri="{FF2B5EF4-FFF2-40B4-BE49-F238E27FC236}">
                  <a16:creationId xmlns:a16="http://schemas.microsoft.com/office/drawing/2014/main" id="{B1419F13-FD90-B008-67C7-8A0F6601C4CE}"/>
                </a:ext>
              </a:extLst>
            </p:cNvPr>
            <p:cNvSpPr/>
            <p:nvPr/>
          </p:nvSpPr>
          <p:spPr>
            <a:xfrm rot="5400000">
              <a:off x="1138333" y="1362784"/>
              <a:ext cx="487519" cy="15278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9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8916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35 w 10052"/>
                <a:gd name="connsiteY4" fmla="*/ 9132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9115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87 w 10052"/>
                <a:gd name="connsiteY4" fmla="*/ 9148 h 10000"/>
                <a:gd name="connsiteX5" fmla="*/ 0 w 10052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2" h="10000">
                  <a:moveTo>
                    <a:pt x="0" y="0"/>
                  </a:moveTo>
                  <a:lnTo>
                    <a:pt x="10000" y="0"/>
                  </a:lnTo>
                  <a:cubicBezTo>
                    <a:pt x="10017" y="3026"/>
                    <a:pt x="10035" y="6051"/>
                    <a:pt x="10052" y="9077"/>
                  </a:cubicBezTo>
                  <a:lnTo>
                    <a:pt x="5000" y="10000"/>
                  </a:lnTo>
                  <a:lnTo>
                    <a:pt x="87" y="9148"/>
                  </a:lnTo>
                  <a:cubicBezTo>
                    <a:pt x="75" y="6104"/>
                    <a:pt x="12" y="3044"/>
                    <a:pt x="0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05ED73-AC46-71BD-8F81-12ABEBD748C5}"/>
                </a:ext>
              </a:extLst>
            </p:cNvPr>
            <p:cNvSpPr txBox="1"/>
            <p:nvPr/>
          </p:nvSpPr>
          <p:spPr>
            <a:xfrm>
              <a:off x="732185" y="1859079"/>
              <a:ext cx="1413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产品分析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与企业改进</a:t>
              </a:r>
            </a:p>
          </p:txBody>
        </p:sp>
      </p:grpSp>
      <p:sp>
        <p:nvSpPr>
          <p:cNvPr id="18" name="TextBox 82">
            <a:extLst>
              <a:ext uri="{FF2B5EF4-FFF2-40B4-BE49-F238E27FC236}">
                <a16:creationId xmlns:a16="http://schemas.microsoft.com/office/drawing/2014/main" id="{70C0FA96-7ACE-CDC7-DEF8-A3F5D4888A47}"/>
              </a:ext>
            </a:extLst>
          </p:cNvPr>
          <p:cNvSpPr txBox="1"/>
          <p:nvPr/>
        </p:nvSpPr>
        <p:spPr>
          <a:xfrm>
            <a:off x="2309402" y="1843244"/>
            <a:ext cx="7256978" cy="495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通过分析消费者对不同咖啡商品的评价，企业可以获得具体的改进建议，有助于提升产品质量和用户满意度。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3A53E432-D7E7-DC21-2409-41B0CF76DE40}"/>
              </a:ext>
            </a:extLst>
          </p:cNvPr>
          <p:cNvSpPr/>
          <p:nvPr/>
        </p:nvSpPr>
        <p:spPr>
          <a:xfrm>
            <a:off x="618145" y="2735506"/>
            <a:ext cx="1527896" cy="495424"/>
          </a:xfrm>
          <a:prstGeom prst="homePlate">
            <a:avLst>
              <a:gd name="adj" fmla="val 2988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网页结构分析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2">
            <a:extLst>
              <a:ext uri="{FF2B5EF4-FFF2-40B4-BE49-F238E27FC236}">
                <a16:creationId xmlns:a16="http://schemas.microsoft.com/office/drawing/2014/main" id="{7204125A-A6D0-FBCF-3A95-2536DF073092}"/>
              </a:ext>
            </a:extLst>
          </p:cNvPr>
          <p:cNvSpPr txBox="1"/>
          <p:nvPr/>
        </p:nvSpPr>
        <p:spPr>
          <a:xfrm>
            <a:off x="2309402" y="2735794"/>
            <a:ext cx="7523862" cy="495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京东商品评论页面的结构相对固定，容易通过解析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来定位评论数据的位置。可以使用如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Selenium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来处理动态加载的内容。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AECA4A-1E82-7F6B-6A5D-BDB51A032173}"/>
              </a:ext>
            </a:extLst>
          </p:cNvPr>
          <p:cNvGrpSpPr/>
          <p:nvPr/>
        </p:nvGrpSpPr>
        <p:grpSpPr>
          <a:xfrm>
            <a:off x="9833265" y="3669068"/>
            <a:ext cx="1527896" cy="487519"/>
            <a:chOff x="618145" y="1882972"/>
            <a:chExt cx="1527896" cy="487519"/>
          </a:xfrm>
        </p:grpSpPr>
        <p:sp>
          <p:nvSpPr>
            <p:cNvPr id="12" name="流程图: 离页连接符 4">
              <a:extLst>
                <a:ext uri="{FF2B5EF4-FFF2-40B4-BE49-F238E27FC236}">
                  <a16:creationId xmlns:a16="http://schemas.microsoft.com/office/drawing/2014/main" id="{A35D85F2-8837-ECAF-6DA5-57C6B9EE42E5}"/>
                </a:ext>
              </a:extLst>
            </p:cNvPr>
            <p:cNvSpPr/>
            <p:nvPr/>
          </p:nvSpPr>
          <p:spPr>
            <a:xfrm rot="5400000">
              <a:off x="1138333" y="1362784"/>
              <a:ext cx="487519" cy="15278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9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8916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35 w 10052"/>
                <a:gd name="connsiteY4" fmla="*/ 9132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9115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87 w 10052"/>
                <a:gd name="connsiteY4" fmla="*/ 9148 h 10000"/>
                <a:gd name="connsiteX5" fmla="*/ 0 w 10052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2" h="10000">
                  <a:moveTo>
                    <a:pt x="0" y="0"/>
                  </a:moveTo>
                  <a:lnTo>
                    <a:pt x="10000" y="0"/>
                  </a:lnTo>
                  <a:cubicBezTo>
                    <a:pt x="10017" y="3026"/>
                    <a:pt x="10035" y="6051"/>
                    <a:pt x="10052" y="9077"/>
                  </a:cubicBezTo>
                  <a:lnTo>
                    <a:pt x="5000" y="10000"/>
                  </a:lnTo>
                  <a:lnTo>
                    <a:pt x="87" y="9148"/>
                  </a:lnTo>
                  <a:cubicBezTo>
                    <a:pt x="75" y="6104"/>
                    <a:pt x="12" y="3044"/>
                    <a:pt x="0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1E24D2-D928-2132-C2EE-F7BA25DB9A0E}"/>
                </a:ext>
              </a:extLst>
            </p:cNvPr>
            <p:cNvSpPr txBox="1"/>
            <p:nvPr/>
          </p:nvSpPr>
          <p:spPr>
            <a:xfrm>
              <a:off x="732185" y="1957455"/>
              <a:ext cx="1413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舆情分析</a:t>
              </a:r>
            </a:p>
          </p:txBody>
        </p:sp>
      </p:grpSp>
      <p:sp>
        <p:nvSpPr>
          <p:cNvPr id="19" name="TextBox 82">
            <a:extLst>
              <a:ext uri="{FF2B5EF4-FFF2-40B4-BE49-F238E27FC236}">
                <a16:creationId xmlns:a16="http://schemas.microsoft.com/office/drawing/2014/main" id="{702790EF-00B9-A25A-6728-E17236FFBAF1}"/>
              </a:ext>
            </a:extLst>
          </p:cNvPr>
          <p:cNvSpPr txBox="1"/>
          <p:nvPr/>
        </p:nvSpPr>
        <p:spPr>
          <a:xfrm>
            <a:off x="2309402" y="3691691"/>
            <a:ext cx="7256978" cy="7536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实时监控评论数据，快速响应消费者的负面评价，及时采取措施，提升品牌形象；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通过大规模评论数据分析，可以全面了解消费者对品牌的认知和态度，为品牌管理提供数据支持。</a:t>
            </a:r>
          </a:p>
        </p:txBody>
      </p:sp>
      <p:sp>
        <p:nvSpPr>
          <p:cNvPr id="20" name="Pentagon 35">
            <a:extLst>
              <a:ext uri="{FF2B5EF4-FFF2-40B4-BE49-F238E27FC236}">
                <a16:creationId xmlns:a16="http://schemas.microsoft.com/office/drawing/2014/main" id="{2F58C039-5843-9A4E-146B-FBB44556297B}"/>
              </a:ext>
            </a:extLst>
          </p:cNvPr>
          <p:cNvSpPr/>
          <p:nvPr/>
        </p:nvSpPr>
        <p:spPr>
          <a:xfrm>
            <a:off x="618145" y="4657138"/>
            <a:ext cx="1527896" cy="495424"/>
          </a:xfrm>
          <a:prstGeom prst="homePlate">
            <a:avLst>
              <a:gd name="adj" fmla="val 2988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与处理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2">
            <a:extLst>
              <a:ext uri="{FF2B5EF4-FFF2-40B4-BE49-F238E27FC236}">
                <a16:creationId xmlns:a16="http://schemas.microsoft.com/office/drawing/2014/main" id="{5F6AAEDE-2B01-179F-0532-138237E3F95E}"/>
              </a:ext>
            </a:extLst>
          </p:cNvPr>
          <p:cNvSpPr txBox="1"/>
          <p:nvPr/>
        </p:nvSpPr>
        <p:spPr>
          <a:xfrm>
            <a:off x="2309402" y="4657426"/>
            <a:ext cx="7523862" cy="7536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抓取的数据可以存储在关系型数据库（如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数据库（如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MongoDB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）中。数据处理和分析可以使用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等数据处理库，结合自然语言处理库（如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NLTK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spaCy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）进行深入分析。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01049A7-4EFC-1A05-4B31-07921CBB897D}"/>
              </a:ext>
            </a:extLst>
          </p:cNvPr>
          <p:cNvGrpSpPr/>
          <p:nvPr/>
        </p:nvGrpSpPr>
        <p:grpSpPr>
          <a:xfrm>
            <a:off x="9833265" y="5590700"/>
            <a:ext cx="1527896" cy="487519"/>
            <a:chOff x="618145" y="1882972"/>
            <a:chExt cx="1527896" cy="487519"/>
          </a:xfrm>
        </p:grpSpPr>
        <p:sp>
          <p:nvSpPr>
            <p:cNvPr id="23" name="流程图: 离页连接符 4">
              <a:extLst>
                <a:ext uri="{FF2B5EF4-FFF2-40B4-BE49-F238E27FC236}">
                  <a16:creationId xmlns:a16="http://schemas.microsoft.com/office/drawing/2014/main" id="{C3DB6200-2783-269B-D759-69CF88326DDD}"/>
                </a:ext>
              </a:extLst>
            </p:cNvPr>
            <p:cNvSpPr/>
            <p:nvPr/>
          </p:nvSpPr>
          <p:spPr>
            <a:xfrm rot="5400000">
              <a:off x="1138333" y="1362784"/>
              <a:ext cx="487519" cy="15278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7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994 h 10000"/>
                <a:gd name="connsiteX3" fmla="*/ 5000 w 10000"/>
                <a:gd name="connsiteY3" fmla="*/ 10000 h 10000"/>
                <a:gd name="connsiteX4" fmla="*/ 192 w 10000"/>
                <a:gd name="connsiteY4" fmla="*/ 8916 h 10000"/>
                <a:gd name="connsiteX5" fmla="*/ 0 w 10000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8916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35 w 10052"/>
                <a:gd name="connsiteY4" fmla="*/ 9132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192 w 10052"/>
                <a:gd name="connsiteY4" fmla="*/ 9115 h 10000"/>
                <a:gd name="connsiteX5" fmla="*/ 0 w 10052"/>
                <a:gd name="connsiteY5" fmla="*/ 0 h 10000"/>
                <a:gd name="connsiteX0" fmla="*/ 0 w 10052"/>
                <a:gd name="connsiteY0" fmla="*/ 0 h 10000"/>
                <a:gd name="connsiteX1" fmla="*/ 10000 w 10052"/>
                <a:gd name="connsiteY1" fmla="*/ 0 h 10000"/>
                <a:gd name="connsiteX2" fmla="*/ 10052 w 10052"/>
                <a:gd name="connsiteY2" fmla="*/ 9077 h 10000"/>
                <a:gd name="connsiteX3" fmla="*/ 5000 w 10052"/>
                <a:gd name="connsiteY3" fmla="*/ 10000 h 10000"/>
                <a:gd name="connsiteX4" fmla="*/ 87 w 10052"/>
                <a:gd name="connsiteY4" fmla="*/ 9148 h 10000"/>
                <a:gd name="connsiteX5" fmla="*/ 0 w 10052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2" h="10000">
                  <a:moveTo>
                    <a:pt x="0" y="0"/>
                  </a:moveTo>
                  <a:lnTo>
                    <a:pt x="10000" y="0"/>
                  </a:lnTo>
                  <a:cubicBezTo>
                    <a:pt x="10017" y="3026"/>
                    <a:pt x="10035" y="6051"/>
                    <a:pt x="10052" y="9077"/>
                  </a:cubicBezTo>
                  <a:lnTo>
                    <a:pt x="5000" y="10000"/>
                  </a:lnTo>
                  <a:lnTo>
                    <a:pt x="87" y="9148"/>
                  </a:lnTo>
                  <a:cubicBezTo>
                    <a:pt x="75" y="6104"/>
                    <a:pt x="12" y="3044"/>
                    <a:pt x="0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959E31-5C26-DDB3-8D12-8B82425933D7}"/>
                </a:ext>
              </a:extLst>
            </p:cNvPr>
            <p:cNvSpPr txBox="1"/>
            <p:nvPr/>
          </p:nvSpPr>
          <p:spPr>
            <a:xfrm>
              <a:off x="732185" y="1957455"/>
              <a:ext cx="1413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用户体验优化</a:t>
              </a:r>
            </a:p>
          </p:txBody>
        </p:sp>
      </p:grpSp>
      <p:sp>
        <p:nvSpPr>
          <p:cNvPr id="25" name="TextBox 82">
            <a:extLst>
              <a:ext uri="{FF2B5EF4-FFF2-40B4-BE49-F238E27FC236}">
                <a16:creationId xmlns:a16="http://schemas.microsoft.com/office/drawing/2014/main" id="{1D1C78D1-A158-DEF4-2076-409CEDABCB3F}"/>
              </a:ext>
            </a:extLst>
          </p:cNvPr>
          <p:cNvSpPr txBox="1"/>
          <p:nvPr/>
        </p:nvSpPr>
        <p:spPr>
          <a:xfrm>
            <a:off x="2309402" y="5613323"/>
            <a:ext cx="7256978" cy="495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通过分析评论中的用户反馈，可以发现服务中的问题和不足，进行针对性的优化和改进；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根据用户的评价和偏好，进行更有针对性的市场推广和广告投放，提高营销效果。</a:t>
            </a:r>
          </a:p>
        </p:txBody>
      </p:sp>
    </p:spTree>
    <p:extLst>
      <p:ext uri="{BB962C8B-B14F-4D97-AF65-F5344CB8AC3E}">
        <p14:creationId xmlns:p14="http://schemas.microsoft.com/office/powerpoint/2010/main" val="6940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/>
      <p:bldP spid="18" grpId="0"/>
      <p:bldP spid="3" grpId="0" animBg="1"/>
      <p:bldP spid="4" grpId="0"/>
      <p:bldP spid="19" grpId="0"/>
      <p:bldP spid="20" grpId="0" animBg="1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3564781" y="3916968"/>
            <a:ext cx="2073639" cy="209287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6014340" y="4652273"/>
            <a:ext cx="245194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</p:txBody>
      </p:sp>
    </p:spTree>
    <p:extLst>
      <p:ext uri="{BB962C8B-B14F-4D97-AF65-F5344CB8AC3E}">
        <p14:creationId xmlns:p14="http://schemas.microsoft.com/office/powerpoint/2010/main" val="34639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数据爬取</a:t>
            </a:r>
          </a:p>
        </p:txBody>
      </p:sp>
      <p:sp>
        <p:nvSpPr>
          <p:cNvPr id="4" name="Shape 1510">
            <a:extLst>
              <a:ext uri="{FF2B5EF4-FFF2-40B4-BE49-F238E27FC236}">
                <a16:creationId xmlns:a16="http://schemas.microsoft.com/office/drawing/2014/main" id="{002F9D1D-476C-433D-5337-B727098C0AEC}"/>
              </a:ext>
            </a:extLst>
          </p:cNvPr>
          <p:cNvSpPr/>
          <p:nvPr/>
        </p:nvSpPr>
        <p:spPr>
          <a:xfrm>
            <a:off x="7559039" y="1615285"/>
            <a:ext cx="4094482" cy="360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在开发者工具中，选择“网络”（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Network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）标签，显示网页加载过程中所有的网络请求。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  <a:defRPr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使用过滤器功能，输入“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来筛选出所有的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请求，因为评论数据通常以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格式返回。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  <a:defRPr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在网络请求列表中，找到与评论相关的请求。通常，这些请求的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中会包含“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comment”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或其他相关关键词。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  <a:defRPr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复制请求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和参数，使用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requests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库或者其他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客户端工具发送相同的请求来获取评论数据。</a:t>
            </a:r>
            <a:endParaRPr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1510">
            <a:extLst>
              <a:ext uri="{FF2B5EF4-FFF2-40B4-BE49-F238E27FC236}">
                <a16:creationId xmlns:a16="http://schemas.microsoft.com/office/drawing/2014/main" id="{ABFB2566-B424-16ED-34E6-45721887306F}"/>
              </a:ext>
            </a:extLst>
          </p:cNvPr>
          <p:cNvSpPr/>
          <p:nvPr/>
        </p:nvSpPr>
        <p:spPr>
          <a:xfrm>
            <a:off x="7416800" y="529145"/>
            <a:ext cx="4094481" cy="87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r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选取网页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并获取其评论的数据信息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BB6AE-7301-FE55-0660-DB3C9C32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2" y="1950720"/>
            <a:ext cx="701280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数据爬取</a:t>
            </a:r>
          </a:p>
        </p:txBody>
      </p:sp>
      <p:sp>
        <p:nvSpPr>
          <p:cNvPr id="4" name="Shape 1510">
            <a:extLst>
              <a:ext uri="{FF2B5EF4-FFF2-40B4-BE49-F238E27FC236}">
                <a16:creationId xmlns:a16="http://schemas.microsoft.com/office/drawing/2014/main" id="{002F9D1D-476C-433D-5337-B727098C0AEC}"/>
              </a:ext>
            </a:extLst>
          </p:cNvPr>
          <p:cNvSpPr/>
          <p:nvPr/>
        </p:nvSpPr>
        <p:spPr>
          <a:xfrm>
            <a:off x="7559039" y="1615285"/>
            <a:ext cx="4094482" cy="37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endParaRPr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1510">
            <a:extLst>
              <a:ext uri="{FF2B5EF4-FFF2-40B4-BE49-F238E27FC236}">
                <a16:creationId xmlns:a16="http://schemas.microsoft.com/office/drawing/2014/main" id="{ABFB2566-B424-16ED-34E6-45721887306F}"/>
              </a:ext>
            </a:extLst>
          </p:cNvPr>
          <p:cNvSpPr/>
          <p:nvPr/>
        </p:nvSpPr>
        <p:spPr>
          <a:xfrm>
            <a:off x="690879" y="1021276"/>
            <a:ext cx="2956562" cy="45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p15="http://schemas.microsoft.com/office/powerpoint/2012/main" xmlns:p14="http://schemas.microsoft.com/office/powerpoint/2010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中爬取有效信息</a:t>
            </a:r>
            <a:endParaRPr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8EDDA0-1917-2BBE-390E-9DDB204E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2" y="1250730"/>
            <a:ext cx="7305039" cy="4778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requests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wordcloud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WordCloud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fetch_comments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打开一个文件用于保存评论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'ProductsComment.txt'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'w'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'https://club.jd.com/comment/productPageComments.action?callback=fetchJSON_comment98&amp;productId=1233203&amp;score=0&amp;sortType=5&amp;pageSize=10&amp;isShadowSku=0&amp;fold=1&amp;page='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finalurl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header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'User-Agent'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"Mozilla/5.0 (Windows NT 10.0; WOW64; rv:38.0) Gecko/20100101 Firefox/38.0"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requests.get(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finalurl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).text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remodel_comment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re.compile(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r'\"content\":\"([^"]+)\",\"(?:creationTime|vcontent)\"'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匹配评论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comment_list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remodel_comment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.findall(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comment_list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":"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将评论添加到列表中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.write(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将评论写入文件，并添加换行符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comments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DE04D8-0627-04F8-FE9A-3DA58299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39845"/>
            <a:ext cx="4094482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https://club.jd.com/comment/productPageComments.action?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callback=fetchJSON_comment98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&amp;productId=1233203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&amp;score=0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&amp;sortType=5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&amp;page=1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&amp;pageSize=10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&amp;isShadowSku=0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&amp;fold=1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'''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E3410B-50BC-125C-B9E1-94B84C8E428C}"/>
              </a:ext>
            </a:extLst>
          </p:cNvPr>
          <p:cNvSpPr txBox="1"/>
          <p:nvPr/>
        </p:nvSpPr>
        <p:spPr>
          <a:xfrm>
            <a:off x="619759" y="2774526"/>
            <a:ext cx="3027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score=0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： 是所有评论，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score=1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是差评，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score=2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是中评，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score=3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是好评，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page=0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：代表的是评论的页数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80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3564781" y="3916968"/>
            <a:ext cx="2073639" cy="209287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6014340" y="4652273"/>
            <a:ext cx="245194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7187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2.533"/>
  <p:tag name="ISPRING_CUSTOM_TIMING_USED" val="1"/>
  <p:tag name="ISPRING_SLIDE_ID" val="{873FF4DB-4247-4E7A-9C9D-2430DAD92CAD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2506">
      <a:dk1>
        <a:sysClr val="windowText" lastClr="000000"/>
      </a:dk1>
      <a:lt1>
        <a:sysClr val="window" lastClr="FFFFFF"/>
      </a:lt1>
      <a:dk2>
        <a:srgbClr val="293764"/>
      </a:dk2>
      <a:lt2>
        <a:srgbClr val="4A70AE"/>
      </a:lt2>
      <a:accent1>
        <a:srgbClr val="4A70AE"/>
      </a:accent1>
      <a:accent2>
        <a:srgbClr val="293764"/>
      </a:accent2>
      <a:accent3>
        <a:srgbClr val="4A70AE"/>
      </a:accent3>
      <a:accent4>
        <a:srgbClr val="293764"/>
      </a:accent4>
      <a:accent5>
        <a:srgbClr val="4A70AE"/>
      </a:accent5>
      <a:accent6>
        <a:srgbClr val="29376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1344</Words>
  <Application>Microsoft Office PowerPoint</Application>
  <PresentationFormat>宽屏</PresentationFormat>
  <Paragraphs>95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Arial Unicode MS</vt:lpstr>
      <vt:lpstr>Impact MT Std</vt:lpstr>
      <vt:lpstr>宋体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背景与分析</vt:lpstr>
      <vt:lpstr>背景与分析</vt:lpstr>
      <vt:lpstr>PowerPoint 演示文稿</vt:lpstr>
      <vt:lpstr>数据爬取</vt:lpstr>
      <vt:lpstr>数据爬取</vt:lpstr>
      <vt:lpstr>PowerPoint 演示文稿</vt:lpstr>
      <vt:lpstr>数据分析</vt:lpstr>
      <vt:lpstr>数据分析</vt:lpstr>
      <vt:lpstr>数据分析</vt:lpstr>
      <vt:lpstr>PowerPoint 演示文稿</vt:lpstr>
      <vt:lpstr>总结</vt:lpstr>
      <vt:lpstr>总结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淑仪 刘</cp:lastModifiedBy>
  <cp:revision>59</cp:revision>
  <dcterms:created xsi:type="dcterms:W3CDTF">2015-05-05T08:02:14Z</dcterms:created>
  <dcterms:modified xsi:type="dcterms:W3CDTF">2024-06-28T09:52:06Z</dcterms:modified>
</cp:coreProperties>
</file>