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61" r:id="rId3"/>
    <p:sldId id="263" r:id="rId4"/>
    <p:sldId id="262" r:id="rId5"/>
    <p:sldId id="264" r:id="rId6"/>
    <p:sldId id="265" r:id="rId7"/>
    <p:sldId id="267"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0" autoAdjust="0"/>
    <p:restoredTop sz="94660"/>
  </p:normalViewPr>
  <p:slideViewPr>
    <p:cSldViewPr snapToGrid="0">
      <p:cViewPr>
        <p:scale>
          <a:sx n="66" d="100"/>
          <a:sy n="66" d="100"/>
        </p:scale>
        <p:origin x="217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D4B02-F6A9-406E-B190-486522885846}" type="datetimeFigureOut">
              <a:rPr lang="zh-CN" altLang="en-US" smtClean="0"/>
              <a:t>2024/11/29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C60C3-883C-4DFD-90C3-03FEE2AD8A1E}" type="slidenum">
              <a:rPr lang="zh-CN" altLang="en-US" smtClean="0"/>
              <a:t>‹#›</a:t>
            </a:fld>
            <a:endParaRPr lang="zh-CN" altLang="en-US"/>
          </a:p>
        </p:txBody>
      </p:sp>
    </p:spTree>
    <p:extLst>
      <p:ext uri="{BB962C8B-B14F-4D97-AF65-F5344CB8AC3E}">
        <p14:creationId xmlns:p14="http://schemas.microsoft.com/office/powerpoint/2010/main" val="52264913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79857-3E28-4C90-825C-C38A910FF16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7130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05514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08122-4209-AA02-B2CA-3651F7E2D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8E7781-DB3E-4C42-A880-693ADBF13F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43230B-1346-12EE-74ED-77E3A676F02B}"/>
              </a:ext>
            </a:extLst>
          </p:cNvPr>
          <p:cNvSpPr>
            <a:spLocks noGrp="1"/>
          </p:cNvSpPr>
          <p:nvPr>
            <p:ph type="body" idx="1"/>
          </p:nvPr>
        </p:nvSpPr>
        <p:spPr/>
        <p:txBody>
          <a:bodyPr/>
          <a:lstStyle/>
          <a:p>
            <a:endParaRPr lang="ko-KR" altLang="en-US"/>
          </a:p>
        </p:txBody>
      </p:sp>
      <p:sp>
        <p:nvSpPr>
          <p:cNvPr id="4" name="Slide Number Placeholder 3">
            <a:extLst>
              <a:ext uri="{FF2B5EF4-FFF2-40B4-BE49-F238E27FC236}">
                <a16:creationId xmlns:a16="http://schemas.microsoft.com/office/drawing/2014/main" id="{B14F22FE-16EA-9D5B-EE8B-A3137EACB14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0170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2B715-10FC-01C2-78D3-F0A574802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64EF8-B697-FBA8-798F-73CB86323A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08A13-2F3D-9503-3543-6B86210805CC}"/>
              </a:ext>
            </a:extLst>
          </p:cNvPr>
          <p:cNvSpPr>
            <a:spLocks noGrp="1"/>
          </p:cNvSpPr>
          <p:nvPr>
            <p:ph type="body" idx="1"/>
          </p:nvPr>
        </p:nvSpPr>
        <p:spPr/>
        <p:txBody>
          <a:bodyPr/>
          <a:lstStyle/>
          <a:p>
            <a:endParaRPr lang="ko-KR" altLang="en-US" dirty="0"/>
          </a:p>
        </p:txBody>
      </p:sp>
      <p:sp>
        <p:nvSpPr>
          <p:cNvPr id="4" name="Slide Number Placeholder 3">
            <a:extLst>
              <a:ext uri="{FF2B5EF4-FFF2-40B4-BE49-F238E27FC236}">
                <a16:creationId xmlns:a16="http://schemas.microsoft.com/office/drawing/2014/main" id="{A0B8AA6E-160A-D81D-AFBC-EAFE0EA467F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616823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B499C-5D0C-A622-026F-7DD31B26AE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2F32F-E892-6401-CFCD-A4154EEC58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150AD8-F2E9-2EC0-E825-F737C2C810D9}"/>
              </a:ext>
            </a:extLst>
          </p:cNvPr>
          <p:cNvSpPr>
            <a:spLocks noGrp="1"/>
          </p:cNvSpPr>
          <p:nvPr>
            <p:ph type="body" idx="1"/>
          </p:nvPr>
        </p:nvSpPr>
        <p:spPr/>
        <p:txBody>
          <a:bodyPr/>
          <a:lstStyle/>
          <a:p>
            <a:endParaRPr lang="ko-KR" altLang="en-US"/>
          </a:p>
        </p:txBody>
      </p:sp>
      <p:sp>
        <p:nvSpPr>
          <p:cNvPr id="4" name="Slide Number Placeholder 3">
            <a:extLst>
              <a:ext uri="{FF2B5EF4-FFF2-40B4-BE49-F238E27FC236}">
                <a16:creationId xmlns:a16="http://schemas.microsoft.com/office/drawing/2014/main" id="{A1F885E4-F9BA-2A54-3AE6-D5B799C4F30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14370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30A78-6C06-4045-FE9C-937CA37A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272B0-2FF9-5DB9-0A3D-9B85C03A9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6A0C8-9553-5CA6-D933-4AD09AEDECAD}"/>
              </a:ext>
            </a:extLst>
          </p:cNvPr>
          <p:cNvSpPr>
            <a:spLocks noGrp="1"/>
          </p:cNvSpPr>
          <p:nvPr>
            <p:ph type="body" idx="1"/>
          </p:nvPr>
        </p:nvSpPr>
        <p:spPr/>
        <p:txBody>
          <a:bodyPr/>
          <a:lstStyle/>
          <a:p>
            <a:endParaRPr lang="ko-KR" altLang="en-US"/>
          </a:p>
        </p:txBody>
      </p:sp>
      <p:sp>
        <p:nvSpPr>
          <p:cNvPr id="4" name="Slide Number Placeholder 3">
            <a:extLst>
              <a:ext uri="{FF2B5EF4-FFF2-40B4-BE49-F238E27FC236}">
                <a16:creationId xmlns:a16="http://schemas.microsoft.com/office/drawing/2014/main" id="{B86A71F2-F87E-EE21-2092-9EFC2024818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0904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2E3A5-3C86-32C5-21CF-90381125F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D6697-F6EA-32DA-CE4A-91393D54C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0D106A-5E67-8BCF-A332-7E45B7050F42}"/>
              </a:ext>
            </a:extLst>
          </p:cNvPr>
          <p:cNvSpPr>
            <a:spLocks noGrp="1"/>
          </p:cNvSpPr>
          <p:nvPr>
            <p:ph type="body" idx="1"/>
          </p:nvPr>
        </p:nvSpPr>
        <p:spPr/>
        <p:txBody>
          <a:bodyPr/>
          <a:lstStyle/>
          <a:p>
            <a:endParaRPr lang="ko-KR" altLang="en-US"/>
          </a:p>
        </p:txBody>
      </p:sp>
      <p:sp>
        <p:nvSpPr>
          <p:cNvPr id="4" name="Slide Number Placeholder 3">
            <a:extLst>
              <a:ext uri="{FF2B5EF4-FFF2-40B4-BE49-F238E27FC236}">
                <a16:creationId xmlns:a16="http://schemas.microsoft.com/office/drawing/2014/main" id="{708BE1EE-8666-C44E-DAC1-DCC43E1C318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64A87B-1402-48B6-AF43-B584EF02056F}" type="slidenum">
              <a:rPr kumimoji="0" lang="ko-KR" altLang="en-US" sz="1200" b="0" i="0" u="none" strike="noStrike" kern="1200" cap="none" spc="0" normalizeH="0" baseline="0" noProof="0" smtClean="0">
                <a:ln>
                  <a:noFill/>
                </a:ln>
                <a:solidFill>
                  <a:prstClr val="black"/>
                </a:solidFill>
                <a:effectLst/>
                <a:uLnTx/>
                <a:uFillTx/>
                <a:latin typeface="Calibri" panose="020F0502020204030204"/>
                <a:ea typeface="맑은 고딕" panose="020B0503020000020004" pitchFamily="34" charset="-127"/>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5852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98517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75478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69381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077807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28116"/>
          </a:xfrm>
          <a:prstGeom prst="rect">
            <a:avLst/>
          </a:prstGeom>
        </p:spPr>
      </p:pic>
      <p:sp>
        <p:nvSpPr>
          <p:cNvPr id="15" name="Rectangle 14"/>
          <p:cNvSpPr/>
          <p:nvPr userDrawn="1"/>
        </p:nvSpPr>
        <p:spPr>
          <a:xfrm>
            <a:off x="0" y="848721"/>
            <a:ext cx="9144000" cy="642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8" name="Text Placeholder 11"/>
          <p:cNvSpPr>
            <a:spLocks noGrp="1"/>
          </p:cNvSpPr>
          <p:nvPr>
            <p:ph type="body" sz="quarter" idx="13" hasCustomPrompt="1"/>
          </p:nvPr>
        </p:nvSpPr>
        <p:spPr>
          <a:xfrm>
            <a:off x="337782" y="138354"/>
            <a:ext cx="8352430" cy="440620"/>
          </a:xfrm>
          <a:prstGeom prst="rect">
            <a:avLst/>
          </a:prstGeom>
        </p:spPr>
        <p:txBody>
          <a:bodyPr/>
          <a:lstStyle>
            <a:lvl1pPr marL="0" indent="0">
              <a:buNone/>
              <a:defRPr sz="2700" baseline="0">
                <a:solidFill>
                  <a:schemeClr val="accent1"/>
                </a:solidFill>
                <a:latin typeface="Calibri" panose="020F0502020204030204" pitchFamily="34" charset="0"/>
              </a:defRPr>
            </a:lvl1pPr>
          </a:lstStyle>
          <a:p>
            <a:pPr lvl="0"/>
            <a:r>
              <a:rPr lang="en-US" altLang="ko-KR"/>
              <a:t>Slide main title</a:t>
            </a:r>
            <a:endParaRPr lang="ko-KR" altLang="en-US"/>
          </a:p>
        </p:txBody>
      </p:sp>
      <p:sp>
        <p:nvSpPr>
          <p:cNvPr id="9" name="Text Placeholder 11"/>
          <p:cNvSpPr>
            <a:spLocks noGrp="1"/>
          </p:cNvSpPr>
          <p:nvPr>
            <p:ph type="body" sz="quarter" idx="14" hasCustomPrompt="1"/>
          </p:nvPr>
        </p:nvSpPr>
        <p:spPr>
          <a:xfrm>
            <a:off x="337782" y="544896"/>
            <a:ext cx="8352430" cy="305402"/>
          </a:xfrm>
          <a:prstGeom prst="rect">
            <a:avLst/>
          </a:prstGeom>
        </p:spPr>
        <p:txBody>
          <a:bodyPr/>
          <a:lstStyle>
            <a:lvl1pPr marL="0" indent="0">
              <a:buNone/>
              <a:defRPr sz="1500" baseline="0">
                <a:solidFill>
                  <a:schemeClr val="tx1">
                    <a:lumMod val="65000"/>
                    <a:lumOff val="35000"/>
                  </a:schemeClr>
                </a:solidFill>
                <a:latin typeface="Calibri" panose="020F0502020204030204" pitchFamily="34" charset="0"/>
              </a:defRPr>
            </a:lvl1pPr>
          </a:lstStyle>
          <a:p>
            <a:pPr lvl="0"/>
            <a:r>
              <a:rPr lang="en-US" altLang="ko-KR"/>
              <a:t>Slide sub title</a:t>
            </a:r>
            <a:endParaRPr lang="ko-KR" altLang="en-US"/>
          </a:p>
        </p:txBody>
      </p:sp>
      <p:cxnSp>
        <p:nvCxnSpPr>
          <p:cNvPr id="6" name="Straight Connector 5"/>
          <p:cNvCxnSpPr/>
          <p:nvPr userDrawn="1"/>
        </p:nvCxnSpPr>
        <p:spPr>
          <a:xfrm>
            <a:off x="413148" y="4805598"/>
            <a:ext cx="831690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8025289" y="4878331"/>
            <a:ext cx="720026" cy="133724"/>
            <a:chOff x="392324" y="1465385"/>
            <a:chExt cx="1388851" cy="567843"/>
          </a:xfrm>
        </p:grpSpPr>
        <p:sp>
          <p:nvSpPr>
            <p:cNvPr id="11" name="Rectangle 10"/>
            <p:cNvSpPr/>
            <p:nvPr/>
          </p:nvSpPr>
          <p:spPr>
            <a:xfrm>
              <a:off x="392324" y="1465385"/>
              <a:ext cx="979277" cy="567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12" name="Rectangle 11"/>
            <p:cNvSpPr/>
            <p:nvPr/>
          </p:nvSpPr>
          <p:spPr>
            <a:xfrm>
              <a:off x="1473444" y="1465385"/>
              <a:ext cx="117231" cy="5678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13" name="Rectangle 12"/>
            <p:cNvSpPr/>
            <p:nvPr/>
          </p:nvSpPr>
          <p:spPr>
            <a:xfrm>
              <a:off x="1663944" y="1465385"/>
              <a:ext cx="117231" cy="5678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grpSp>
      <p:sp>
        <p:nvSpPr>
          <p:cNvPr id="7" name="Slide Number Placeholder 6"/>
          <p:cNvSpPr>
            <a:spLocks noGrp="1"/>
          </p:cNvSpPr>
          <p:nvPr>
            <p:ph type="sldNum" sz="quarter" idx="12"/>
          </p:nvPr>
        </p:nvSpPr>
        <p:spPr>
          <a:xfrm>
            <a:off x="8053328" y="4888511"/>
            <a:ext cx="451611" cy="113364"/>
          </a:xfrm>
        </p:spPr>
        <p:txBody>
          <a:bodyPr/>
          <a:lstStyle>
            <a:lvl1pPr>
              <a:defRPr sz="750">
                <a:solidFill>
                  <a:schemeClr val="bg1"/>
                </a:solidFill>
              </a:defRPr>
            </a:lvl1pPr>
          </a:lstStyle>
          <a:p>
            <a:fld id="{C33509E8-EDB3-4BFB-9C63-B01D176D4351}" type="slidenum">
              <a:rPr lang="ko-KR" altLang="en-US" smtClean="0"/>
              <a:pPr/>
              <a:t>‹#›</a:t>
            </a:fld>
            <a:endParaRPr lang="ko-KR" altLang="en-US"/>
          </a:p>
        </p:txBody>
      </p:sp>
    </p:spTree>
    <p:extLst>
      <p:ext uri="{BB962C8B-B14F-4D97-AF65-F5344CB8AC3E}">
        <p14:creationId xmlns:p14="http://schemas.microsoft.com/office/powerpoint/2010/main" val="21275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53561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46536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03140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94680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45870" y="273844"/>
            <a:ext cx="6652260" cy="503396"/>
          </a:xfrm>
        </p:spPr>
        <p:txBody>
          <a:bodyPr/>
          <a:lstStyle>
            <a:lvl1pPr algn="ctr">
              <a:defRPr b="1">
                <a:solidFill>
                  <a:srgbClr val="332D2D"/>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31986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2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9144000" cy="5143500"/>
          </a:xfrm>
        </p:spPr>
        <p:txBody>
          <a:bodyPr/>
          <a:lstStyle/>
          <a:p>
            <a:endParaRPr lang="zh-CN" altLang="en-US"/>
          </a:p>
        </p:txBody>
      </p:sp>
    </p:spTree>
    <p:extLst>
      <p:ext uri="{BB962C8B-B14F-4D97-AF65-F5344CB8AC3E}">
        <p14:creationId xmlns:p14="http://schemas.microsoft.com/office/powerpoint/2010/main" val="391942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2024/11/29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70057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711BBB-1695-42D8-9491-D28DC7CFDEA6}" type="datetimeFigureOut">
              <a:rPr lang="zh-CN" altLang="en-US" smtClean="0"/>
              <a:t>2024/11/29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6508009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Text Placeholder 1"/>
          <p:cNvSpPr txBox="1">
            <a:spLocks/>
          </p:cNvSpPr>
          <p:nvPr/>
        </p:nvSpPr>
        <p:spPr>
          <a:xfrm>
            <a:off x="728481" y="1442818"/>
            <a:ext cx="4902994" cy="44062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pPr>
            <a:r>
              <a:rPr lang="en-US" altLang="zh-CN" sz="3300" b="1" dirty="0">
                <a:solidFill>
                  <a:srgbClr val="0063BE"/>
                </a:solidFill>
              </a:rPr>
              <a:t>JTAG</a:t>
            </a:r>
            <a:r>
              <a:rPr lang="zh-CN" altLang="en-US" sz="3300" b="1" dirty="0">
                <a:solidFill>
                  <a:srgbClr val="0063BE"/>
                </a:solidFill>
              </a:rPr>
              <a:t>工作原理</a:t>
            </a:r>
            <a:endParaRPr lang="ko-KR" altLang="en-US" sz="3300" b="1" dirty="0">
              <a:solidFill>
                <a:srgbClr val="0063BE"/>
              </a:solidFill>
              <a:latin typeface="微软雅黑"/>
            </a:endParaRPr>
          </a:p>
        </p:txBody>
      </p:sp>
      <p:sp>
        <p:nvSpPr>
          <p:cNvPr id="10" name="Text Placeholder 2"/>
          <p:cNvSpPr txBox="1">
            <a:spLocks/>
          </p:cNvSpPr>
          <p:nvPr/>
        </p:nvSpPr>
        <p:spPr>
          <a:xfrm>
            <a:off x="728481" y="1928298"/>
            <a:ext cx="4902994" cy="2335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pPr>
            <a:r>
              <a:rPr lang="en-US" altLang="ko-KR" sz="1500" dirty="0">
                <a:solidFill>
                  <a:srgbClr val="0063BE"/>
                </a:solidFill>
                <a:latin typeface="微软雅黑"/>
                <a:ea typeface="Microsoft YaHei UI"/>
              </a:rPr>
              <a:t>2251730 </a:t>
            </a:r>
            <a:r>
              <a:rPr lang="zh-CN" altLang="en-US" sz="1500" dirty="0">
                <a:solidFill>
                  <a:srgbClr val="0063BE"/>
                </a:solidFill>
                <a:latin typeface="微软雅黑"/>
                <a:ea typeface="Microsoft YaHei UI"/>
              </a:rPr>
              <a:t>刘淑仪 </a:t>
            </a:r>
            <a:r>
              <a:rPr lang="en-US" altLang="zh-CN" sz="1500" dirty="0">
                <a:solidFill>
                  <a:srgbClr val="0063BE"/>
                </a:solidFill>
                <a:latin typeface="微软雅黑"/>
                <a:ea typeface="Microsoft YaHei UI"/>
              </a:rPr>
              <a:t>2024/11/29</a:t>
            </a:r>
            <a:endParaRPr lang="ko-KR" altLang="en-US" sz="1500" dirty="0">
              <a:solidFill>
                <a:srgbClr val="0063BE"/>
              </a:solidFill>
              <a:latin typeface="微软雅黑"/>
            </a:endParaRPr>
          </a:p>
        </p:txBody>
      </p:sp>
      <p:grpSp>
        <p:nvGrpSpPr>
          <p:cNvPr id="12" name="Group 7"/>
          <p:cNvGrpSpPr/>
          <p:nvPr/>
        </p:nvGrpSpPr>
        <p:grpSpPr>
          <a:xfrm>
            <a:off x="826477" y="565136"/>
            <a:ext cx="602273" cy="582305"/>
            <a:chOff x="1101969" y="1465385"/>
            <a:chExt cx="679206" cy="567843"/>
          </a:xfrm>
          <a:solidFill>
            <a:schemeClr val="accent2"/>
          </a:solidFill>
        </p:grpSpPr>
        <p:sp>
          <p:nvSpPr>
            <p:cNvPr id="13" name="Rectangle 4"/>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0063BE"/>
                </a:solidFill>
                <a:latin typeface="微软雅黑"/>
              </a:endParaRPr>
            </a:p>
          </p:txBody>
        </p:sp>
        <p:sp>
          <p:nvSpPr>
            <p:cNvPr id="14" name="Rectangle 5"/>
            <p:cNvSpPr/>
            <p:nvPr/>
          </p:nvSpPr>
          <p:spPr>
            <a:xfrm>
              <a:off x="1473444" y="1465385"/>
              <a:ext cx="117231" cy="5678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0063BE"/>
                </a:solidFill>
                <a:latin typeface="微软雅黑"/>
              </a:endParaRPr>
            </a:p>
          </p:txBody>
        </p:sp>
        <p:sp>
          <p:nvSpPr>
            <p:cNvPr id="15" name="Rectangle 6"/>
            <p:cNvSpPr/>
            <p:nvPr/>
          </p:nvSpPr>
          <p:spPr>
            <a:xfrm>
              <a:off x="1663944" y="1465385"/>
              <a:ext cx="117231" cy="56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0063BE"/>
                </a:solidFill>
                <a:latin typeface="微软雅黑"/>
              </a:endParaRPr>
            </a:p>
          </p:txBody>
        </p:sp>
      </p:grpSp>
      <p:cxnSp>
        <p:nvCxnSpPr>
          <p:cNvPr id="16" name="Straight Connector 9"/>
          <p:cNvCxnSpPr/>
          <p:nvPr/>
        </p:nvCxnSpPr>
        <p:spPr>
          <a:xfrm>
            <a:off x="818868" y="1858024"/>
            <a:ext cx="481260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163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lnSpcReduction="10000"/>
          </a:bodyPr>
          <a:lstStyle/>
          <a:p>
            <a:r>
              <a:rPr lang="en-US" altLang="zh-CN" sz="2800" b="1" dirty="0">
                <a:solidFill>
                  <a:srgbClr val="0063BE"/>
                </a:solidFill>
                <a:latin typeface="微软雅黑"/>
              </a:rPr>
              <a:t>JTAG</a:t>
            </a:r>
            <a:r>
              <a:rPr lang="zh-CN" altLang="en-US" sz="2800" b="1" dirty="0">
                <a:solidFill>
                  <a:srgbClr val="0063BE"/>
                </a:solidFill>
                <a:latin typeface="微软雅黑"/>
              </a:rPr>
              <a:t>工作原理</a:t>
            </a:r>
          </a:p>
        </p:txBody>
      </p:sp>
      <p:sp>
        <p:nvSpPr>
          <p:cNvPr id="3" name="Text Placeholder 2"/>
          <p:cNvSpPr>
            <a:spLocks noGrp="1"/>
          </p:cNvSpPr>
          <p:nvPr>
            <p:ph type="body" sz="quarter" idx="14"/>
          </p:nvPr>
        </p:nvSpPr>
        <p:spPr/>
        <p:txBody>
          <a:bodyPr/>
          <a:lstStyle/>
          <a:p>
            <a:r>
              <a:rPr lang="en-US" altLang="ko-KR" dirty="0"/>
              <a:t>JTAG Working Principle</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2</a:t>
            </a:fld>
            <a:endParaRPr lang="ko-KR" altLang="en-US">
              <a:solidFill>
                <a:srgbClr val="000000">
                  <a:lumMod val="85000"/>
                  <a:lumOff val="15000"/>
                </a:srgbClr>
              </a:solidFill>
              <a:latin typeface="微软雅黑"/>
            </a:endParaRPr>
          </a:p>
        </p:txBody>
      </p:sp>
      <p:grpSp>
        <p:nvGrpSpPr>
          <p:cNvPr id="4" name="Group 8">
            <a:extLst>
              <a:ext uri="{FF2B5EF4-FFF2-40B4-BE49-F238E27FC236}">
                <a16:creationId xmlns:a16="http://schemas.microsoft.com/office/drawing/2014/main" id="{D3BF3A27-1115-909D-84FF-2809990AB2B7}"/>
              </a:ext>
            </a:extLst>
          </p:cNvPr>
          <p:cNvGrpSpPr/>
          <p:nvPr/>
        </p:nvGrpSpPr>
        <p:grpSpPr>
          <a:xfrm>
            <a:off x="337782" y="2113263"/>
            <a:ext cx="352123" cy="340448"/>
            <a:chOff x="1101969" y="1465385"/>
            <a:chExt cx="679206" cy="567843"/>
          </a:xfrm>
          <a:solidFill>
            <a:schemeClr val="accent1"/>
          </a:solidFill>
        </p:grpSpPr>
        <p:sp>
          <p:nvSpPr>
            <p:cNvPr id="5" name="Rectangle 9">
              <a:extLst>
                <a:ext uri="{FF2B5EF4-FFF2-40B4-BE49-F238E27FC236}">
                  <a16:creationId xmlns:a16="http://schemas.microsoft.com/office/drawing/2014/main" id="{CC8BC143-3094-0DF5-F7D7-ADE74C3570C0}"/>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6" name="Rectangle 11">
              <a:extLst>
                <a:ext uri="{FF2B5EF4-FFF2-40B4-BE49-F238E27FC236}">
                  <a16:creationId xmlns:a16="http://schemas.microsoft.com/office/drawing/2014/main" id="{2BB166E8-456B-F15A-B992-4668091E1A98}"/>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7" name="Rectangle 12">
              <a:extLst>
                <a:ext uri="{FF2B5EF4-FFF2-40B4-BE49-F238E27FC236}">
                  <a16:creationId xmlns:a16="http://schemas.microsoft.com/office/drawing/2014/main" id="{5BEF2827-9D46-23BF-C56B-7DC43023DCE5}"/>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8" name="文本框 7">
            <a:extLst>
              <a:ext uri="{FF2B5EF4-FFF2-40B4-BE49-F238E27FC236}">
                <a16:creationId xmlns:a16="http://schemas.microsoft.com/office/drawing/2014/main" id="{8259AC8F-8664-5E12-F627-179E53BC0009}"/>
              </a:ext>
            </a:extLst>
          </p:cNvPr>
          <p:cNvSpPr txBox="1"/>
          <p:nvPr/>
        </p:nvSpPr>
        <p:spPr>
          <a:xfrm>
            <a:off x="817684" y="2104011"/>
            <a:ext cx="2152256" cy="369332"/>
          </a:xfrm>
          <a:prstGeom prst="rect">
            <a:avLst/>
          </a:prstGeom>
          <a:noFill/>
        </p:spPr>
        <p:txBody>
          <a:bodyPr wrap="none" rtlCol="0">
            <a:spAutoFit/>
          </a:bodyPr>
          <a:lstStyle/>
          <a:p>
            <a:r>
              <a:rPr lang="en-US" altLang="zh-CN" b="1" dirty="0"/>
              <a:t>JTAG</a:t>
            </a:r>
            <a:r>
              <a:rPr lang="zh-CN" altLang="en-US" b="1" dirty="0"/>
              <a:t>基本工作原理</a:t>
            </a:r>
          </a:p>
        </p:txBody>
      </p:sp>
      <p:sp>
        <p:nvSpPr>
          <p:cNvPr id="9" name="文本框 8">
            <a:extLst>
              <a:ext uri="{FF2B5EF4-FFF2-40B4-BE49-F238E27FC236}">
                <a16:creationId xmlns:a16="http://schemas.microsoft.com/office/drawing/2014/main" id="{57D45D9A-6392-CBCC-C2EB-764293098A2A}"/>
              </a:ext>
            </a:extLst>
          </p:cNvPr>
          <p:cNvSpPr txBox="1"/>
          <p:nvPr/>
        </p:nvSpPr>
        <p:spPr>
          <a:xfrm>
            <a:off x="246184" y="1031648"/>
            <a:ext cx="8144483" cy="891013"/>
          </a:xfrm>
          <a:prstGeom prst="rect">
            <a:avLst/>
          </a:prstGeom>
          <a:noFill/>
        </p:spPr>
        <p:txBody>
          <a:bodyPr wrap="square" rtlCol="0">
            <a:spAutoFit/>
          </a:bodyPr>
          <a:lstStyle/>
          <a:p>
            <a:pPr algn="just">
              <a:lnSpc>
                <a:spcPct val="150000"/>
              </a:lnSpc>
            </a:pPr>
            <a:r>
              <a:rPr lang="en-US" altLang="zh-CN" sz="1200" b="1" dirty="0"/>
              <a:t>JTAG</a:t>
            </a:r>
            <a:r>
              <a:rPr lang="zh-CN" altLang="en-US" sz="1200" b="1" dirty="0"/>
              <a:t>（</a:t>
            </a:r>
            <a:r>
              <a:rPr lang="en-US" altLang="zh-CN" sz="1200" b="1" dirty="0"/>
              <a:t>Joint Test Action Group</a:t>
            </a:r>
            <a:r>
              <a:rPr lang="zh-CN" altLang="en-US" sz="1200" b="1" dirty="0"/>
              <a:t>）</a:t>
            </a:r>
            <a:r>
              <a:rPr lang="zh-CN" altLang="en-US" sz="1200" dirty="0"/>
              <a:t>是一种标准的调试和测试接口，主要用于集成电路（</a:t>
            </a:r>
            <a:r>
              <a:rPr lang="en-US" altLang="zh-CN" sz="1200" dirty="0"/>
              <a:t>IC</a:t>
            </a:r>
            <a:r>
              <a:rPr lang="zh-CN" altLang="en-US" sz="1200" dirty="0"/>
              <a:t>）和电子系统的边界扫描、调试和编程。</a:t>
            </a:r>
            <a:r>
              <a:rPr lang="en-US" altLang="zh-CN" sz="1200" dirty="0"/>
              <a:t>JTAG</a:t>
            </a:r>
            <a:r>
              <a:rPr lang="zh-CN" altLang="en-US" sz="1200" dirty="0"/>
              <a:t>接口被广泛应用于嵌入式系统开发、硬件验证、故障诊断以及编程各种芯片（如</a:t>
            </a:r>
            <a:r>
              <a:rPr lang="en-US" altLang="zh-CN" sz="1200" dirty="0"/>
              <a:t>FPGA</a:t>
            </a:r>
            <a:r>
              <a:rPr lang="zh-CN" altLang="en-US" sz="1200" dirty="0"/>
              <a:t>、</a:t>
            </a:r>
            <a:r>
              <a:rPr lang="en-US" altLang="zh-CN" sz="1200" dirty="0"/>
              <a:t>CPLD</a:t>
            </a:r>
            <a:r>
              <a:rPr lang="zh-CN" altLang="en-US" sz="1200" dirty="0"/>
              <a:t>、微控制器等）。</a:t>
            </a:r>
          </a:p>
        </p:txBody>
      </p:sp>
      <p:sp>
        <p:nvSpPr>
          <p:cNvPr id="16" name="文本框 15">
            <a:extLst>
              <a:ext uri="{FF2B5EF4-FFF2-40B4-BE49-F238E27FC236}">
                <a16:creationId xmlns:a16="http://schemas.microsoft.com/office/drawing/2014/main" id="{C3CBEFEB-AC45-13AC-9F97-CB48E84A1AA3}"/>
              </a:ext>
            </a:extLst>
          </p:cNvPr>
          <p:cNvSpPr txBox="1"/>
          <p:nvPr/>
        </p:nvSpPr>
        <p:spPr>
          <a:xfrm>
            <a:off x="246184" y="2571750"/>
            <a:ext cx="3958971" cy="1883593"/>
          </a:xfrm>
          <a:prstGeom prst="rect">
            <a:avLst/>
          </a:prstGeom>
          <a:noFill/>
        </p:spPr>
        <p:txBody>
          <a:bodyPr wrap="square" rtlCol="0">
            <a:spAutoFit/>
          </a:bodyPr>
          <a:lstStyle/>
          <a:p>
            <a:pPr algn="just">
              <a:lnSpc>
                <a:spcPct val="200000"/>
              </a:lnSpc>
            </a:pPr>
            <a:r>
              <a:rPr lang="en-US" altLang="zh-CN" sz="1200" dirty="0"/>
              <a:t>JTAG</a:t>
            </a:r>
            <a:r>
              <a:rPr lang="zh-CN" altLang="en-US" sz="1200" dirty="0"/>
              <a:t>的工作原理基于边界扫描技术，它允许通过一个标准化的接口来访问和控制芯片内部的引脚。传统的测试方法需要通过物理接触到电路的引脚来进行检查和操作，但</a:t>
            </a:r>
            <a:r>
              <a:rPr lang="en-US" altLang="zh-CN" sz="1200" dirty="0"/>
              <a:t>JTAG</a:t>
            </a:r>
            <a:r>
              <a:rPr lang="zh-CN" altLang="en-US" sz="1200" dirty="0"/>
              <a:t>提供了通过一个串行链路对电路进行控制和测试的方式。</a:t>
            </a:r>
          </a:p>
        </p:txBody>
      </p:sp>
      <p:sp>
        <p:nvSpPr>
          <p:cNvPr id="10" name="AutoShape 2" descr="uboot 驱动模型_uboot驱动模型-CSDN博客">
            <a:extLst>
              <a:ext uri="{FF2B5EF4-FFF2-40B4-BE49-F238E27FC236}">
                <a16:creationId xmlns:a16="http://schemas.microsoft.com/office/drawing/2014/main" id="{6D27284A-8787-E6DD-0F9D-DC0C24DDD2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1BitSquared - 20Pin JTAG Adapter Board Kit">
            <a:extLst>
              <a:ext uri="{FF2B5EF4-FFF2-40B4-BE49-F238E27FC236}">
                <a16:creationId xmlns:a16="http://schemas.microsoft.com/office/drawing/2014/main" id="{544E80CD-7042-A6DD-8C0F-E6790B1C0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48" y="1969828"/>
            <a:ext cx="3752019" cy="2485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973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5A91B-E8FC-0AD2-4FDD-ECF58DD88BB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F099665-3D50-B642-61BD-DCEEDB14A26F}"/>
              </a:ext>
            </a:extLst>
          </p:cNvPr>
          <p:cNvSpPr>
            <a:spLocks noGrp="1"/>
          </p:cNvSpPr>
          <p:nvPr>
            <p:ph type="body" sz="quarter" idx="13"/>
          </p:nvPr>
        </p:nvSpPr>
        <p:spPr/>
        <p:txBody>
          <a:bodyPr>
            <a:normAutofit lnSpcReduction="10000"/>
          </a:bodyPr>
          <a:lstStyle/>
          <a:p>
            <a:r>
              <a:rPr lang="en-US" altLang="zh-CN" sz="2800" b="1" dirty="0">
                <a:solidFill>
                  <a:srgbClr val="0063BE"/>
                </a:solidFill>
                <a:latin typeface="微软雅黑"/>
              </a:rPr>
              <a:t>JTAG</a:t>
            </a:r>
            <a:r>
              <a:rPr lang="zh-CN" altLang="en-US" sz="2800" b="1" dirty="0">
                <a:solidFill>
                  <a:srgbClr val="0063BE"/>
                </a:solidFill>
                <a:latin typeface="微软雅黑"/>
              </a:rPr>
              <a:t>工作原理</a:t>
            </a:r>
          </a:p>
        </p:txBody>
      </p:sp>
      <p:sp>
        <p:nvSpPr>
          <p:cNvPr id="3" name="Text Placeholder 2">
            <a:extLst>
              <a:ext uri="{FF2B5EF4-FFF2-40B4-BE49-F238E27FC236}">
                <a16:creationId xmlns:a16="http://schemas.microsoft.com/office/drawing/2014/main" id="{3DED12EF-042B-54F1-4656-A1984892DBEF}"/>
              </a:ext>
            </a:extLst>
          </p:cNvPr>
          <p:cNvSpPr>
            <a:spLocks noGrp="1"/>
          </p:cNvSpPr>
          <p:nvPr>
            <p:ph type="body" sz="quarter" idx="14"/>
          </p:nvPr>
        </p:nvSpPr>
        <p:spPr/>
        <p:txBody>
          <a:bodyPr/>
          <a:lstStyle/>
          <a:p>
            <a:r>
              <a:rPr lang="en-US" altLang="ko-KR" dirty="0"/>
              <a:t>JTAG Working Principle</a:t>
            </a:r>
            <a:endParaRPr lang="ko-KR" altLang="en-US" dirty="0">
              <a:latin typeface="Calibri" panose="020F0502020204030204" pitchFamily="34" charset="0"/>
            </a:endParaRPr>
          </a:p>
        </p:txBody>
      </p:sp>
      <p:sp>
        <p:nvSpPr>
          <p:cNvPr id="14" name="Slide Number Placeholder 13">
            <a:extLst>
              <a:ext uri="{FF2B5EF4-FFF2-40B4-BE49-F238E27FC236}">
                <a16:creationId xmlns:a16="http://schemas.microsoft.com/office/drawing/2014/main" id="{9267F2D5-BB16-DF74-F8E5-3AA0BE07E366}"/>
              </a:ext>
            </a:extLst>
          </p:cNvPr>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3</a:t>
            </a:fld>
            <a:endParaRPr lang="ko-KR" altLang="en-US">
              <a:solidFill>
                <a:srgbClr val="000000">
                  <a:lumMod val="85000"/>
                  <a:lumOff val="15000"/>
                </a:srgbClr>
              </a:solidFill>
              <a:latin typeface="微软雅黑"/>
            </a:endParaRPr>
          </a:p>
        </p:txBody>
      </p:sp>
      <p:grpSp>
        <p:nvGrpSpPr>
          <p:cNvPr id="4" name="Group 8">
            <a:extLst>
              <a:ext uri="{FF2B5EF4-FFF2-40B4-BE49-F238E27FC236}">
                <a16:creationId xmlns:a16="http://schemas.microsoft.com/office/drawing/2014/main" id="{409C26F7-684B-16F3-20DD-4FE9074D8510}"/>
              </a:ext>
            </a:extLst>
          </p:cNvPr>
          <p:cNvGrpSpPr/>
          <p:nvPr/>
        </p:nvGrpSpPr>
        <p:grpSpPr>
          <a:xfrm>
            <a:off x="337782" y="1171466"/>
            <a:ext cx="352123" cy="340448"/>
            <a:chOff x="1101969" y="1465385"/>
            <a:chExt cx="679206" cy="567843"/>
          </a:xfrm>
          <a:solidFill>
            <a:schemeClr val="accent1"/>
          </a:solidFill>
        </p:grpSpPr>
        <p:sp>
          <p:nvSpPr>
            <p:cNvPr id="5" name="Rectangle 9">
              <a:extLst>
                <a:ext uri="{FF2B5EF4-FFF2-40B4-BE49-F238E27FC236}">
                  <a16:creationId xmlns:a16="http://schemas.microsoft.com/office/drawing/2014/main" id="{BFF27A5F-44E1-70F2-3684-AE6623BAC0ED}"/>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6" name="Rectangle 11">
              <a:extLst>
                <a:ext uri="{FF2B5EF4-FFF2-40B4-BE49-F238E27FC236}">
                  <a16:creationId xmlns:a16="http://schemas.microsoft.com/office/drawing/2014/main" id="{CC4706ED-06A4-7B14-4794-9D9C14D6E2B8}"/>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7" name="Rectangle 12">
              <a:extLst>
                <a:ext uri="{FF2B5EF4-FFF2-40B4-BE49-F238E27FC236}">
                  <a16:creationId xmlns:a16="http://schemas.microsoft.com/office/drawing/2014/main" id="{3BBF08BD-A066-CC21-DBFD-AD33C39601EA}"/>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8" name="文本框 7">
            <a:extLst>
              <a:ext uri="{FF2B5EF4-FFF2-40B4-BE49-F238E27FC236}">
                <a16:creationId xmlns:a16="http://schemas.microsoft.com/office/drawing/2014/main" id="{CFD1C6D5-67AA-DF9F-1F22-2F6E2C0314F6}"/>
              </a:ext>
            </a:extLst>
          </p:cNvPr>
          <p:cNvSpPr txBox="1"/>
          <p:nvPr/>
        </p:nvSpPr>
        <p:spPr>
          <a:xfrm>
            <a:off x="817684" y="1162214"/>
            <a:ext cx="1338828" cy="369332"/>
          </a:xfrm>
          <a:prstGeom prst="rect">
            <a:avLst/>
          </a:prstGeom>
          <a:noFill/>
        </p:spPr>
        <p:txBody>
          <a:bodyPr wrap="none" rtlCol="0">
            <a:spAutoFit/>
          </a:bodyPr>
          <a:lstStyle/>
          <a:p>
            <a:r>
              <a:rPr lang="zh-CN" altLang="en-US" b="1" dirty="0"/>
              <a:t>边界扫描链</a:t>
            </a:r>
          </a:p>
        </p:txBody>
      </p:sp>
      <p:sp>
        <p:nvSpPr>
          <p:cNvPr id="16" name="文本框 15">
            <a:extLst>
              <a:ext uri="{FF2B5EF4-FFF2-40B4-BE49-F238E27FC236}">
                <a16:creationId xmlns:a16="http://schemas.microsoft.com/office/drawing/2014/main" id="{9284F705-AEA1-5782-60E4-8321669B17F3}"/>
              </a:ext>
            </a:extLst>
          </p:cNvPr>
          <p:cNvSpPr txBox="1"/>
          <p:nvPr/>
        </p:nvSpPr>
        <p:spPr>
          <a:xfrm>
            <a:off x="246184" y="1629953"/>
            <a:ext cx="8732868" cy="775597"/>
          </a:xfrm>
          <a:prstGeom prst="rect">
            <a:avLst/>
          </a:prstGeom>
          <a:noFill/>
        </p:spPr>
        <p:txBody>
          <a:bodyPr wrap="square" rtlCol="0">
            <a:spAutoFit/>
          </a:bodyPr>
          <a:lstStyle/>
          <a:p>
            <a:pPr algn="just">
              <a:lnSpc>
                <a:spcPct val="200000"/>
              </a:lnSpc>
            </a:pPr>
            <a:r>
              <a:rPr lang="en-US" altLang="zh-CN" sz="1200" dirty="0"/>
              <a:t>JTAG</a:t>
            </a:r>
            <a:r>
              <a:rPr lang="zh-CN" altLang="en-US" sz="1200" dirty="0"/>
              <a:t>的工作原理基于边界扫描技术，它允许通过一个标准化的接口来访问和控制芯片内部的引脚。传统的测试方法需要通过物理接触到电路的引脚来进行检查和操作，但</a:t>
            </a:r>
            <a:r>
              <a:rPr lang="en-US" altLang="zh-CN" sz="1200" dirty="0"/>
              <a:t>JTAG</a:t>
            </a:r>
            <a:r>
              <a:rPr lang="zh-CN" altLang="en-US" sz="1200" dirty="0"/>
              <a:t>提供了通过一个串行链路对电路进行控制和测试的方式。</a:t>
            </a:r>
          </a:p>
        </p:txBody>
      </p:sp>
      <p:sp>
        <p:nvSpPr>
          <p:cNvPr id="10" name="AutoShape 2" descr="uboot 驱动模型_uboot驱动模型-CSDN博客">
            <a:extLst>
              <a:ext uri="{FF2B5EF4-FFF2-40B4-BE49-F238E27FC236}">
                <a16:creationId xmlns:a16="http://schemas.microsoft.com/office/drawing/2014/main" id="{4558C5D0-C85B-0C6E-CC5E-8D8EB28C40B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强大的JTAG边界扫描1-基本原理 - 知乎">
            <a:extLst>
              <a:ext uri="{FF2B5EF4-FFF2-40B4-BE49-F238E27FC236}">
                <a16:creationId xmlns:a16="http://schemas.microsoft.com/office/drawing/2014/main" id="{8C63F072-2697-D1F2-6CE9-B80E4422F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544" y="2503957"/>
            <a:ext cx="3563074" cy="18223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强大的JTAG边界扫描1-基本原理 - 知乎">
            <a:extLst>
              <a:ext uri="{FF2B5EF4-FFF2-40B4-BE49-F238E27FC236}">
                <a16:creationId xmlns:a16="http://schemas.microsoft.com/office/drawing/2014/main" id="{21AD7A24-283A-ABC1-F3B2-B7D2E02F3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782" y="2503957"/>
            <a:ext cx="2733546" cy="182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072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6267F-67AE-38E7-D869-6BD304BC65F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E39BB29-8C42-8AF0-6EF8-6AB451FDBCF6}"/>
              </a:ext>
            </a:extLst>
          </p:cNvPr>
          <p:cNvSpPr>
            <a:spLocks noGrp="1"/>
          </p:cNvSpPr>
          <p:nvPr>
            <p:ph type="body" sz="quarter" idx="13"/>
          </p:nvPr>
        </p:nvSpPr>
        <p:spPr/>
        <p:txBody>
          <a:bodyPr>
            <a:normAutofit lnSpcReduction="10000"/>
          </a:bodyPr>
          <a:lstStyle/>
          <a:p>
            <a:r>
              <a:rPr lang="en-US" altLang="zh-CN" sz="2800" b="1" dirty="0">
                <a:solidFill>
                  <a:srgbClr val="0063BE"/>
                </a:solidFill>
                <a:latin typeface="微软雅黑"/>
              </a:rPr>
              <a:t>JTAG</a:t>
            </a:r>
            <a:r>
              <a:rPr lang="zh-CN" altLang="en-US" sz="2800" b="1" dirty="0">
                <a:solidFill>
                  <a:srgbClr val="0063BE"/>
                </a:solidFill>
                <a:latin typeface="微软雅黑"/>
              </a:rPr>
              <a:t>工作原理</a:t>
            </a:r>
          </a:p>
        </p:txBody>
      </p:sp>
      <p:sp>
        <p:nvSpPr>
          <p:cNvPr id="3" name="Text Placeholder 2">
            <a:extLst>
              <a:ext uri="{FF2B5EF4-FFF2-40B4-BE49-F238E27FC236}">
                <a16:creationId xmlns:a16="http://schemas.microsoft.com/office/drawing/2014/main" id="{4FBCC730-8F5A-1FE9-564B-01C28D39BDDC}"/>
              </a:ext>
            </a:extLst>
          </p:cNvPr>
          <p:cNvSpPr>
            <a:spLocks noGrp="1"/>
          </p:cNvSpPr>
          <p:nvPr>
            <p:ph type="body" sz="quarter" idx="14"/>
          </p:nvPr>
        </p:nvSpPr>
        <p:spPr/>
        <p:txBody>
          <a:bodyPr/>
          <a:lstStyle/>
          <a:p>
            <a:r>
              <a:rPr lang="en-US" altLang="ko-KR" dirty="0"/>
              <a:t>JTAG Working Principle</a:t>
            </a:r>
            <a:endParaRPr lang="ko-KR" altLang="en-US" dirty="0">
              <a:latin typeface="Calibri" panose="020F0502020204030204" pitchFamily="34" charset="0"/>
            </a:endParaRPr>
          </a:p>
        </p:txBody>
      </p:sp>
      <p:sp>
        <p:nvSpPr>
          <p:cNvPr id="14" name="Slide Number Placeholder 13">
            <a:extLst>
              <a:ext uri="{FF2B5EF4-FFF2-40B4-BE49-F238E27FC236}">
                <a16:creationId xmlns:a16="http://schemas.microsoft.com/office/drawing/2014/main" id="{5EE7CB19-45E8-98D5-CF3C-2FFDA9477155}"/>
              </a:ext>
            </a:extLst>
          </p:cNvPr>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4</a:t>
            </a:fld>
            <a:endParaRPr lang="ko-KR" altLang="en-US">
              <a:solidFill>
                <a:srgbClr val="000000">
                  <a:lumMod val="85000"/>
                  <a:lumOff val="15000"/>
                </a:srgbClr>
              </a:solidFill>
              <a:latin typeface="微软雅黑"/>
            </a:endParaRPr>
          </a:p>
        </p:txBody>
      </p:sp>
      <p:sp>
        <p:nvSpPr>
          <p:cNvPr id="10" name="AutoShape 2" descr="uboot 驱动模型_uboot驱动模型-CSDN博客">
            <a:extLst>
              <a:ext uri="{FF2B5EF4-FFF2-40B4-BE49-F238E27FC236}">
                <a16:creationId xmlns:a16="http://schemas.microsoft.com/office/drawing/2014/main" id="{CB8D28D8-85D9-BEE0-C55D-C0900B8C2B2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Group 8">
            <a:extLst>
              <a:ext uri="{FF2B5EF4-FFF2-40B4-BE49-F238E27FC236}">
                <a16:creationId xmlns:a16="http://schemas.microsoft.com/office/drawing/2014/main" id="{43B4D39B-25A2-0715-74C7-D769A39C7CAE}"/>
              </a:ext>
            </a:extLst>
          </p:cNvPr>
          <p:cNvGrpSpPr/>
          <p:nvPr/>
        </p:nvGrpSpPr>
        <p:grpSpPr>
          <a:xfrm>
            <a:off x="8341323" y="1337758"/>
            <a:ext cx="352123" cy="340448"/>
            <a:chOff x="1101969" y="1465385"/>
            <a:chExt cx="679206" cy="567843"/>
          </a:xfrm>
          <a:solidFill>
            <a:schemeClr val="accent1"/>
          </a:solidFill>
        </p:grpSpPr>
        <p:sp>
          <p:nvSpPr>
            <p:cNvPr id="12" name="Rectangle 9">
              <a:extLst>
                <a:ext uri="{FF2B5EF4-FFF2-40B4-BE49-F238E27FC236}">
                  <a16:creationId xmlns:a16="http://schemas.microsoft.com/office/drawing/2014/main" id="{9D86AA57-5C1D-E8DB-3CC4-5624D1247950}"/>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3" name="Rectangle 11">
              <a:extLst>
                <a:ext uri="{FF2B5EF4-FFF2-40B4-BE49-F238E27FC236}">
                  <a16:creationId xmlns:a16="http://schemas.microsoft.com/office/drawing/2014/main" id="{5A371876-B1D5-25D5-552D-EFCC06966CBD}"/>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5" name="Rectangle 12">
              <a:extLst>
                <a:ext uri="{FF2B5EF4-FFF2-40B4-BE49-F238E27FC236}">
                  <a16:creationId xmlns:a16="http://schemas.microsoft.com/office/drawing/2014/main" id="{29176D12-CD27-F1AD-EBFB-F0517D69A50D}"/>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17" name="文本框 16">
            <a:extLst>
              <a:ext uri="{FF2B5EF4-FFF2-40B4-BE49-F238E27FC236}">
                <a16:creationId xmlns:a16="http://schemas.microsoft.com/office/drawing/2014/main" id="{A639A4CB-DE6B-B18B-D5F6-02FBEE2F4823}"/>
              </a:ext>
            </a:extLst>
          </p:cNvPr>
          <p:cNvSpPr txBox="1"/>
          <p:nvPr/>
        </p:nvSpPr>
        <p:spPr>
          <a:xfrm>
            <a:off x="6565182" y="1328506"/>
            <a:ext cx="1690591" cy="369332"/>
          </a:xfrm>
          <a:prstGeom prst="rect">
            <a:avLst/>
          </a:prstGeom>
          <a:noFill/>
        </p:spPr>
        <p:txBody>
          <a:bodyPr wrap="none" rtlCol="0">
            <a:spAutoFit/>
          </a:bodyPr>
          <a:lstStyle/>
          <a:p>
            <a:r>
              <a:rPr lang="en-US" altLang="zh-CN" b="1" dirty="0"/>
              <a:t>JTAG</a:t>
            </a:r>
            <a:r>
              <a:rPr lang="zh-CN" altLang="en-US" b="1" dirty="0"/>
              <a:t>引脚功能</a:t>
            </a:r>
          </a:p>
        </p:txBody>
      </p:sp>
      <p:sp>
        <p:nvSpPr>
          <p:cNvPr id="18" name="文本框 17">
            <a:extLst>
              <a:ext uri="{FF2B5EF4-FFF2-40B4-BE49-F238E27FC236}">
                <a16:creationId xmlns:a16="http://schemas.microsoft.com/office/drawing/2014/main" id="{14126C4C-6EA8-51DD-CE4E-644E23E2FB61}"/>
              </a:ext>
            </a:extLst>
          </p:cNvPr>
          <p:cNvSpPr txBox="1"/>
          <p:nvPr/>
        </p:nvSpPr>
        <p:spPr>
          <a:xfrm>
            <a:off x="3788927" y="1796245"/>
            <a:ext cx="5147619" cy="2622256"/>
          </a:xfrm>
          <a:prstGeom prst="rect">
            <a:avLst/>
          </a:prstGeom>
          <a:noFill/>
        </p:spPr>
        <p:txBody>
          <a:bodyPr wrap="square" rtlCol="0">
            <a:spAutoFit/>
          </a:bodyPr>
          <a:lstStyle/>
          <a:p>
            <a:pPr algn="r">
              <a:lnSpc>
                <a:spcPct val="200000"/>
              </a:lnSpc>
            </a:pPr>
            <a:r>
              <a:rPr lang="en-US" altLang="zh-CN" sz="1200" dirty="0"/>
              <a:t>JTAG</a:t>
            </a:r>
            <a:r>
              <a:rPr lang="zh-CN" altLang="en-US" sz="1200" dirty="0"/>
              <a:t>接口一般包含以下几个主要引脚，每个引脚都有特定的功能：</a:t>
            </a:r>
            <a:endParaRPr lang="en-US" altLang="zh-CN" sz="1200" dirty="0"/>
          </a:p>
          <a:p>
            <a:pPr algn="r">
              <a:lnSpc>
                <a:spcPct val="200000"/>
              </a:lnSpc>
            </a:pPr>
            <a:r>
              <a:rPr lang="en-US" altLang="zh-CN" sz="1200" b="1" dirty="0"/>
              <a:t>· TDI</a:t>
            </a:r>
            <a:r>
              <a:rPr lang="zh-CN" altLang="en-US" sz="1200" b="1" dirty="0"/>
              <a:t>（</a:t>
            </a:r>
            <a:r>
              <a:rPr lang="en-US" altLang="zh-CN" sz="1200" b="1" dirty="0"/>
              <a:t>Test Data In</a:t>
            </a:r>
            <a:r>
              <a:rPr lang="zh-CN" altLang="en-US" sz="1200" b="1" dirty="0"/>
              <a:t>）：</a:t>
            </a:r>
            <a:r>
              <a:rPr lang="zh-CN" altLang="en-US" sz="1200" dirty="0"/>
              <a:t>输入数据，用于从控制器传入到链中的设备。</a:t>
            </a:r>
            <a:endParaRPr lang="en-US" altLang="zh-CN" sz="1200" dirty="0"/>
          </a:p>
          <a:p>
            <a:pPr algn="r">
              <a:lnSpc>
                <a:spcPct val="200000"/>
              </a:lnSpc>
            </a:pPr>
            <a:r>
              <a:rPr lang="en-US" altLang="zh-CN" sz="1200" b="1" dirty="0"/>
              <a:t>· TDO</a:t>
            </a:r>
            <a:r>
              <a:rPr lang="zh-CN" altLang="en-US" sz="1200" b="1" dirty="0"/>
              <a:t>（</a:t>
            </a:r>
            <a:r>
              <a:rPr lang="en-US" altLang="zh-CN" sz="1200" b="1" dirty="0"/>
              <a:t>Test Data Out</a:t>
            </a:r>
            <a:r>
              <a:rPr lang="zh-CN" altLang="en-US" sz="1200" b="1" dirty="0"/>
              <a:t>）：</a:t>
            </a:r>
            <a:r>
              <a:rPr lang="zh-CN" altLang="en-US" sz="1200" dirty="0"/>
              <a:t>输出数据，用于从设备输出到控制器。</a:t>
            </a:r>
            <a:endParaRPr lang="en-US" altLang="zh-CN" sz="1200" dirty="0"/>
          </a:p>
          <a:p>
            <a:pPr algn="r">
              <a:lnSpc>
                <a:spcPct val="200000"/>
              </a:lnSpc>
            </a:pPr>
            <a:r>
              <a:rPr lang="en-US" altLang="zh-CN" sz="1200" b="1" dirty="0"/>
              <a:t>· TMS</a:t>
            </a:r>
            <a:r>
              <a:rPr lang="zh-CN" altLang="en-US" sz="1200" b="1" dirty="0"/>
              <a:t>（</a:t>
            </a:r>
            <a:r>
              <a:rPr lang="en-US" altLang="zh-CN" sz="1200" b="1" dirty="0"/>
              <a:t>Test Mode Select</a:t>
            </a:r>
            <a:r>
              <a:rPr lang="zh-CN" altLang="en-US" sz="1200" b="1" dirty="0"/>
              <a:t>）：</a:t>
            </a:r>
            <a:r>
              <a:rPr lang="zh-CN" altLang="en-US" sz="1200" dirty="0"/>
              <a:t>控制信号，用于选择设备状态机的状态。</a:t>
            </a:r>
            <a:endParaRPr lang="en-US" altLang="zh-CN" sz="1200" dirty="0"/>
          </a:p>
          <a:p>
            <a:pPr algn="r">
              <a:lnSpc>
                <a:spcPct val="200000"/>
              </a:lnSpc>
            </a:pPr>
            <a:r>
              <a:rPr lang="en-US" altLang="zh-CN" sz="1200" b="1" dirty="0"/>
              <a:t>· TCK</a:t>
            </a:r>
            <a:r>
              <a:rPr lang="zh-CN" altLang="en-US" sz="1200" b="1" dirty="0"/>
              <a:t>（</a:t>
            </a:r>
            <a:r>
              <a:rPr lang="en-US" altLang="zh-CN" sz="1200" b="1" dirty="0"/>
              <a:t>Test Clock</a:t>
            </a:r>
            <a:r>
              <a:rPr lang="zh-CN" altLang="en-US" sz="1200" b="1" dirty="0"/>
              <a:t>）：</a:t>
            </a:r>
            <a:r>
              <a:rPr lang="zh-CN" altLang="en-US" sz="1200" dirty="0"/>
              <a:t>时钟信号，用于驱动数据的传输和状态的转换。</a:t>
            </a:r>
            <a:endParaRPr lang="en-US" altLang="zh-CN" sz="1200" dirty="0"/>
          </a:p>
          <a:p>
            <a:pPr algn="r">
              <a:lnSpc>
                <a:spcPct val="200000"/>
              </a:lnSpc>
            </a:pPr>
            <a:r>
              <a:rPr lang="en-US" altLang="zh-CN" sz="1200" b="1" dirty="0"/>
              <a:t>· TRST</a:t>
            </a:r>
            <a:r>
              <a:rPr lang="zh-CN" altLang="en-US" sz="1200" b="1" dirty="0"/>
              <a:t>（</a:t>
            </a:r>
            <a:r>
              <a:rPr lang="en-US" altLang="zh-CN" sz="1200" b="1" dirty="0"/>
              <a:t>Test Reset</a:t>
            </a:r>
            <a:r>
              <a:rPr lang="zh-CN" altLang="en-US" sz="1200" b="1" dirty="0"/>
              <a:t>）：</a:t>
            </a:r>
            <a:r>
              <a:rPr lang="zh-CN" altLang="en-US" sz="1200" dirty="0"/>
              <a:t>复位信号，用于初始化和复位设备的</a:t>
            </a:r>
            <a:r>
              <a:rPr lang="en-US" altLang="zh-CN" sz="1200" dirty="0"/>
              <a:t>JTAG</a:t>
            </a:r>
            <a:r>
              <a:rPr lang="zh-CN" altLang="en-US" sz="1200" dirty="0"/>
              <a:t>接口。</a:t>
            </a:r>
            <a:endParaRPr lang="en-US" altLang="zh-CN" sz="1200" dirty="0"/>
          </a:p>
          <a:p>
            <a:pPr algn="r">
              <a:lnSpc>
                <a:spcPct val="200000"/>
              </a:lnSpc>
            </a:pPr>
            <a:r>
              <a:rPr lang="zh-CN" altLang="en-US" sz="1200" dirty="0"/>
              <a:t>这些引脚共同工作，以实现数据的传输和控制。</a:t>
            </a:r>
          </a:p>
        </p:txBody>
      </p:sp>
      <p:pic>
        <p:nvPicPr>
          <p:cNvPr id="3074" name="Picture 2" descr="JTAG接口引脚定义 | 美多多笔记">
            <a:extLst>
              <a:ext uri="{FF2B5EF4-FFF2-40B4-BE49-F238E27FC236}">
                <a16:creationId xmlns:a16="http://schemas.microsoft.com/office/drawing/2014/main" id="{4408FDF3-E4C8-F688-D946-ACB0D89FE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04" y="1865618"/>
            <a:ext cx="3495923" cy="185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3857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C3C08-9F49-2512-3F04-BEA31E549EA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3E34D37-5373-4CB8-CD5F-FE31BB6DE095}"/>
              </a:ext>
            </a:extLst>
          </p:cNvPr>
          <p:cNvSpPr>
            <a:spLocks noGrp="1"/>
          </p:cNvSpPr>
          <p:nvPr>
            <p:ph type="body" sz="quarter" idx="13"/>
          </p:nvPr>
        </p:nvSpPr>
        <p:spPr/>
        <p:txBody>
          <a:bodyPr>
            <a:normAutofit lnSpcReduction="10000"/>
          </a:bodyPr>
          <a:lstStyle/>
          <a:p>
            <a:r>
              <a:rPr lang="en-US" altLang="zh-CN" sz="2800" b="1" dirty="0">
                <a:solidFill>
                  <a:srgbClr val="0063BE"/>
                </a:solidFill>
                <a:latin typeface="微软雅黑"/>
              </a:rPr>
              <a:t>JTAG</a:t>
            </a:r>
            <a:r>
              <a:rPr lang="zh-CN" altLang="en-US" sz="2800" b="1" dirty="0">
                <a:solidFill>
                  <a:srgbClr val="0063BE"/>
                </a:solidFill>
                <a:latin typeface="微软雅黑"/>
              </a:rPr>
              <a:t>工作原理</a:t>
            </a:r>
          </a:p>
        </p:txBody>
      </p:sp>
      <p:sp>
        <p:nvSpPr>
          <p:cNvPr id="3" name="Text Placeholder 2">
            <a:extLst>
              <a:ext uri="{FF2B5EF4-FFF2-40B4-BE49-F238E27FC236}">
                <a16:creationId xmlns:a16="http://schemas.microsoft.com/office/drawing/2014/main" id="{33E47C4F-60D3-FC0E-3724-F2A1C04BFEEE}"/>
              </a:ext>
            </a:extLst>
          </p:cNvPr>
          <p:cNvSpPr>
            <a:spLocks noGrp="1"/>
          </p:cNvSpPr>
          <p:nvPr>
            <p:ph type="body" sz="quarter" idx="14"/>
          </p:nvPr>
        </p:nvSpPr>
        <p:spPr/>
        <p:txBody>
          <a:bodyPr/>
          <a:lstStyle/>
          <a:p>
            <a:r>
              <a:rPr lang="en-US" altLang="ko-KR" dirty="0"/>
              <a:t>JTAG Working Principle</a:t>
            </a:r>
            <a:endParaRPr lang="ko-KR" altLang="en-US" dirty="0">
              <a:latin typeface="Calibri" panose="020F0502020204030204" pitchFamily="34" charset="0"/>
            </a:endParaRPr>
          </a:p>
        </p:txBody>
      </p:sp>
      <p:sp>
        <p:nvSpPr>
          <p:cNvPr id="14" name="Slide Number Placeholder 13">
            <a:extLst>
              <a:ext uri="{FF2B5EF4-FFF2-40B4-BE49-F238E27FC236}">
                <a16:creationId xmlns:a16="http://schemas.microsoft.com/office/drawing/2014/main" id="{AC9996D2-60C1-3FFE-ECEF-2FEC56A9F402}"/>
              </a:ext>
            </a:extLst>
          </p:cNvPr>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5</a:t>
            </a:fld>
            <a:endParaRPr lang="ko-KR" altLang="en-US">
              <a:solidFill>
                <a:srgbClr val="000000">
                  <a:lumMod val="85000"/>
                  <a:lumOff val="15000"/>
                </a:srgbClr>
              </a:solidFill>
              <a:latin typeface="微软雅黑"/>
            </a:endParaRPr>
          </a:p>
        </p:txBody>
      </p:sp>
      <p:grpSp>
        <p:nvGrpSpPr>
          <p:cNvPr id="4" name="Group 8">
            <a:extLst>
              <a:ext uri="{FF2B5EF4-FFF2-40B4-BE49-F238E27FC236}">
                <a16:creationId xmlns:a16="http://schemas.microsoft.com/office/drawing/2014/main" id="{63FF92BF-DA2B-ACF1-9036-83E0E0AA3E80}"/>
              </a:ext>
            </a:extLst>
          </p:cNvPr>
          <p:cNvGrpSpPr/>
          <p:nvPr/>
        </p:nvGrpSpPr>
        <p:grpSpPr>
          <a:xfrm>
            <a:off x="337782" y="1171466"/>
            <a:ext cx="352123" cy="340448"/>
            <a:chOff x="1101969" y="1465385"/>
            <a:chExt cx="679206" cy="567843"/>
          </a:xfrm>
          <a:solidFill>
            <a:schemeClr val="accent1"/>
          </a:solidFill>
        </p:grpSpPr>
        <p:sp>
          <p:nvSpPr>
            <p:cNvPr id="5" name="Rectangle 9">
              <a:extLst>
                <a:ext uri="{FF2B5EF4-FFF2-40B4-BE49-F238E27FC236}">
                  <a16:creationId xmlns:a16="http://schemas.microsoft.com/office/drawing/2014/main" id="{D0BA0D52-C21C-466C-F436-8A1E8049CA50}"/>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6" name="Rectangle 11">
              <a:extLst>
                <a:ext uri="{FF2B5EF4-FFF2-40B4-BE49-F238E27FC236}">
                  <a16:creationId xmlns:a16="http://schemas.microsoft.com/office/drawing/2014/main" id="{089C713B-8077-E8DA-A98C-65FE296DF06B}"/>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7" name="Rectangle 12">
              <a:extLst>
                <a:ext uri="{FF2B5EF4-FFF2-40B4-BE49-F238E27FC236}">
                  <a16:creationId xmlns:a16="http://schemas.microsoft.com/office/drawing/2014/main" id="{B33020B7-7982-44B2-2ABC-CBE3F640327C}"/>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8" name="文本框 7">
            <a:extLst>
              <a:ext uri="{FF2B5EF4-FFF2-40B4-BE49-F238E27FC236}">
                <a16:creationId xmlns:a16="http://schemas.microsoft.com/office/drawing/2014/main" id="{061AA632-806F-FA79-7A8B-7B9825BBC0DE}"/>
              </a:ext>
            </a:extLst>
          </p:cNvPr>
          <p:cNvSpPr txBox="1"/>
          <p:nvPr/>
        </p:nvSpPr>
        <p:spPr>
          <a:xfrm>
            <a:off x="817684" y="1162214"/>
            <a:ext cx="1107996" cy="369332"/>
          </a:xfrm>
          <a:prstGeom prst="rect">
            <a:avLst/>
          </a:prstGeom>
          <a:noFill/>
        </p:spPr>
        <p:txBody>
          <a:bodyPr wrap="none" rtlCol="0">
            <a:spAutoFit/>
          </a:bodyPr>
          <a:lstStyle/>
          <a:p>
            <a:r>
              <a:rPr lang="zh-CN" altLang="en-US" b="1" dirty="0"/>
              <a:t>工作模式</a:t>
            </a:r>
          </a:p>
        </p:txBody>
      </p:sp>
      <p:sp>
        <p:nvSpPr>
          <p:cNvPr id="16" name="文本框 15">
            <a:extLst>
              <a:ext uri="{FF2B5EF4-FFF2-40B4-BE49-F238E27FC236}">
                <a16:creationId xmlns:a16="http://schemas.microsoft.com/office/drawing/2014/main" id="{05F63575-9BC2-A7B6-8E00-7FEF98AE66E8}"/>
              </a:ext>
            </a:extLst>
          </p:cNvPr>
          <p:cNvSpPr txBox="1"/>
          <p:nvPr/>
        </p:nvSpPr>
        <p:spPr>
          <a:xfrm>
            <a:off x="246184" y="1629953"/>
            <a:ext cx="6001242" cy="2622256"/>
          </a:xfrm>
          <a:prstGeom prst="rect">
            <a:avLst/>
          </a:prstGeom>
          <a:noFill/>
        </p:spPr>
        <p:txBody>
          <a:bodyPr wrap="square" rtlCol="0">
            <a:spAutoFit/>
          </a:bodyPr>
          <a:lstStyle/>
          <a:p>
            <a:pPr algn="just">
              <a:lnSpc>
                <a:spcPct val="200000"/>
              </a:lnSpc>
            </a:pPr>
            <a:r>
              <a:rPr lang="en-US" altLang="zh-CN" sz="1200" dirty="0"/>
              <a:t>JTAG</a:t>
            </a:r>
            <a:r>
              <a:rPr lang="zh-CN" altLang="en-US" sz="1200" dirty="0"/>
              <a:t>的工作主要有以下几个模式：</a:t>
            </a:r>
            <a:endParaRPr lang="en-US" altLang="zh-CN" sz="1200" dirty="0"/>
          </a:p>
          <a:p>
            <a:pPr marL="171450" indent="-171450" algn="just">
              <a:lnSpc>
                <a:spcPct val="200000"/>
              </a:lnSpc>
              <a:buFontTx/>
              <a:buChar char="-"/>
            </a:pPr>
            <a:r>
              <a:rPr lang="en-US" altLang="zh-CN" sz="1200" b="1" dirty="0"/>
              <a:t>Shift-IR</a:t>
            </a:r>
            <a:r>
              <a:rPr lang="zh-CN" altLang="en-US" sz="1200" b="1" dirty="0"/>
              <a:t>（</a:t>
            </a:r>
            <a:r>
              <a:rPr lang="en-US" altLang="zh-CN" sz="1200" b="1" dirty="0"/>
              <a:t>Instruction Register Shift</a:t>
            </a:r>
            <a:r>
              <a:rPr lang="zh-CN" altLang="en-US" sz="1200" b="1" dirty="0"/>
              <a:t>）：</a:t>
            </a:r>
            <a:r>
              <a:rPr lang="zh-CN" altLang="en-US" sz="1200" dirty="0"/>
              <a:t>在此模式下，</a:t>
            </a:r>
            <a:r>
              <a:rPr lang="en-US" altLang="zh-CN" sz="1200" dirty="0"/>
              <a:t>JTAG</a:t>
            </a:r>
            <a:r>
              <a:rPr lang="zh-CN" altLang="en-US" sz="1200" dirty="0"/>
              <a:t>设备通过</a:t>
            </a:r>
            <a:r>
              <a:rPr lang="en-US" altLang="zh-CN" sz="1200" dirty="0"/>
              <a:t>TDI</a:t>
            </a:r>
            <a:r>
              <a:rPr lang="zh-CN" altLang="en-US" sz="1200" dirty="0"/>
              <a:t>和</a:t>
            </a:r>
            <a:r>
              <a:rPr lang="en-US" altLang="zh-CN" sz="1200" dirty="0"/>
              <a:t>TDO</a:t>
            </a:r>
            <a:r>
              <a:rPr lang="zh-CN" altLang="en-US" sz="1200" dirty="0"/>
              <a:t>进行指令的传输。设备可以接收一个指令来选择执行的操作（例如测试、诊断等）。</a:t>
            </a:r>
            <a:endParaRPr lang="en-US" altLang="zh-CN" sz="1200" dirty="0"/>
          </a:p>
          <a:p>
            <a:pPr marL="171450" indent="-171450" algn="just">
              <a:lnSpc>
                <a:spcPct val="200000"/>
              </a:lnSpc>
              <a:buFontTx/>
              <a:buChar char="-"/>
            </a:pPr>
            <a:r>
              <a:rPr lang="en-US" altLang="zh-CN" sz="1200" b="1" dirty="0"/>
              <a:t>Shift-DR</a:t>
            </a:r>
            <a:r>
              <a:rPr lang="zh-CN" altLang="en-US" sz="1200" b="1" dirty="0"/>
              <a:t>（</a:t>
            </a:r>
            <a:r>
              <a:rPr lang="en-US" altLang="zh-CN" sz="1200" b="1" dirty="0"/>
              <a:t>Data Register Shift</a:t>
            </a:r>
            <a:r>
              <a:rPr lang="zh-CN" altLang="en-US" sz="1200" b="1" dirty="0"/>
              <a:t>）：</a:t>
            </a:r>
            <a:r>
              <a:rPr lang="zh-CN" altLang="en-US" sz="1200" dirty="0"/>
              <a:t>在此模式下，</a:t>
            </a:r>
            <a:r>
              <a:rPr lang="en-US" altLang="zh-CN" sz="1200" dirty="0"/>
              <a:t>JTAG</a:t>
            </a:r>
            <a:r>
              <a:rPr lang="zh-CN" altLang="en-US" sz="1200" dirty="0"/>
              <a:t>设备通过</a:t>
            </a:r>
            <a:r>
              <a:rPr lang="en-US" altLang="zh-CN" sz="1200" dirty="0"/>
              <a:t>TDI</a:t>
            </a:r>
            <a:r>
              <a:rPr lang="zh-CN" altLang="en-US" sz="1200" dirty="0"/>
              <a:t>和</a:t>
            </a:r>
            <a:r>
              <a:rPr lang="en-US" altLang="zh-CN" sz="1200" dirty="0"/>
              <a:t>TDO</a:t>
            </a:r>
            <a:r>
              <a:rPr lang="zh-CN" altLang="en-US" sz="1200" dirty="0"/>
              <a:t>传输测试数据。此模式用于实际的边界扫描操作或设备的功能测试。</a:t>
            </a:r>
            <a:endParaRPr lang="en-US" altLang="zh-CN" sz="1200" dirty="0"/>
          </a:p>
          <a:p>
            <a:pPr marL="171450" indent="-171450" algn="just">
              <a:lnSpc>
                <a:spcPct val="200000"/>
              </a:lnSpc>
              <a:buFontTx/>
              <a:buChar char="-"/>
            </a:pPr>
            <a:r>
              <a:rPr lang="en-US" altLang="zh-CN" sz="1200" b="1" dirty="0"/>
              <a:t>Capture-IR/DR</a:t>
            </a:r>
            <a:r>
              <a:rPr lang="zh-CN" altLang="en-US" sz="1200" b="1" dirty="0"/>
              <a:t>：</a:t>
            </a:r>
            <a:r>
              <a:rPr lang="zh-CN" altLang="en-US" sz="1200" dirty="0"/>
              <a:t>捕获模式，用于捕捉设备当前的状态信息。</a:t>
            </a:r>
            <a:endParaRPr lang="en-US" altLang="zh-CN" sz="1200" dirty="0"/>
          </a:p>
          <a:p>
            <a:pPr marL="171450" indent="-171450" algn="just">
              <a:lnSpc>
                <a:spcPct val="200000"/>
              </a:lnSpc>
              <a:buFontTx/>
              <a:buChar char="-"/>
            </a:pPr>
            <a:r>
              <a:rPr lang="en-US" altLang="zh-CN" sz="1200" b="1" dirty="0"/>
              <a:t>Update-IR/DR</a:t>
            </a:r>
            <a:r>
              <a:rPr lang="zh-CN" altLang="en-US" sz="1200" b="1" dirty="0"/>
              <a:t>：</a:t>
            </a:r>
            <a:r>
              <a:rPr lang="zh-CN" altLang="en-US" sz="1200" dirty="0"/>
              <a:t>更新模式，用于将捕获或传输的数据更新到设备内部状态。</a:t>
            </a:r>
          </a:p>
        </p:txBody>
      </p:sp>
      <p:sp>
        <p:nvSpPr>
          <p:cNvPr id="10" name="AutoShape 2" descr="uboot 驱动模型_uboot驱动模型-CSDN博客">
            <a:extLst>
              <a:ext uri="{FF2B5EF4-FFF2-40B4-BE49-F238E27FC236}">
                <a16:creationId xmlns:a16="http://schemas.microsoft.com/office/drawing/2014/main" id="{8684FB18-9550-306A-A823-2839A1691CF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0" name="Picture 4" descr="JTAG工作模式 的图像结果">
            <a:extLst>
              <a:ext uri="{FF2B5EF4-FFF2-40B4-BE49-F238E27FC236}">
                <a16:creationId xmlns:a16="http://schemas.microsoft.com/office/drawing/2014/main" id="{2DF914E2-F5B3-4837-C404-A3AEA1A2B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18" y="1702831"/>
            <a:ext cx="241935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02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5B555-5C94-D1E0-9302-C69C563C1BC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B5D4D55-9717-57DE-CCAD-D53FF613B17E}"/>
              </a:ext>
            </a:extLst>
          </p:cNvPr>
          <p:cNvSpPr>
            <a:spLocks noGrp="1"/>
          </p:cNvSpPr>
          <p:nvPr>
            <p:ph type="body" sz="quarter" idx="13"/>
          </p:nvPr>
        </p:nvSpPr>
        <p:spPr/>
        <p:txBody>
          <a:bodyPr>
            <a:normAutofit lnSpcReduction="10000"/>
          </a:bodyPr>
          <a:lstStyle/>
          <a:p>
            <a:r>
              <a:rPr lang="en-US" altLang="zh-CN" sz="2800" b="1" dirty="0">
                <a:solidFill>
                  <a:srgbClr val="0063BE"/>
                </a:solidFill>
                <a:latin typeface="微软雅黑"/>
              </a:rPr>
              <a:t>JTAG</a:t>
            </a:r>
            <a:r>
              <a:rPr lang="zh-CN" altLang="en-US" sz="2800" b="1" dirty="0">
                <a:solidFill>
                  <a:srgbClr val="0063BE"/>
                </a:solidFill>
                <a:latin typeface="微软雅黑"/>
              </a:rPr>
              <a:t>工作原理</a:t>
            </a:r>
          </a:p>
        </p:txBody>
      </p:sp>
      <p:sp>
        <p:nvSpPr>
          <p:cNvPr id="3" name="Text Placeholder 2">
            <a:extLst>
              <a:ext uri="{FF2B5EF4-FFF2-40B4-BE49-F238E27FC236}">
                <a16:creationId xmlns:a16="http://schemas.microsoft.com/office/drawing/2014/main" id="{0E078866-DEE3-52B9-E150-26E5DC36B059}"/>
              </a:ext>
            </a:extLst>
          </p:cNvPr>
          <p:cNvSpPr>
            <a:spLocks noGrp="1"/>
          </p:cNvSpPr>
          <p:nvPr>
            <p:ph type="body" sz="quarter" idx="14"/>
          </p:nvPr>
        </p:nvSpPr>
        <p:spPr/>
        <p:txBody>
          <a:bodyPr/>
          <a:lstStyle/>
          <a:p>
            <a:r>
              <a:rPr lang="en-US" altLang="ko-KR" dirty="0"/>
              <a:t>JTAG Working Principle</a:t>
            </a:r>
            <a:endParaRPr lang="ko-KR" altLang="en-US" dirty="0">
              <a:latin typeface="Calibri" panose="020F0502020204030204" pitchFamily="34" charset="0"/>
            </a:endParaRPr>
          </a:p>
        </p:txBody>
      </p:sp>
      <p:sp>
        <p:nvSpPr>
          <p:cNvPr id="14" name="Slide Number Placeholder 13">
            <a:extLst>
              <a:ext uri="{FF2B5EF4-FFF2-40B4-BE49-F238E27FC236}">
                <a16:creationId xmlns:a16="http://schemas.microsoft.com/office/drawing/2014/main" id="{E47D2913-482E-A372-0429-654A124D03CB}"/>
              </a:ext>
            </a:extLst>
          </p:cNvPr>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6</a:t>
            </a:fld>
            <a:endParaRPr lang="ko-KR" altLang="en-US">
              <a:solidFill>
                <a:srgbClr val="000000">
                  <a:lumMod val="85000"/>
                  <a:lumOff val="15000"/>
                </a:srgbClr>
              </a:solidFill>
              <a:latin typeface="微软雅黑"/>
            </a:endParaRPr>
          </a:p>
        </p:txBody>
      </p:sp>
      <p:grpSp>
        <p:nvGrpSpPr>
          <p:cNvPr id="4" name="Group 8">
            <a:extLst>
              <a:ext uri="{FF2B5EF4-FFF2-40B4-BE49-F238E27FC236}">
                <a16:creationId xmlns:a16="http://schemas.microsoft.com/office/drawing/2014/main" id="{458F9920-126F-DA61-9778-854DE08479F5}"/>
              </a:ext>
            </a:extLst>
          </p:cNvPr>
          <p:cNvGrpSpPr/>
          <p:nvPr/>
        </p:nvGrpSpPr>
        <p:grpSpPr>
          <a:xfrm>
            <a:off x="545386" y="1171466"/>
            <a:ext cx="352123" cy="340448"/>
            <a:chOff x="1101969" y="1465385"/>
            <a:chExt cx="679206" cy="567843"/>
          </a:xfrm>
          <a:solidFill>
            <a:schemeClr val="accent1"/>
          </a:solidFill>
        </p:grpSpPr>
        <p:sp>
          <p:nvSpPr>
            <p:cNvPr id="5" name="Rectangle 9">
              <a:extLst>
                <a:ext uri="{FF2B5EF4-FFF2-40B4-BE49-F238E27FC236}">
                  <a16:creationId xmlns:a16="http://schemas.microsoft.com/office/drawing/2014/main" id="{BD5D9CB7-8B46-74DA-E745-A143C443479E}"/>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6" name="Rectangle 11">
              <a:extLst>
                <a:ext uri="{FF2B5EF4-FFF2-40B4-BE49-F238E27FC236}">
                  <a16:creationId xmlns:a16="http://schemas.microsoft.com/office/drawing/2014/main" id="{F6064C26-D96C-4FA1-5FEB-8D3F6FCD97F9}"/>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7" name="Rectangle 12">
              <a:extLst>
                <a:ext uri="{FF2B5EF4-FFF2-40B4-BE49-F238E27FC236}">
                  <a16:creationId xmlns:a16="http://schemas.microsoft.com/office/drawing/2014/main" id="{0FF69E53-D5FC-7D3F-7161-1F0EA0742935}"/>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8" name="文本框 7">
            <a:extLst>
              <a:ext uri="{FF2B5EF4-FFF2-40B4-BE49-F238E27FC236}">
                <a16:creationId xmlns:a16="http://schemas.microsoft.com/office/drawing/2014/main" id="{3D5739A8-47DF-813E-57C5-AF4748C62234}"/>
              </a:ext>
            </a:extLst>
          </p:cNvPr>
          <p:cNvSpPr txBox="1"/>
          <p:nvPr/>
        </p:nvSpPr>
        <p:spPr>
          <a:xfrm>
            <a:off x="1025288" y="1162214"/>
            <a:ext cx="1107996" cy="369332"/>
          </a:xfrm>
          <a:prstGeom prst="rect">
            <a:avLst/>
          </a:prstGeom>
          <a:noFill/>
        </p:spPr>
        <p:txBody>
          <a:bodyPr wrap="none" rtlCol="0">
            <a:spAutoFit/>
          </a:bodyPr>
          <a:lstStyle/>
          <a:p>
            <a:r>
              <a:rPr lang="zh-CN" altLang="en-US" b="1" dirty="0"/>
              <a:t>边界扫描</a:t>
            </a:r>
          </a:p>
        </p:txBody>
      </p:sp>
      <p:sp>
        <p:nvSpPr>
          <p:cNvPr id="16" name="文本框 15">
            <a:extLst>
              <a:ext uri="{FF2B5EF4-FFF2-40B4-BE49-F238E27FC236}">
                <a16:creationId xmlns:a16="http://schemas.microsoft.com/office/drawing/2014/main" id="{9B609086-FC07-6032-1DFA-C68EBACC122A}"/>
              </a:ext>
            </a:extLst>
          </p:cNvPr>
          <p:cNvSpPr txBox="1"/>
          <p:nvPr/>
        </p:nvSpPr>
        <p:spPr>
          <a:xfrm>
            <a:off x="453788" y="1629953"/>
            <a:ext cx="3965812" cy="2252924"/>
          </a:xfrm>
          <a:prstGeom prst="rect">
            <a:avLst/>
          </a:prstGeom>
          <a:noFill/>
        </p:spPr>
        <p:txBody>
          <a:bodyPr wrap="square" rtlCol="0">
            <a:spAutoFit/>
          </a:bodyPr>
          <a:lstStyle/>
          <a:p>
            <a:pPr algn="just">
              <a:lnSpc>
                <a:spcPct val="200000"/>
              </a:lnSpc>
            </a:pPr>
            <a:r>
              <a:rPr lang="zh-CN" altLang="en-US" sz="1200" dirty="0"/>
              <a:t>边界扫描技术允许</a:t>
            </a:r>
            <a:r>
              <a:rPr lang="en-US" altLang="zh-CN" sz="1200" dirty="0"/>
              <a:t>JTAG</a:t>
            </a:r>
            <a:r>
              <a:rPr lang="zh-CN" altLang="en-US" sz="1200" dirty="0"/>
              <a:t>通过控制设备的输入输出引脚（</a:t>
            </a:r>
            <a:r>
              <a:rPr lang="en-US" altLang="zh-CN" sz="1200" dirty="0"/>
              <a:t>I/O</a:t>
            </a:r>
            <a:r>
              <a:rPr lang="zh-CN" altLang="en-US" sz="1200" dirty="0"/>
              <a:t>端口）来测试信号是否正确。通常，边界扫描是通过将设备配置成边界扫描测试模式来实现的。在这个模式下，</a:t>
            </a:r>
            <a:r>
              <a:rPr lang="en-US" altLang="zh-CN" sz="1200" dirty="0"/>
              <a:t>JTAG</a:t>
            </a:r>
            <a:r>
              <a:rPr lang="zh-CN" altLang="en-US" sz="1200" dirty="0"/>
              <a:t>可以对芯片的引脚进行测试，不需要直接连接到每个引脚。它通过数据链路扫描每个引脚的状态，以验证电路板的连通性、焊接质量等。</a:t>
            </a:r>
          </a:p>
        </p:txBody>
      </p:sp>
      <p:sp>
        <p:nvSpPr>
          <p:cNvPr id="10" name="AutoShape 2" descr="uboot 驱动模型_uboot驱动模型-CSDN博客">
            <a:extLst>
              <a:ext uri="{FF2B5EF4-FFF2-40B4-BE49-F238E27FC236}">
                <a16:creationId xmlns:a16="http://schemas.microsoft.com/office/drawing/2014/main" id="{27AA37A2-0378-72CF-C8C7-30AB7EC8FA7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Group 8">
            <a:extLst>
              <a:ext uri="{FF2B5EF4-FFF2-40B4-BE49-F238E27FC236}">
                <a16:creationId xmlns:a16="http://schemas.microsoft.com/office/drawing/2014/main" id="{014EA901-1C21-9F3D-022F-54B9902303B5}"/>
              </a:ext>
            </a:extLst>
          </p:cNvPr>
          <p:cNvGrpSpPr/>
          <p:nvPr/>
        </p:nvGrpSpPr>
        <p:grpSpPr>
          <a:xfrm>
            <a:off x="8261510" y="1171466"/>
            <a:ext cx="352123" cy="340448"/>
            <a:chOff x="1101969" y="1465385"/>
            <a:chExt cx="679206" cy="567843"/>
          </a:xfrm>
          <a:solidFill>
            <a:schemeClr val="accent1"/>
          </a:solidFill>
        </p:grpSpPr>
        <p:sp>
          <p:nvSpPr>
            <p:cNvPr id="11" name="Rectangle 9">
              <a:extLst>
                <a:ext uri="{FF2B5EF4-FFF2-40B4-BE49-F238E27FC236}">
                  <a16:creationId xmlns:a16="http://schemas.microsoft.com/office/drawing/2014/main" id="{74807BD3-E3D2-7F68-9F68-06F2060560F3}"/>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2" name="Rectangle 11">
              <a:extLst>
                <a:ext uri="{FF2B5EF4-FFF2-40B4-BE49-F238E27FC236}">
                  <a16:creationId xmlns:a16="http://schemas.microsoft.com/office/drawing/2014/main" id="{8E26988A-DD41-02E4-EB14-B64FEEC67C29}"/>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13" name="Rectangle 12">
              <a:extLst>
                <a:ext uri="{FF2B5EF4-FFF2-40B4-BE49-F238E27FC236}">
                  <a16:creationId xmlns:a16="http://schemas.microsoft.com/office/drawing/2014/main" id="{EA6ECC1F-621A-6E01-D8AC-FD57FC96F67B}"/>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15" name="文本框 14">
            <a:extLst>
              <a:ext uri="{FF2B5EF4-FFF2-40B4-BE49-F238E27FC236}">
                <a16:creationId xmlns:a16="http://schemas.microsoft.com/office/drawing/2014/main" id="{FBE02783-7851-FD3E-CB02-96914C59652B}"/>
              </a:ext>
            </a:extLst>
          </p:cNvPr>
          <p:cNvSpPr txBox="1"/>
          <p:nvPr/>
        </p:nvSpPr>
        <p:spPr>
          <a:xfrm>
            <a:off x="6714500" y="1162214"/>
            <a:ext cx="1338828" cy="369332"/>
          </a:xfrm>
          <a:prstGeom prst="rect">
            <a:avLst/>
          </a:prstGeom>
          <a:noFill/>
        </p:spPr>
        <p:txBody>
          <a:bodyPr wrap="none" rtlCol="0">
            <a:spAutoFit/>
          </a:bodyPr>
          <a:lstStyle/>
          <a:p>
            <a:r>
              <a:rPr lang="zh-CN" altLang="en-US" b="1" dirty="0"/>
              <a:t>测试和调试</a:t>
            </a:r>
          </a:p>
        </p:txBody>
      </p:sp>
      <p:sp>
        <p:nvSpPr>
          <p:cNvPr id="17" name="文本框 16">
            <a:extLst>
              <a:ext uri="{FF2B5EF4-FFF2-40B4-BE49-F238E27FC236}">
                <a16:creationId xmlns:a16="http://schemas.microsoft.com/office/drawing/2014/main" id="{2BD5999D-C874-B386-F278-D74B035B7BD2}"/>
              </a:ext>
            </a:extLst>
          </p:cNvPr>
          <p:cNvSpPr txBox="1"/>
          <p:nvPr/>
        </p:nvSpPr>
        <p:spPr>
          <a:xfrm>
            <a:off x="4724401" y="1649585"/>
            <a:ext cx="3965812" cy="1883593"/>
          </a:xfrm>
          <a:prstGeom prst="rect">
            <a:avLst/>
          </a:prstGeom>
          <a:noFill/>
        </p:spPr>
        <p:txBody>
          <a:bodyPr wrap="square" rtlCol="0">
            <a:spAutoFit/>
          </a:bodyPr>
          <a:lstStyle/>
          <a:p>
            <a:pPr algn="just">
              <a:lnSpc>
                <a:spcPct val="200000"/>
              </a:lnSpc>
            </a:pPr>
            <a:r>
              <a:rPr lang="en-US" altLang="zh-CN" sz="1200" dirty="0"/>
              <a:t>JTAG</a:t>
            </a:r>
            <a:r>
              <a:rPr lang="zh-CN" altLang="en-US" sz="1200" dirty="0"/>
              <a:t>的一个关键应用是调试。通过</a:t>
            </a:r>
            <a:r>
              <a:rPr lang="en-US" altLang="zh-CN" sz="1200" dirty="0"/>
              <a:t>JTAG</a:t>
            </a:r>
            <a:r>
              <a:rPr lang="zh-CN" altLang="en-US" sz="1200" dirty="0"/>
              <a:t>接口，开发人员可以直接与嵌入式系统的微处理器或</a:t>
            </a:r>
            <a:r>
              <a:rPr lang="en-US" altLang="zh-CN" sz="1200" dirty="0"/>
              <a:t>FPGA</a:t>
            </a:r>
            <a:r>
              <a:rPr lang="zh-CN" altLang="en-US" sz="1200" dirty="0"/>
              <a:t>交互，进行程序的单步调试、寄存器查看和内存访问。这种调试方式非常适合嵌入式系统，因为它不需要在设备上进行外部接口的繁琐操作，只需要通过</a:t>
            </a:r>
            <a:r>
              <a:rPr lang="en-US" altLang="zh-CN" sz="1200" dirty="0"/>
              <a:t>JTAG</a:t>
            </a:r>
            <a:r>
              <a:rPr lang="zh-CN" altLang="en-US" sz="1200" dirty="0"/>
              <a:t>连接即可。</a:t>
            </a:r>
          </a:p>
        </p:txBody>
      </p:sp>
    </p:spTree>
    <p:extLst>
      <p:ext uri="{BB962C8B-B14F-4D97-AF65-F5344CB8AC3E}">
        <p14:creationId xmlns:p14="http://schemas.microsoft.com/office/powerpoint/2010/main" val="10893573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22195-3DEE-D2C4-67B1-59391584EC6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DFFA486-9E92-0FE0-B4D3-79DF83DA71B4}"/>
              </a:ext>
            </a:extLst>
          </p:cNvPr>
          <p:cNvSpPr>
            <a:spLocks noGrp="1"/>
          </p:cNvSpPr>
          <p:nvPr>
            <p:ph type="body" sz="quarter" idx="13"/>
          </p:nvPr>
        </p:nvSpPr>
        <p:spPr/>
        <p:txBody>
          <a:bodyPr>
            <a:normAutofit lnSpcReduction="10000"/>
          </a:bodyPr>
          <a:lstStyle/>
          <a:p>
            <a:r>
              <a:rPr lang="en-US" altLang="zh-CN" sz="2800" b="1" dirty="0">
                <a:solidFill>
                  <a:srgbClr val="0063BE"/>
                </a:solidFill>
                <a:latin typeface="微软雅黑"/>
              </a:rPr>
              <a:t>JTAG</a:t>
            </a:r>
            <a:r>
              <a:rPr lang="zh-CN" altLang="en-US" sz="2800" b="1" dirty="0">
                <a:solidFill>
                  <a:srgbClr val="0063BE"/>
                </a:solidFill>
                <a:latin typeface="微软雅黑"/>
              </a:rPr>
              <a:t>工作原理</a:t>
            </a:r>
          </a:p>
        </p:txBody>
      </p:sp>
      <p:sp>
        <p:nvSpPr>
          <p:cNvPr id="3" name="Text Placeholder 2">
            <a:extLst>
              <a:ext uri="{FF2B5EF4-FFF2-40B4-BE49-F238E27FC236}">
                <a16:creationId xmlns:a16="http://schemas.microsoft.com/office/drawing/2014/main" id="{DBB36F77-09B6-841C-73A8-B712983D7BDD}"/>
              </a:ext>
            </a:extLst>
          </p:cNvPr>
          <p:cNvSpPr>
            <a:spLocks noGrp="1"/>
          </p:cNvSpPr>
          <p:nvPr>
            <p:ph type="body" sz="quarter" idx="14"/>
          </p:nvPr>
        </p:nvSpPr>
        <p:spPr/>
        <p:txBody>
          <a:bodyPr/>
          <a:lstStyle/>
          <a:p>
            <a:r>
              <a:rPr lang="en-US" altLang="ko-KR" dirty="0"/>
              <a:t>JTAG Working Principle</a:t>
            </a:r>
            <a:endParaRPr lang="ko-KR" altLang="en-US" dirty="0">
              <a:latin typeface="Calibri" panose="020F0502020204030204" pitchFamily="34" charset="0"/>
            </a:endParaRPr>
          </a:p>
        </p:txBody>
      </p:sp>
      <p:sp>
        <p:nvSpPr>
          <p:cNvPr id="14" name="Slide Number Placeholder 13">
            <a:extLst>
              <a:ext uri="{FF2B5EF4-FFF2-40B4-BE49-F238E27FC236}">
                <a16:creationId xmlns:a16="http://schemas.microsoft.com/office/drawing/2014/main" id="{E6B3655D-B64B-EFC0-7E2A-69C5A66DA4FB}"/>
              </a:ext>
            </a:extLst>
          </p:cNvPr>
          <p:cNvSpPr>
            <a:spLocks noGrp="1"/>
          </p:cNvSpPr>
          <p:nvPr>
            <p:ph type="sldNum" sz="quarter" idx="12"/>
          </p:nvPr>
        </p:nvSpPr>
        <p:spPr/>
        <p:txBody>
          <a:bodyPr/>
          <a:lstStyle/>
          <a:p>
            <a:pPr defTabSz="685800"/>
            <a:fld id="{C33509E8-EDB3-4BFB-9C63-B01D176D4351}" type="slidenum">
              <a:rPr lang="ko-KR" altLang="en-US">
                <a:solidFill>
                  <a:srgbClr val="000000">
                    <a:lumMod val="85000"/>
                    <a:lumOff val="15000"/>
                  </a:srgbClr>
                </a:solidFill>
                <a:latin typeface="微软雅黑"/>
              </a:rPr>
              <a:pPr defTabSz="685800"/>
              <a:t>7</a:t>
            </a:fld>
            <a:endParaRPr lang="ko-KR" altLang="en-US">
              <a:solidFill>
                <a:srgbClr val="000000">
                  <a:lumMod val="85000"/>
                  <a:lumOff val="15000"/>
                </a:srgbClr>
              </a:solidFill>
              <a:latin typeface="微软雅黑"/>
            </a:endParaRPr>
          </a:p>
        </p:txBody>
      </p:sp>
      <p:grpSp>
        <p:nvGrpSpPr>
          <p:cNvPr id="4" name="Group 8">
            <a:extLst>
              <a:ext uri="{FF2B5EF4-FFF2-40B4-BE49-F238E27FC236}">
                <a16:creationId xmlns:a16="http://schemas.microsoft.com/office/drawing/2014/main" id="{0A01EEA0-4BEC-83D9-12B7-3F25EAFC309E}"/>
              </a:ext>
            </a:extLst>
          </p:cNvPr>
          <p:cNvGrpSpPr/>
          <p:nvPr/>
        </p:nvGrpSpPr>
        <p:grpSpPr>
          <a:xfrm>
            <a:off x="545386" y="1171466"/>
            <a:ext cx="352123" cy="340448"/>
            <a:chOff x="1101969" y="1465385"/>
            <a:chExt cx="679206" cy="567843"/>
          </a:xfrm>
          <a:solidFill>
            <a:schemeClr val="accent1"/>
          </a:solidFill>
        </p:grpSpPr>
        <p:sp>
          <p:nvSpPr>
            <p:cNvPr id="5" name="Rectangle 9">
              <a:extLst>
                <a:ext uri="{FF2B5EF4-FFF2-40B4-BE49-F238E27FC236}">
                  <a16:creationId xmlns:a16="http://schemas.microsoft.com/office/drawing/2014/main" id="{48DFFAFD-1143-572D-A6FA-4F384DB74F26}"/>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6" name="Rectangle 11">
              <a:extLst>
                <a:ext uri="{FF2B5EF4-FFF2-40B4-BE49-F238E27FC236}">
                  <a16:creationId xmlns:a16="http://schemas.microsoft.com/office/drawing/2014/main" id="{A53732F7-D5B7-7747-A36B-FC3E02DA649E}"/>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7" name="Rectangle 12">
              <a:extLst>
                <a:ext uri="{FF2B5EF4-FFF2-40B4-BE49-F238E27FC236}">
                  <a16:creationId xmlns:a16="http://schemas.microsoft.com/office/drawing/2014/main" id="{91F40E0C-2301-06F4-EF26-95FC0028834E}"/>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8" name="文本框 7">
            <a:extLst>
              <a:ext uri="{FF2B5EF4-FFF2-40B4-BE49-F238E27FC236}">
                <a16:creationId xmlns:a16="http://schemas.microsoft.com/office/drawing/2014/main" id="{4DF3DDD1-34A9-ADD5-15F2-C6D3423BCC09}"/>
              </a:ext>
            </a:extLst>
          </p:cNvPr>
          <p:cNvSpPr txBox="1"/>
          <p:nvPr/>
        </p:nvSpPr>
        <p:spPr>
          <a:xfrm>
            <a:off x="1025288" y="1162214"/>
            <a:ext cx="1338828" cy="369332"/>
          </a:xfrm>
          <a:prstGeom prst="rect">
            <a:avLst/>
          </a:prstGeom>
          <a:noFill/>
        </p:spPr>
        <p:txBody>
          <a:bodyPr wrap="none" rtlCol="0">
            <a:spAutoFit/>
          </a:bodyPr>
          <a:lstStyle/>
          <a:p>
            <a:r>
              <a:rPr lang="zh-CN" altLang="en-US" b="1" dirty="0"/>
              <a:t>编程和配置</a:t>
            </a:r>
          </a:p>
        </p:txBody>
      </p:sp>
      <p:sp>
        <p:nvSpPr>
          <p:cNvPr id="16" name="文本框 15">
            <a:extLst>
              <a:ext uri="{FF2B5EF4-FFF2-40B4-BE49-F238E27FC236}">
                <a16:creationId xmlns:a16="http://schemas.microsoft.com/office/drawing/2014/main" id="{6CBA7B3C-2198-795F-B352-6C7633AFCCF1}"/>
              </a:ext>
            </a:extLst>
          </p:cNvPr>
          <p:cNvSpPr txBox="1"/>
          <p:nvPr/>
        </p:nvSpPr>
        <p:spPr>
          <a:xfrm>
            <a:off x="453788" y="1629953"/>
            <a:ext cx="8236424" cy="775597"/>
          </a:xfrm>
          <a:prstGeom prst="rect">
            <a:avLst/>
          </a:prstGeom>
          <a:noFill/>
        </p:spPr>
        <p:txBody>
          <a:bodyPr wrap="square" rtlCol="0">
            <a:spAutoFit/>
          </a:bodyPr>
          <a:lstStyle/>
          <a:p>
            <a:pPr algn="just">
              <a:lnSpc>
                <a:spcPct val="200000"/>
              </a:lnSpc>
            </a:pPr>
            <a:r>
              <a:rPr lang="en-US" altLang="zh-CN" sz="1200" dirty="0"/>
              <a:t>JTAG</a:t>
            </a:r>
            <a:r>
              <a:rPr lang="zh-CN" altLang="en-US" sz="1200" dirty="0"/>
              <a:t>接口也常用于芯片的编程和配置，尤其是在</a:t>
            </a:r>
            <a:r>
              <a:rPr lang="en-US" altLang="zh-CN" sz="1200" dirty="0"/>
              <a:t>FPGA</a:t>
            </a:r>
            <a:r>
              <a:rPr lang="zh-CN" altLang="en-US" sz="1200" dirty="0"/>
              <a:t>和</a:t>
            </a:r>
            <a:r>
              <a:rPr lang="en-US" altLang="zh-CN" sz="1200" dirty="0"/>
              <a:t>CPLD</a:t>
            </a:r>
            <a:r>
              <a:rPr lang="zh-CN" altLang="en-US" sz="1200" dirty="0"/>
              <a:t>等可编程逻辑器件的开发中。开发人员可以通过</a:t>
            </a:r>
            <a:r>
              <a:rPr lang="en-US" altLang="zh-CN" sz="1200" dirty="0"/>
              <a:t>JTAG</a:t>
            </a:r>
            <a:r>
              <a:rPr lang="zh-CN" altLang="en-US" sz="1200" dirty="0"/>
              <a:t>接口将设计文件加载到芯片中，完成硬件的配置和编程。</a:t>
            </a:r>
          </a:p>
        </p:txBody>
      </p:sp>
      <p:sp>
        <p:nvSpPr>
          <p:cNvPr id="10" name="AutoShape 2" descr="uboot 驱动模型_uboot驱动模型-CSDN博客">
            <a:extLst>
              <a:ext uri="{FF2B5EF4-FFF2-40B4-BE49-F238E27FC236}">
                <a16:creationId xmlns:a16="http://schemas.microsoft.com/office/drawing/2014/main" id="{87F94732-5E15-6D72-31C9-FAE5792303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a:extLst>
              <a:ext uri="{FF2B5EF4-FFF2-40B4-BE49-F238E27FC236}">
                <a16:creationId xmlns:a16="http://schemas.microsoft.com/office/drawing/2014/main" id="{BC2C1122-5F14-FFE4-D441-B09B4217430C}"/>
              </a:ext>
            </a:extLst>
          </p:cNvPr>
          <p:cNvSpPr txBox="1"/>
          <p:nvPr/>
        </p:nvSpPr>
        <p:spPr>
          <a:xfrm>
            <a:off x="453788" y="3074566"/>
            <a:ext cx="8236424" cy="1144929"/>
          </a:xfrm>
          <a:prstGeom prst="rect">
            <a:avLst/>
          </a:prstGeom>
          <a:noFill/>
        </p:spPr>
        <p:txBody>
          <a:bodyPr wrap="square" rtlCol="0">
            <a:spAutoFit/>
          </a:bodyPr>
          <a:lstStyle/>
          <a:p>
            <a:pPr algn="just">
              <a:lnSpc>
                <a:spcPct val="200000"/>
              </a:lnSpc>
            </a:pPr>
            <a:r>
              <a:rPr lang="en-US" altLang="zh-CN" sz="1200" dirty="0"/>
              <a:t>JTAG</a:t>
            </a:r>
            <a:r>
              <a:rPr lang="zh-CN" altLang="en-US" sz="1200" dirty="0"/>
              <a:t>是一种通过标准化串行接口进行测试、调试和编程的技术。它通过一组简单的信号线连接设备，形成边界扫描链，使得开发人员能够通过一个外部控制器直接控制和访问设备的内部状态，进行故障排查、功能验证、程序调试以及编程。</a:t>
            </a:r>
            <a:r>
              <a:rPr lang="en-US" altLang="zh-CN" sz="1200" dirty="0"/>
              <a:t>JTAG</a:t>
            </a:r>
            <a:r>
              <a:rPr lang="zh-CN" altLang="en-US" sz="1200" dirty="0"/>
              <a:t>接口广泛应用于嵌入式开发、集成电路的生产测试和故障诊断等领域。</a:t>
            </a:r>
          </a:p>
        </p:txBody>
      </p:sp>
      <p:grpSp>
        <p:nvGrpSpPr>
          <p:cNvPr id="18" name="Group 8">
            <a:extLst>
              <a:ext uri="{FF2B5EF4-FFF2-40B4-BE49-F238E27FC236}">
                <a16:creationId xmlns:a16="http://schemas.microsoft.com/office/drawing/2014/main" id="{32F12290-C115-C0A3-535B-1B17C0403FE5}"/>
              </a:ext>
            </a:extLst>
          </p:cNvPr>
          <p:cNvGrpSpPr/>
          <p:nvPr/>
        </p:nvGrpSpPr>
        <p:grpSpPr>
          <a:xfrm>
            <a:off x="545386" y="2616262"/>
            <a:ext cx="352123" cy="340448"/>
            <a:chOff x="1101969" y="1465385"/>
            <a:chExt cx="679206" cy="567843"/>
          </a:xfrm>
          <a:solidFill>
            <a:schemeClr val="accent1"/>
          </a:solidFill>
        </p:grpSpPr>
        <p:sp>
          <p:nvSpPr>
            <p:cNvPr id="19" name="Rectangle 9">
              <a:extLst>
                <a:ext uri="{FF2B5EF4-FFF2-40B4-BE49-F238E27FC236}">
                  <a16:creationId xmlns:a16="http://schemas.microsoft.com/office/drawing/2014/main" id="{E7210851-F840-E35A-D5B1-F92DA7D9D2C6}"/>
                </a:ext>
              </a:extLst>
            </p:cNvPr>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20" name="Rectangle 11">
              <a:extLst>
                <a:ext uri="{FF2B5EF4-FFF2-40B4-BE49-F238E27FC236}">
                  <a16:creationId xmlns:a16="http://schemas.microsoft.com/office/drawing/2014/main" id="{23C9EA10-1A60-4609-898C-82E931133E53}"/>
                </a:ext>
              </a:extLst>
            </p:cNvPr>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sp>
          <p:nvSpPr>
            <p:cNvPr id="21" name="Rectangle 12">
              <a:extLst>
                <a:ext uri="{FF2B5EF4-FFF2-40B4-BE49-F238E27FC236}">
                  <a16:creationId xmlns:a16="http://schemas.microsoft.com/office/drawing/2014/main" id="{3B95945B-644E-AB05-45CB-23F5813FA6F1}"/>
                </a:ext>
              </a:extLst>
            </p:cNvPr>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1013">
                <a:solidFill>
                  <a:srgbClr val="FFFFFF"/>
                </a:solidFill>
                <a:latin typeface="微软雅黑"/>
              </a:endParaRPr>
            </a:p>
          </p:txBody>
        </p:sp>
      </p:grpSp>
      <p:sp>
        <p:nvSpPr>
          <p:cNvPr id="22" name="文本框 21">
            <a:extLst>
              <a:ext uri="{FF2B5EF4-FFF2-40B4-BE49-F238E27FC236}">
                <a16:creationId xmlns:a16="http://schemas.microsoft.com/office/drawing/2014/main" id="{8F4546DC-455A-0FB6-3256-45F6ECE29850}"/>
              </a:ext>
            </a:extLst>
          </p:cNvPr>
          <p:cNvSpPr txBox="1"/>
          <p:nvPr/>
        </p:nvSpPr>
        <p:spPr>
          <a:xfrm>
            <a:off x="1025288" y="2607010"/>
            <a:ext cx="646331" cy="369332"/>
          </a:xfrm>
          <a:prstGeom prst="rect">
            <a:avLst/>
          </a:prstGeom>
          <a:noFill/>
        </p:spPr>
        <p:txBody>
          <a:bodyPr wrap="none" rtlCol="0">
            <a:spAutoFit/>
          </a:bodyPr>
          <a:lstStyle/>
          <a:p>
            <a:r>
              <a:rPr lang="zh-CN" altLang="en-US" b="1" dirty="0"/>
              <a:t>总结</a:t>
            </a:r>
          </a:p>
        </p:txBody>
      </p:sp>
    </p:spTree>
    <p:extLst>
      <p:ext uri="{BB962C8B-B14F-4D97-AF65-F5344CB8AC3E}">
        <p14:creationId xmlns:p14="http://schemas.microsoft.com/office/powerpoint/2010/main" val="1969258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TotalTime>
  <Words>766</Words>
  <Application>Microsoft Office PowerPoint</Application>
  <PresentationFormat>全屏显示(16:9)</PresentationFormat>
  <Paragraphs>54</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刘淑仪</dc:creator>
  <dc:description>锐旗设计；https://9ppt.taobao.com</dc:description>
  <cp:lastModifiedBy>淑仪 刘</cp:lastModifiedBy>
  <cp:revision>29</cp:revision>
  <dcterms:created xsi:type="dcterms:W3CDTF">2017-09-03T11:29:18Z</dcterms:created>
  <dcterms:modified xsi:type="dcterms:W3CDTF">2024-11-29T15:57:45Z</dcterms:modified>
</cp:coreProperties>
</file>