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1" r:id="rId3"/>
    <p:sldId id="267" r:id="rId4"/>
    <p:sldId id="268" r:id="rId5"/>
    <p:sldId id="269" r:id="rId6"/>
    <p:sldId id="27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4B02-F6A9-406E-B190-48652288584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C60C3-883C-4DFD-90C3-03FEE2AD8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4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479857-3E28-4C90-825C-C38A910FF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0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14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EBE90-C48E-7326-96A4-37D47A0B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B40BCC-975B-246C-ECB0-AB66F57BD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F3FC8-9766-F2F5-5015-E9A7BFCF7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DEE4-FCFC-AE0E-3829-4971EB11C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27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FE637-5864-E9A7-58A1-D8A60A93C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F1606-479C-5F6B-9402-4312CC1C1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3105C-17C3-1687-6B08-C86C52074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0907-6E63-9290-0742-E3E0602E68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93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CE2E0-594A-23D4-5E29-234C804ED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EAD85-9586-AE3B-B53D-5B8CEEF14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AC9E6-B0D4-9771-5313-9223C4D48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782F2-245F-E04B-F278-86DB8EDDB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27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634C-859A-EA6A-45C4-42FB5177C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87F04-E264-E913-CECF-12D644AB2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0DCC85-B319-981C-32E1-532F8D75B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C1D5-6709-E954-D6B8-9EA5B1493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4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1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2811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848721"/>
            <a:ext cx="9144000" cy="642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7782" y="138354"/>
            <a:ext cx="8352430" cy="440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7782" y="544896"/>
            <a:ext cx="8352430" cy="305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3148" y="4805598"/>
            <a:ext cx="83169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8025289" y="4878331"/>
            <a:ext cx="720026" cy="133724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3328" y="4888511"/>
            <a:ext cx="451611" cy="11336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73844"/>
            <a:ext cx="6652260" cy="503396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0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728481" y="1442818"/>
            <a:ext cx="4902994" cy="4406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altLang="zh-CN" sz="3300" b="1" dirty="0">
                <a:solidFill>
                  <a:srgbClr val="0063BE"/>
                </a:solidFill>
              </a:rPr>
              <a:t>U-Boot</a:t>
            </a:r>
            <a:r>
              <a:rPr lang="zh-CN" altLang="en-US" sz="3300" b="1" dirty="0">
                <a:solidFill>
                  <a:srgbClr val="0063BE"/>
                </a:solidFill>
              </a:rPr>
              <a:t>简介</a:t>
            </a:r>
            <a:endParaRPr lang="ko-KR" altLang="en-US" sz="33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28481" y="1928298"/>
            <a:ext cx="4902994" cy="233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altLang="ko-KR" sz="1500" dirty="0">
                <a:solidFill>
                  <a:srgbClr val="0063BE"/>
                </a:solidFill>
                <a:latin typeface="微软雅黑"/>
                <a:ea typeface="Microsoft YaHei UI"/>
              </a:rPr>
              <a:t>2251730 </a:t>
            </a:r>
            <a:r>
              <a:rPr lang="zh-CN" altLang="en-US" sz="1500" dirty="0">
                <a:solidFill>
                  <a:srgbClr val="0063BE"/>
                </a:solidFill>
                <a:latin typeface="微软雅黑"/>
                <a:ea typeface="Microsoft YaHei UI"/>
              </a:rPr>
              <a:t>刘淑仪 </a:t>
            </a:r>
            <a:r>
              <a:rPr lang="en-US" altLang="zh-CN" sz="1500" dirty="0">
                <a:solidFill>
                  <a:srgbClr val="0063BE"/>
                </a:solidFill>
                <a:latin typeface="微软雅黑"/>
                <a:ea typeface="Microsoft YaHei UI"/>
              </a:rPr>
              <a:t>2024/11/20</a:t>
            </a:r>
            <a:endParaRPr lang="ko-KR" altLang="en-US" sz="1500" dirty="0">
              <a:solidFill>
                <a:srgbClr val="0063BE"/>
              </a:solidFill>
              <a:latin typeface="微软雅黑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826477" y="565136"/>
            <a:ext cx="602273" cy="582305"/>
            <a:chOff x="1101969" y="1465385"/>
            <a:chExt cx="679206" cy="567843"/>
          </a:xfrm>
          <a:solidFill>
            <a:schemeClr val="accent2"/>
          </a:solidFill>
        </p:grpSpPr>
        <p:sp>
          <p:nvSpPr>
            <p:cNvPr id="13" name="Rectangle 4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</p:grpSp>
      <p:cxnSp>
        <p:nvCxnSpPr>
          <p:cNvPr id="16" name="Straight Connector 9"/>
          <p:cNvCxnSpPr/>
          <p:nvPr/>
        </p:nvCxnSpPr>
        <p:spPr>
          <a:xfrm>
            <a:off x="818868" y="1858024"/>
            <a:ext cx="48126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U-Boot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简介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U-B</a:t>
            </a:r>
            <a:r>
              <a:rPr lang="en-US" altLang="zh-CN" dirty="0"/>
              <a:t>oot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2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3BF3A27-1115-909D-84FF-2809990AB2B7}"/>
              </a:ext>
            </a:extLst>
          </p:cNvPr>
          <p:cNvGrpSpPr/>
          <p:nvPr/>
        </p:nvGrpSpPr>
        <p:grpSpPr>
          <a:xfrm>
            <a:off x="337782" y="2113263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C8BC143-3094-0DF5-F7D7-ADE74C3570C0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2BB166E8-456B-F15A-B992-4668091E1A98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5BEF2827-9D46-23BF-C56B-7DC43023DCE5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59AC8F-8664-5E12-F627-179E53BC0009}"/>
              </a:ext>
            </a:extLst>
          </p:cNvPr>
          <p:cNvSpPr txBox="1"/>
          <p:nvPr/>
        </p:nvSpPr>
        <p:spPr>
          <a:xfrm>
            <a:off x="817684" y="210401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U-Boot</a:t>
            </a:r>
            <a:r>
              <a:rPr lang="zh-CN" altLang="en-US" b="1" dirty="0"/>
              <a:t>的优势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D45D9A-6392-CBCC-C2EB-764293098A2A}"/>
              </a:ext>
            </a:extLst>
          </p:cNvPr>
          <p:cNvSpPr txBox="1"/>
          <p:nvPr/>
        </p:nvSpPr>
        <p:spPr>
          <a:xfrm>
            <a:off x="246184" y="1031648"/>
            <a:ext cx="8144483" cy="89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/>
              <a:t>U-Boot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Universal Boot Loader</a:t>
            </a:r>
            <a:r>
              <a:rPr lang="zh-CN" altLang="en-US" sz="1200" b="1" dirty="0"/>
              <a:t>）</a:t>
            </a:r>
            <a:r>
              <a:rPr lang="en-US" altLang="zh-CN" sz="1200" dirty="0"/>
              <a:t> </a:t>
            </a:r>
            <a:r>
              <a:rPr lang="zh-CN" altLang="en-US" sz="1200" dirty="0"/>
              <a:t>是一种广泛应用于嵌入式系统的开源</a:t>
            </a:r>
            <a:r>
              <a:rPr lang="en-US" altLang="zh-CN" sz="1200" dirty="0"/>
              <a:t>Bootloader</a:t>
            </a:r>
            <a:r>
              <a:rPr lang="zh-CN" altLang="en-US" sz="1200" dirty="0"/>
              <a:t>，支持多种架构，如</a:t>
            </a:r>
            <a:r>
              <a:rPr lang="en-US" altLang="zh-CN" sz="1200" dirty="0"/>
              <a:t>ARM</a:t>
            </a:r>
            <a:r>
              <a:rPr lang="zh-CN" altLang="en-US" sz="1200" dirty="0"/>
              <a:t>、</a:t>
            </a:r>
            <a:r>
              <a:rPr lang="en-US" altLang="zh-CN" sz="1200" dirty="0"/>
              <a:t>x86</a:t>
            </a:r>
            <a:r>
              <a:rPr lang="zh-CN" altLang="en-US" sz="1200" dirty="0"/>
              <a:t>、</a:t>
            </a:r>
            <a:r>
              <a:rPr lang="en-US" altLang="zh-CN" sz="1200" dirty="0"/>
              <a:t>PowerPC</a:t>
            </a:r>
            <a:r>
              <a:rPr lang="zh-CN" altLang="en-US" sz="1200" dirty="0"/>
              <a:t>、</a:t>
            </a:r>
            <a:r>
              <a:rPr lang="en-US" altLang="zh-CN" sz="1200" dirty="0"/>
              <a:t>MIPS</a:t>
            </a:r>
            <a:r>
              <a:rPr lang="zh-CN" altLang="en-US" sz="1200" dirty="0"/>
              <a:t>等。</a:t>
            </a:r>
            <a:r>
              <a:rPr lang="en-US" altLang="zh-CN" sz="1200" dirty="0"/>
              <a:t>U-Boot</a:t>
            </a:r>
            <a:r>
              <a:rPr lang="zh-CN" altLang="en-US" sz="1200" dirty="0"/>
              <a:t>功能强大，支持从多种存储设备（如</a:t>
            </a:r>
            <a:r>
              <a:rPr lang="en-US" altLang="zh-CN" sz="1200" dirty="0"/>
              <a:t>NAND</a:t>
            </a:r>
            <a:r>
              <a:rPr lang="zh-CN" altLang="en-US" sz="1200" dirty="0"/>
              <a:t>、</a:t>
            </a:r>
            <a:r>
              <a:rPr lang="en-US" altLang="zh-CN" sz="1200" dirty="0"/>
              <a:t>NOR</a:t>
            </a:r>
            <a:r>
              <a:rPr lang="zh-CN" altLang="en-US" sz="1200" dirty="0"/>
              <a:t>、</a:t>
            </a:r>
            <a:r>
              <a:rPr lang="en-US" altLang="zh-CN" sz="1200" dirty="0"/>
              <a:t>SD</a:t>
            </a:r>
            <a:r>
              <a:rPr lang="zh-CN" altLang="en-US" sz="1200" dirty="0"/>
              <a:t>卡、</a:t>
            </a:r>
            <a:r>
              <a:rPr lang="en-US" altLang="zh-CN" sz="1200" dirty="0"/>
              <a:t>eMMC</a:t>
            </a:r>
            <a:r>
              <a:rPr lang="zh-CN" altLang="en-US" sz="1200" dirty="0"/>
              <a:t>等）加载操作系统内核。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CBEFEB-AC45-13AC-9F97-CB48E84A1AA3}"/>
              </a:ext>
            </a:extLst>
          </p:cNvPr>
          <p:cNvSpPr txBox="1"/>
          <p:nvPr/>
        </p:nvSpPr>
        <p:spPr>
          <a:xfrm>
            <a:off x="246184" y="2689790"/>
            <a:ext cx="395897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200" b="1" dirty="0"/>
              <a:t>· </a:t>
            </a:r>
            <a:r>
              <a:rPr lang="zh-CN" altLang="en-US" sz="1200" b="1" dirty="0"/>
              <a:t>开源和灵活性：</a:t>
            </a:r>
            <a:r>
              <a:rPr lang="zh-CN" altLang="en-US" sz="1200" dirty="0"/>
              <a:t>可以根据具体硬件平台定制。</a:t>
            </a:r>
            <a:endParaRPr lang="en-US" altLang="zh-CN" sz="1200" dirty="0"/>
          </a:p>
          <a:p>
            <a:pPr algn="just">
              <a:lnSpc>
                <a:spcPct val="200000"/>
              </a:lnSpc>
            </a:pPr>
            <a:r>
              <a:rPr lang="en-US" altLang="zh-CN" sz="1200" b="1" dirty="0"/>
              <a:t>· </a:t>
            </a:r>
            <a:r>
              <a:rPr lang="zh-CN" altLang="en-US" sz="1200" b="1" dirty="0"/>
              <a:t>跨平台支持：</a:t>
            </a:r>
            <a:r>
              <a:rPr lang="zh-CN" altLang="en-US" sz="1200" dirty="0"/>
              <a:t>支持多种处理器和硬件架构。</a:t>
            </a:r>
            <a:endParaRPr lang="en-US" altLang="zh-CN" sz="1200" dirty="0"/>
          </a:p>
          <a:p>
            <a:pPr algn="just">
              <a:lnSpc>
                <a:spcPct val="200000"/>
              </a:lnSpc>
            </a:pPr>
            <a:r>
              <a:rPr lang="en-US" altLang="zh-CN" sz="1200" b="1" dirty="0"/>
              <a:t>· </a:t>
            </a:r>
            <a:r>
              <a:rPr lang="zh-CN" altLang="en-US" sz="1200" b="1" dirty="0"/>
              <a:t>强大的生态系统：</a:t>
            </a:r>
            <a:r>
              <a:rPr lang="zh-CN" altLang="en-US" sz="1200" dirty="0"/>
              <a:t>广泛的社区支持和文档。</a:t>
            </a:r>
          </a:p>
        </p:txBody>
      </p:sp>
      <p:sp>
        <p:nvSpPr>
          <p:cNvPr id="10" name="AutoShape 2" descr="uboot 驱动模型_uboot驱动模型-CSDN博客">
            <a:extLst>
              <a:ext uri="{FF2B5EF4-FFF2-40B4-BE49-F238E27FC236}">
                <a16:creationId xmlns:a16="http://schemas.microsoft.com/office/drawing/2014/main" id="{6D27284A-8787-E6DD-0F9D-DC0C24DDD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Picture 2" descr="Custom AM3352 Board, Ethernet not working in u-boot - Linux Discussions -  Electronic Component and Engineering Solution Forum - TechForum │ DigiKey">
            <a:extLst>
              <a:ext uri="{FF2B5EF4-FFF2-40B4-BE49-F238E27FC236}">
                <a16:creationId xmlns:a16="http://schemas.microsoft.com/office/drawing/2014/main" id="{F6F9ACCB-4534-141C-536F-B44871A3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82" y="1758701"/>
            <a:ext cx="4802789" cy="26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28A61-395B-D9BE-7AF4-DBFEB33D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513F9D-B0A1-40C1-BE91-066145152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U-Boot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简介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617F-DEA2-734B-2E92-550A9351BF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U-B</a:t>
            </a:r>
            <a:r>
              <a:rPr lang="en-US" altLang="zh-CN" dirty="0"/>
              <a:t>oot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BC93AF6-0D0C-B27E-6B44-856C5C30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3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174858B0-358F-17A1-25BF-EF65F492D744}"/>
              </a:ext>
            </a:extLst>
          </p:cNvPr>
          <p:cNvGrpSpPr/>
          <p:nvPr/>
        </p:nvGrpSpPr>
        <p:grpSpPr>
          <a:xfrm>
            <a:off x="337782" y="1176561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39A13DCB-6C18-AC14-07FB-A8B85EC59CA9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C681E5A9-FB04-34E2-1398-0DF4BE230127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D4ED0F8D-2D28-B8B5-8B44-2596FFC9D14C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6A1643-7954-680B-EA2D-43F7D9FE3E76}"/>
              </a:ext>
            </a:extLst>
          </p:cNvPr>
          <p:cNvSpPr txBox="1"/>
          <p:nvPr/>
        </p:nvSpPr>
        <p:spPr>
          <a:xfrm>
            <a:off x="817684" y="1167309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U-Boot</a:t>
            </a:r>
            <a:r>
              <a:rPr lang="zh-CN" altLang="en-US" b="1" dirty="0"/>
              <a:t>的工作过程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389751-5F20-2EF8-CB8F-CE1A4DD06C4F}"/>
              </a:ext>
            </a:extLst>
          </p:cNvPr>
          <p:cNvSpPr txBox="1"/>
          <p:nvPr/>
        </p:nvSpPr>
        <p:spPr>
          <a:xfrm>
            <a:off x="246184" y="1753088"/>
            <a:ext cx="4556275" cy="283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/>
              <a:t>1. </a:t>
            </a:r>
            <a:r>
              <a:rPr lang="zh-CN" altLang="en-US" sz="1200" b="1" dirty="0"/>
              <a:t>上电初始化阶段（</a:t>
            </a:r>
            <a:r>
              <a:rPr lang="en-US" altLang="zh-CN" sz="1200" b="1" dirty="0"/>
              <a:t>ROM Code/Primary Bootloader</a:t>
            </a:r>
            <a:r>
              <a:rPr lang="zh-CN" altLang="en-US" sz="1200" b="1" dirty="0"/>
              <a:t>）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在嵌入式系统中，</a:t>
            </a:r>
            <a:r>
              <a:rPr lang="en-US" altLang="zh-CN" sz="1200" dirty="0"/>
              <a:t>CPU</a:t>
            </a:r>
            <a:r>
              <a:rPr lang="zh-CN" altLang="en-US" sz="1200" dirty="0"/>
              <a:t>上电后首先执行存储在片上</a:t>
            </a:r>
            <a:r>
              <a:rPr lang="en-US" altLang="zh-CN" sz="1200" dirty="0"/>
              <a:t>ROM</a:t>
            </a:r>
            <a:r>
              <a:rPr lang="zh-CN" altLang="en-US" sz="1200" dirty="0"/>
              <a:t>中的固化代码。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该代码完成初步的硬件初始化（如时钟、</a:t>
            </a:r>
            <a:r>
              <a:rPr lang="en-US" altLang="zh-CN" sz="1200" dirty="0"/>
              <a:t>DDR</a:t>
            </a:r>
            <a:r>
              <a:rPr lang="zh-CN" altLang="en-US" sz="1200" dirty="0"/>
              <a:t>、外设等），并从指定的存储介质中加载</a:t>
            </a:r>
            <a:r>
              <a:rPr lang="en-US" altLang="zh-CN" sz="1200" dirty="0"/>
              <a:t>U-Boot</a:t>
            </a:r>
            <a:r>
              <a:rPr lang="zh-CN" altLang="en-US" sz="1200" dirty="0"/>
              <a:t>的第一部分（通常是</a:t>
            </a:r>
            <a:r>
              <a:rPr lang="en-US" altLang="zh-CN" sz="1200" dirty="0"/>
              <a:t>SPL</a:t>
            </a:r>
            <a:r>
              <a:rPr lang="zh-CN" altLang="en-US" sz="1200" dirty="0"/>
              <a:t>或</a:t>
            </a:r>
            <a:r>
              <a:rPr lang="en-US" altLang="zh-CN" sz="1200" dirty="0"/>
              <a:t>MLO</a:t>
            </a:r>
            <a:r>
              <a:rPr lang="zh-CN" altLang="en-US" sz="1200" dirty="0"/>
              <a:t>）。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b="1" dirty="0"/>
              <a:t>2. SPL</a:t>
            </a:r>
            <a:r>
              <a:rPr lang="zh-CN" altLang="en-US" sz="1200" b="1" dirty="0"/>
              <a:t>阶段（</a:t>
            </a:r>
            <a:r>
              <a:rPr lang="en-US" altLang="zh-CN" sz="1200" b="1" dirty="0"/>
              <a:t>Secondary Program Loader</a:t>
            </a:r>
            <a:r>
              <a:rPr lang="zh-CN" altLang="en-US" sz="1200" b="1" dirty="0"/>
              <a:t>）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SPL</a:t>
            </a:r>
            <a:r>
              <a:rPr lang="zh-CN" altLang="en-US" sz="1200" dirty="0"/>
              <a:t> 是</a:t>
            </a:r>
            <a:r>
              <a:rPr lang="en-US" altLang="zh-CN" sz="1200" dirty="0"/>
              <a:t>U-Boot</a:t>
            </a:r>
            <a:r>
              <a:rPr lang="zh-CN" altLang="en-US" sz="1200" dirty="0"/>
              <a:t>的精简版，用于在资源有限的环境下完成基本初始化（如</a:t>
            </a:r>
            <a:r>
              <a:rPr lang="en-US" altLang="zh-CN" sz="1200" dirty="0"/>
              <a:t>DDR</a:t>
            </a:r>
            <a:r>
              <a:rPr lang="zh-CN" altLang="en-US" sz="1200" dirty="0"/>
              <a:t>内存、串口等），并加载完整的</a:t>
            </a:r>
            <a:r>
              <a:rPr lang="en-US" altLang="zh-CN" sz="1200" dirty="0"/>
              <a:t>U-Boot</a:t>
            </a:r>
            <a:r>
              <a:rPr lang="zh-CN" altLang="en-US" sz="1200" dirty="0"/>
              <a:t>镜像。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SPL</a:t>
            </a:r>
            <a:r>
              <a:rPr lang="zh-CN" altLang="en-US" sz="1200" dirty="0"/>
              <a:t>的任务是将</a:t>
            </a:r>
            <a:r>
              <a:rPr lang="en-US" altLang="zh-CN" sz="1200" dirty="0"/>
              <a:t>U-Boot</a:t>
            </a:r>
            <a:r>
              <a:rPr lang="zh-CN" altLang="en-US" sz="1200" dirty="0"/>
              <a:t>的核心部分从存储设备加载到</a:t>
            </a:r>
            <a:r>
              <a:rPr lang="en-US" altLang="zh-CN" sz="1200" dirty="0"/>
              <a:t>DDR</a:t>
            </a:r>
            <a:r>
              <a:rPr lang="zh-CN" altLang="en-US" sz="1200" dirty="0"/>
              <a:t>，并跳转执行。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F82C69DA-E4AC-97F9-E3B2-68340EC3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65" y="1280673"/>
            <a:ext cx="2943774" cy="294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1EFCF-3906-4DC2-2CB9-1AE9535F4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B8666-127D-A46F-F6D3-8E529173D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U-Boot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简介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0E56-4BD8-505B-5DA9-C14B1EE1E8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U-B</a:t>
            </a:r>
            <a:r>
              <a:rPr lang="en-US" altLang="zh-CN" dirty="0"/>
              <a:t>oot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AD6044-03EE-1ADA-7074-8D9ABF86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4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878D470F-FA98-A6AD-B165-41C37F2C466C}"/>
              </a:ext>
            </a:extLst>
          </p:cNvPr>
          <p:cNvGrpSpPr/>
          <p:nvPr/>
        </p:nvGrpSpPr>
        <p:grpSpPr>
          <a:xfrm>
            <a:off x="337782" y="1176561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5EB9330-4B5F-B4E6-F20E-BBB5ACC526DA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58A6AAD2-8146-FDFA-1E0E-685AD4009F47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89CC97FC-C318-8700-B719-B54ADAD8E542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65D2C58-608C-083C-69F9-F92B3A02D9DF}"/>
              </a:ext>
            </a:extLst>
          </p:cNvPr>
          <p:cNvSpPr txBox="1"/>
          <p:nvPr/>
        </p:nvSpPr>
        <p:spPr>
          <a:xfrm>
            <a:off x="817684" y="1167309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U-Boot</a:t>
            </a:r>
            <a:r>
              <a:rPr lang="zh-CN" altLang="en-US" b="1" dirty="0"/>
              <a:t>的工作过程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29F2FC-5800-34B6-19C4-56E5779E89CB}"/>
              </a:ext>
            </a:extLst>
          </p:cNvPr>
          <p:cNvSpPr txBox="1"/>
          <p:nvPr/>
        </p:nvSpPr>
        <p:spPr>
          <a:xfrm>
            <a:off x="337782" y="1753088"/>
            <a:ext cx="4504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/>
              <a:t>3. U-Boot</a:t>
            </a:r>
            <a:r>
              <a:rPr lang="zh-CN" altLang="en-US" sz="1200" b="1" dirty="0"/>
              <a:t>主阶段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/>
              <a:t>硬件初始化</a:t>
            </a:r>
            <a:r>
              <a:rPr lang="zh-CN" altLang="en-US" sz="1200" dirty="0"/>
              <a:t>：初始化更多的外设（如网络、</a:t>
            </a:r>
            <a:r>
              <a:rPr lang="en-US" altLang="zh-CN" sz="1200" dirty="0"/>
              <a:t>USB</a:t>
            </a:r>
            <a:r>
              <a:rPr lang="zh-CN" altLang="en-US" sz="1200" dirty="0"/>
              <a:t>、显示设备等）。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/>
              <a:t>环境变量加载</a:t>
            </a:r>
            <a:r>
              <a:rPr lang="zh-CN" altLang="en-US" sz="1200" dirty="0"/>
              <a:t>：从存储设备（如</a:t>
            </a:r>
            <a:r>
              <a:rPr lang="en-US" altLang="zh-CN" sz="1200" dirty="0"/>
              <a:t>EEPROM</a:t>
            </a:r>
            <a:r>
              <a:rPr lang="zh-CN" altLang="en-US" sz="1200" dirty="0"/>
              <a:t>、</a:t>
            </a:r>
            <a:r>
              <a:rPr lang="en-US" altLang="zh-CN" sz="1200" dirty="0"/>
              <a:t>Flash</a:t>
            </a:r>
            <a:r>
              <a:rPr lang="zh-CN" altLang="en-US" sz="1200" dirty="0"/>
              <a:t>）中读取环境变量（包括启动配置，如启动命令、存储设备路径等）。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/>
              <a:t>用户交互</a:t>
            </a:r>
            <a:r>
              <a:rPr lang="zh-CN" altLang="en-US" sz="1200" dirty="0"/>
              <a:t>：通过串口提供交互式命令行，允许用户修改环境变量、加载操作系统、调试硬件等。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b="1" dirty="0"/>
              <a:t>4. </a:t>
            </a:r>
            <a:r>
              <a:rPr lang="zh-CN" altLang="en-US" sz="1200" b="1" dirty="0"/>
              <a:t>加载并启动操作系统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U-Boot</a:t>
            </a:r>
            <a:r>
              <a:rPr lang="zh-CN" altLang="en-US" sz="1200" dirty="0"/>
              <a:t>根据配置加载内核镜像（如</a:t>
            </a:r>
            <a:r>
              <a:rPr lang="en-US" altLang="zh-CN" sz="1200" dirty="0"/>
              <a:t>Linux kernel</a:t>
            </a:r>
            <a:r>
              <a:rPr lang="zh-CN" altLang="en-US" sz="1200" dirty="0"/>
              <a:t>）及相关资源（如设备树文件、</a:t>
            </a:r>
            <a:r>
              <a:rPr lang="en-US" altLang="zh-CN" sz="1200" dirty="0" err="1"/>
              <a:t>initramfs</a:t>
            </a:r>
            <a:r>
              <a:rPr lang="zh-CN" altLang="en-US" sz="1200" dirty="0"/>
              <a:t>）。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最后跳转到内核的入口点，启动操作系统。</a:t>
            </a:r>
          </a:p>
          <a:p>
            <a:pPr algn="just"/>
            <a:endParaRPr lang="zh-CN" altLang="en-US" sz="1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CEEA66-CDC7-345D-2CFE-257A1BA3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71" y="1565913"/>
            <a:ext cx="2439801" cy="28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B569A-797B-6EAF-D625-ACE07F8F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19E263-E7E3-F839-F8C8-7184CF9DD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U-Boot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简介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51525-9D1A-3F8E-CB9B-E5E24F1239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U-B</a:t>
            </a:r>
            <a:r>
              <a:rPr lang="en-US" altLang="zh-CN" dirty="0"/>
              <a:t>oot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33F792A-005A-45EC-1126-5DB4A1BF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5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36E81DA3-BC26-3593-32AD-1FB00A1AE76B}"/>
              </a:ext>
            </a:extLst>
          </p:cNvPr>
          <p:cNvGrpSpPr/>
          <p:nvPr/>
        </p:nvGrpSpPr>
        <p:grpSpPr>
          <a:xfrm>
            <a:off x="337782" y="1176561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A37F46A-0E29-78AE-9E6B-3ECC24BEA66B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52F826EA-A145-19C0-B2A1-7105DE0B5B41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AA7255A3-829D-62F1-0A0F-5269796BECC8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A17F9A8-24A1-B651-B5E0-F012F87FAE4A}"/>
              </a:ext>
            </a:extLst>
          </p:cNvPr>
          <p:cNvSpPr txBox="1"/>
          <p:nvPr/>
        </p:nvSpPr>
        <p:spPr>
          <a:xfrm>
            <a:off x="337782" y="1753088"/>
            <a:ext cx="8352430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200" b="1" dirty="0"/>
              <a:t>加载内核：</a:t>
            </a:r>
            <a:r>
              <a:rPr lang="zh-CN" altLang="en-US" sz="1200" dirty="0"/>
              <a:t>支持多种文件系统（如 </a:t>
            </a:r>
            <a:r>
              <a:rPr lang="en-US" altLang="zh-CN" sz="1200" dirty="0"/>
              <a:t>FAT</a:t>
            </a:r>
            <a:r>
              <a:rPr lang="zh-CN" altLang="en-US" sz="1200" dirty="0"/>
              <a:t>、</a:t>
            </a:r>
            <a:r>
              <a:rPr lang="en-US" altLang="zh-CN" sz="1200" dirty="0"/>
              <a:t>EXT4 </a:t>
            </a:r>
            <a:r>
              <a:rPr lang="zh-CN" altLang="en-US" sz="1200" dirty="0"/>
              <a:t>等）和协议（如 </a:t>
            </a:r>
            <a:r>
              <a:rPr lang="en-US" altLang="zh-CN" sz="1200" dirty="0"/>
              <a:t>TFTP</a:t>
            </a:r>
            <a:r>
              <a:rPr lang="zh-CN" altLang="en-US" sz="1200" dirty="0"/>
              <a:t>、</a:t>
            </a:r>
            <a:r>
              <a:rPr lang="en-US" altLang="zh-CN" sz="1200" dirty="0"/>
              <a:t>NFS</a:t>
            </a:r>
            <a:r>
              <a:rPr lang="zh-CN" altLang="en-US" sz="1200" dirty="0"/>
              <a:t>）加载内核。</a:t>
            </a:r>
            <a:endParaRPr lang="en-US" altLang="zh-CN" sz="1200" dirty="0"/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200" b="1" dirty="0"/>
              <a:t>环境变量管理：</a:t>
            </a:r>
            <a:r>
              <a:rPr lang="zh-CN" altLang="en-US" sz="1200" dirty="0"/>
              <a:t>支持动态修改、保存和加载环境变量。</a:t>
            </a:r>
            <a:endParaRPr lang="en-US" altLang="zh-CN" sz="1200" dirty="0"/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200" b="1" dirty="0"/>
              <a:t>引导选项：</a:t>
            </a:r>
            <a:r>
              <a:rPr lang="zh-CN" altLang="en-US" sz="1200" dirty="0"/>
              <a:t>支持多种启动模式（网络启动、从不同存储设备启动等）。</a:t>
            </a:r>
            <a:endParaRPr lang="en-US" altLang="zh-CN" sz="1200" dirty="0"/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200" b="1" dirty="0"/>
              <a:t>硬件调试和测试：</a:t>
            </a:r>
            <a:r>
              <a:rPr lang="zh-CN" altLang="en-US" sz="1200" dirty="0"/>
              <a:t>可用于调试硬件和验证系统功能。</a:t>
            </a:r>
            <a:endParaRPr lang="en-US" altLang="zh-CN" sz="1200" dirty="0"/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200" b="1" dirty="0"/>
              <a:t>命令行工具：</a:t>
            </a:r>
            <a:r>
              <a:rPr lang="zh-CN" altLang="en-US" sz="1200" dirty="0"/>
              <a:t>提供丰富的命令用于管理设备、配置网络、读写存储设备等。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78EB2C-1108-4FA1-FC4B-AECED8DBDD8A}"/>
              </a:ext>
            </a:extLst>
          </p:cNvPr>
          <p:cNvSpPr txBox="1"/>
          <p:nvPr/>
        </p:nvSpPr>
        <p:spPr>
          <a:xfrm>
            <a:off x="817684" y="1167309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U-Boot</a:t>
            </a:r>
            <a:r>
              <a:rPr lang="zh-CN" altLang="en-US" b="1" dirty="0"/>
              <a:t>的主要功能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29A615-A7F0-1FEA-A314-F6E8E39056D1}"/>
              </a:ext>
            </a:extLst>
          </p:cNvPr>
          <p:cNvSpPr txBox="1"/>
          <p:nvPr/>
        </p:nvSpPr>
        <p:spPr>
          <a:xfrm>
            <a:off x="337782" y="3366774"/>
            <a:ext cx="869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典型启动过程示例</a:t>
            </a:r>
            <a:endParaRPr lang="en-US" altLang="zh-CN" sz="1200" dirty="0"/>
          </a:p>
          <a:p>
            <a:r>
              <a:rPr lang="zh-CN" altLang="en-US" sz="1200" dirty="0"/>
              <a:t>假设从</a:t>
            </a:r>
            <a:r>
              <a:rPr lang="en-US" altLang="zh-CN" sz="1200" dirty="0"/>
              <a:t>eMMC</a:t>
            </a:r>
            <a:r>
              <a:rPr lang="zh-CN" altLang="en-US" sz="1200" dirty="0"/>
              <a:t>加载</a:t>
            </a:r>
            <a:r>
              <a:rPr lang="en-US" altLang="zh-CN" sz="1200" dirty="0"/>
              <a:t>Linux</a:t>
            </a:r>
            <a:r>
              <a:rPr lang="zh-CN" altLang="en-US" sz="1200" dirty="0"/>
              <a:t>内核的典型</a:t>
            </a:r>
            <a:r>
              <a:rPr lang="en-US" altLang="zh-CN" sz="1200" dirty="0"/>
              <a:t>U-Boot</a:t>
            </a:r>
            <a:r>
              <a:rPr lang="zh-CN" altLang="en-US" sz="1200" dirty="0"/>
              <a:t>启动流程：</a:t>
            </a:r>
            <a:endParaRPr lang="en-US" altLang="zh-CN" sz="1200" dirty="0"/>
          </a:p>
          <a:p>
            <a:r>
              <a:rPr lang="zh-CN" altLang="en-US" sz="1200" dirty="0"/>
              <a:t>上电 </a:t>
            </a:r>
            <a:r>
              <a:rPr lang="en-US" altLang="zh-CN" sz="1200" dirty="0"/>
              <a:t>-&gt; ROM Code -&gt; </a:t>
            </a:r>
            <a:r>
              <a:rPr lang="zh-CN" altLang="en-US" sz="1200" dirty="0"/>
              <a:t>加载</a:t>
            </a:r>
            <a:r>
              <a:rPr lang="en-US" altLang="zh-CN" sz="1200" dirty="0"/>
              <a:t>SPL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en-US" altLang="zh-CN" sz="1200" dirty="0"/>
              <a:t>SPL</a:t>
            </a:r>
            <a:r>
              <a:rPr lang="zh-CN" altLang="en-US" sz="1200" dirty="0"/>
              <a:t>初始化内存 </a:t>
            </a:r>
            <a:r>
              <a:rPr lang="en-US" altLang="zh-CN" sz="1200" dirty="0"/>
              <a:t>-&gt; </a:t>
            </a:r>
            <a:r>
              <a:rPr lang="zh-CN" altLang="en-US" sz="1200" dirty="0"/>
              <a:t>加载完整</a:t>
            </a:r>
            <a:r>
              <a:rPr lang="en-US" altLang="zh-CN" sz="1200" dirty="0"/>
              <a:t>U-Boot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en-US" altLang="zh-CN" sz="1200" dirty="0"/>
              <a:t>U-Boot</a:t>
            </a:r>
            <a:r>
              <a:rPr lang="zh-CN" altLang="en-US" sz="1200" dirty="0"/>
              <a:t>加载内核、设备树 </a:t>
            </a:r>
            <a:r>
              <a:rPr lang="en-US" altLang="zh-CN" sz="1200" dirty="0"/>
              <a:t>-&gt; </a:t>
            </a:r>
            <a:r>
              <a:rPr lang="zh-CN" altLang="en-US" sz="1200" dirty="0"/>
              <a:t>跳转到</a:t>
            </a:r>
            <a:r>
              <a:rPr lang="en-US" altLang="zh-CN" sz="1200" dirty="0"/>
              <a:t>Linux</a:t>
            </a:r>
            <a:r>
              <a:rPr lang="zh-CN" altLang="en-US" sz="1200" dirty="0"/>
              <a:t>内核。</a:t>
            </a:r>
            <a:endParaRPr lang="en-US" altLang="zh-CN" sz="1200" dirty="0"/>
          </a:p>
          <a:p>
            <a:r>
              <a:rPr lang="zh-CN" altLang="en-US" sz="1200" dirty="0"/>
              <a:t>这种流程保证了嵌入式系统在资源受限的环境下，能够可靠地完成从硬件上电到操作系统加载的全过程。</a:t>
            </a:r>
          </a:p>
        </p:txBody>
      </p:sp>
    </p:spTree>
    <p:extLst>
      <p:ext uri="{BB962C8B-B14F-4D97-AF65-F5344CB8AC3E}">
        <p14:creationId xmlns:p14="http://schemas.microsoft.com/office/powerpoint/2010/main" val="8168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38CF-F6EE-56AD-B0D8-8E006BE7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C0CD3C-756A-CC7A-6BD2-E889C86B05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U-Boot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简介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F643-109D-0F19-8C0A-85F0CD3704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U-B</a:t>
            </a:r>
            <a:r>
              <a:rPr lang="en-US" altLang="zh-CN" dirty="0"/>
              <a:t>oot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D16B667-CC38-4B08-5FEC-D073C8F7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6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E5128A-F70C-A046-3A4D-93D0DF83C9C1}"/>
              </a:ext>
            </a:extLst>
          </p:cNvPr>
          <p:cNvSpPr txBox="1"/>
          <p:nvPr/>
        </p:nvSpPr>
        <p:spPr>
          <a:xfrm>
            <a:off x="407675" y="3195928"/>
            <a:ext cx="3844247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这种流程保证了嵌入式系统在资源受限的环境下，能够可靠地完成从硬件上电到操作系统加载的全过程。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0FAF79-212D-AEED-6DFA-A4D14AD7FE73}"/>
              </a:ext>
            </a:extLst>
          </p:cNvPr>
          <p:cNvSpPr txBox="1"/>
          <p:nvPr/>
        </p:nvSpPr>
        <p:spPr>
          <a:xfrm>
            <a:off x="337782" y="1668212"/>
            <a:ext cx="3844247" cy="116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假设从</a:t>
            </a:r>
            <a:r>
              <a:rPr lang="en-US" altLang="zh-CN" sz="1200" dirty="0"/>
              <a:t>eMMC</a:t>
            </a:r>
            <a:r>
              <a:rPr lang="zh-CN" altLang="en-US" sz="1200" dirty="0"/>
              <a:t>加载</a:t>
            </a:r>
            <a:r>
              <a:rPr lang="en-US" altLang="zh-CN" sz="1200" dirty="0"/>
              <a:t>Linux</a:t>
            </a:r>
            <a:r>
              <a:rPr lang="zh-CN" altLang="en-US" sz="1200" dirty="0"/>
              <a:t>内核的典型</a:t>
            </a:r>
            <a:r>
              <a:rPr lang="en-US" altLang="zh-CN" sz="1200" dirty="0"/>
              <a:t>U-Boot</a:t>
            </a:r>
            <a:r>
              <a:rPr lang="zh-CN" altLang="en-US" sz="1200" dirty="0"/>
              <a:t>启动流程：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上电 </a:t>
            </a:r>
            <a:r>
              <a:rPr lang="en-US" altLang="zh-CN" sz="1200" dirty="0"/>
              <a:t>-&gt; ROM Code -&gt; </a:t>
            </a:r>
            <a:r>
              <a:rPr lang="zh-CN" altLang="en-US" sz="1200" dirty="0"/>
              <a:t>加载</a:t>
            </a:r>
            <a:r>
              <a:rPr lang="en-US" altLang="zh-CN" sz="1200" dirty="0"/>
              <a:t>SPL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SPL</a:t>
            </a:r>
            <a:r>
              <a:rPr lang="zh-CN" altLang="en-US" sz="1200" dirty="0"/>
              <a:t>初始化内存 </a:t>
            </a:r>
            <a:r>
              <a:rPr lang="en-US" altLang="zh-CN" sz="1200" dirty="0"/>
              <a:t>-&gt; </a:t>
            </a:r>
            <a:r>
              <a:rPr lang="zh-CN" altLang="en-US" sz="1200" dirty="0"/>
              <a:t>加载完整</a:t>
            </a:r>
            <a:r>
              <a:rPr lang="en-US" altLang="zh-CN" sz="1200" dirty="0"/>
              <a:t>U-Boot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U-Boot</a:t>
            </a:r>
            <a:r>
              <a:rPr lang="zh-CN" altLang="en-US" sz="1200" dirty="0"/>
              <a:t>加载内核、设备树 </a:t>
            </a:r>
            <a:r>
              <a:rPr lang="en-US" altLang="zh-CN" sz="1200" dirty="0"/>
              <a:t>-&gt; </a:t>
            </a:r>
            <a:r>
              <a:rPr lang="zh-CN" altLang="en-US" sz="1200" dirty="0"/>
              <a:t>跳转到</a:t>
            </a:r>
            <a:r>
              <a:rPr lang="en-US" altLang="zh-CN" sz="1200" dirty="0"/>
              <a:t>Linux</a:t>
            </a:r>
            <a:r>
              <a:rPr lang="zh-CN" altLang="en-US" sz="1200" dirty="0"/>
              <a:t>内核。</a:t>
            </a:r>
            <a:endParaRPr lang="en-US" altLang="zh-CN" sz="1200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7A91D3DF-AFB9-C200-010F-C14B7578F298}"/>
              </a:ext>
            </a:extLst>
          </p:cNvPr>
          <p:cNvGrpSpPr/>
          <p:nvPr/>
        </p:nvGrpSpPr>
        <p:grpSpPr>
          <a:xfrm>
            <a:off x="337782" y="1176561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CDAB7050-4B06-8F1E-B9FA-06DEC0F60D37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1831C0C8-F4BD-AF6D-4CF7-00F38553CB35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E61BD483-4ED0-2EF1-FC4F-171E53E47174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33F52FF-8553-7E6E-C72A-890DEA22D792}"/>
              </a:ext>
            </a:extLst>
          </p:cNvPr>
          <p:cNvSpPr txBox="1"/>
          <p:nvPr/>
        </p:nvSpPr>
        <p:spPr>
          <a:xfrm>
            <a:off x="817684" y="116730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典型启动过程示例</a:t>
            </a:r>
          </a:p>
        </p:txBody>
      </p:sp>
      <p:pic>
        <p:nvPicPr>
          <p:cNvPr id="2052" name="Picture 4" descr="uboot 驱动模型_uboot驱动模型-CSDN博客">
            <a:extLst>
              <a:ext uri="{FF2B5EF4-FFF2-40B4-BE49-F238E27FC236}">
                <a16:creationId xmlns:a16="http://schemas.microsoft.com/office/drawing/2014/main" id="{67CEA068-BE1D-1317-7684-E46993673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97" y="1983350"/>
            <a:ext cx="4216525" cy="18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2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632</Words>
  <Application>Microsoft Office PowerPoint</Application>
  <PresentationFormat>全屏显示(16:9)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刘淑仪</dc:creator>
  <dc:description>锐旗设计；https://9ppt.taobao.com</dc:description>
  <cp:lastModifiedBy>淑仪 刘</cp:lastModifiedBy>
  <cp:revision>27</cp:revision>
  <dcterms:created xsi:type="dcterms:W3CDTF">2017-09-03T11:29:18Z</dcterms:created>
  <dcterms:modified xsi:type="dcterms:W3CDTF">2024-11-20T06:57:55Z</dcterms:modified>
</cp:coreProperties>
</file>