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61" r:id="rId3"/>
    <p:sldId id="263" r:id="rId4"/>
    <p:sldId id="264" r:id="rId5"/>
    <p:sldId id="265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31" autoAdjust="0"/>
    <p:restoredTop sz="94660"/>
  </p:normalViewPr>
  <p:slideViewPr>
    <p:cSldViewPr snapToGrid="0">
      <p:cViewPr>
        <p:scale>
          <a:sx n="75" d="100"/>
          <a:sy n="75" d="100"/>
        </p:scale>
        <p:origin x="110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4B02-F6A9-406E-B190-48652288584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60C3-883C-4DFD-90C3-03FEE2AD8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4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479857-3E28-4C90-825C-C38A910FF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4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B2C5-BFB4-8027-495F-CF044137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B2025-2FC3-C33D-BF0A-E5E2A77A4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73DCA-DEEB-0DD8-5C96-33F4C593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9C5C-19A3-A5C3-B0C5-1BC9EEB7B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10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B8-4BB0-F539-6981-CD355077F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703B3-B39D-E1D3-85B0-E40BB0CCC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F554E-8035-28B5-05F7-978742FC8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62EAC-741D-49F3-2D03-173212CD0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90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BD7B-DD9E-AC3E-969B-E31077DC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8CCDF-DD60-52B0-D311-C10C7890C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AE12E-A9AF-C36A-90B6-0660540A5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4890-BD24-47BD-AA67-9104DC6C1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6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C35B-DFFF-644B-68B6-16E3345B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FE27D-F622-B672-DD9C-14F60DFBF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F1B2E-8FBD-3B92-EE20-9CD14EC26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A397-4DEC-20ED-8E3F-83137B97A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64A87B-1402-48B6-AF43-B584EF02056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97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1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2811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848721"/>
            <a:ext cx="9144000" cy="642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782" y="138354"/>
            <a:ext cx="8352430" cy="440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37782" y="544896"/>
            <a:ext cx="8352430" cy="305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3148" y="4805598"/>
            <a:ext cx="83169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8025289" y="4878331"/>
            <a:ext cx="720026" cy="133724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53328" y="4888511"/>
            <a:ext cx="451611" cy="11336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1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4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73844"/>
            <a:ext cx="6652260" cy="503396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0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728481" y="1442818"/>
            <a:ext cx="4902994" cy="4406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zh-CN" sz="3300" b="1" dirty="0">
                <a:solidFill>
                  <a:srgbClr val="0063BE"/>
                </a:solidFill>
                <a:latin typeface="微软雅黑"/>
                <a:ea typeface="Microsoft YaHei UI"/>
              </a:rPr>
              <a:t>iOS</a:t>
            </a:r>
            <a:r>
              <a:rPr lang="zh-CN" altLang="en-US" sz="3300" b="1" dirty="0">
                <a:solidFill>
                  <a:srgbClr val="0063BE"/>
                </a:solidFill>
                <a:latin typeface="微软雅黑"/>
                <a:ea typeface="Microsoft YaHei UI"/>
              </a:rPr>
              <a:t>系统简介</a:t>
            </a:r>
            <a:endParaRPr lang="ko-KR" altLang="en-US" sz="33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28481" y="1928298"/>
            <a:ext cx="4902994" cy="233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750"/>
              </a:spcBef>
              <a:buNone/>
            </a:pPr>
            <a:r>
              <a:rPr lang="en-US" altLang="ko-KR" sz="1500" dirty="0">
                <a:solidFill>
                  <a:srgbClr val="0063BE"/>
                </a:solidFill>
                <a:latin typeface="微软雅黑"/>
                <a:ea typeface="Microsoft YaHei UI"/>
              </a:rPr>
              <a:t>2251730 </a:t>
            </a:r>
            <a:r>
              <a:rPr lang="zh-CN" altLang="en-US" sz="1500" dirty="0">
                <a:solidFill>
                  <a:srgbClr val="0063BE"/>
                </a:solidFill>
                <a:latin typeface="微软雅黑"/>
                <a:ea typeface="Microsoft YaHei UI"/>
              </a:rPr>
              <a:t>刘淑仪 </a:t>
            </a:r>
            <a:r>
              <a:rPr lang="en-US" altLang="zh-CN" sz="1500" dirty="0">
                <a:solidFill>
                  <a:srgbClr val="0063BE"/>
                </a:solidFill>
                <a:latin typeface="微软雅黑"/>
                <a:ea typeface="Microsoft YaHei UI"/>
              </a:rPr>
              <a:t>2024/11/15</a:t>
            </a:r>
            <a:endParaRPr lang="ko-KR" altLang="en-US" sz="1500" dirty="0">
              <a:solidFill>
                <a:srgbClr val="0063BE"/>
              </a:solidFill>
              <a:latin typeface="微软雅黑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826477" y="565136"/>
            <a:ext cx="602273" cy="582305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0063BE"/>
                </a:solidFill>
                <a:latin typeface="微软雅黑"/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818868" y="1858024"/>
            <a:ext cx="481260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iOS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系统简介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2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D3BF3A27-1115-909D-84FF-2809990AB2B7}"/>
              </a:ext>
            </a:extLst>
          </p:cNvPr>
          <p:cNvGrpSpPr/>
          <p:nvPr/>
        </p:nvGrpSpPr>
        <p:grpSpPr>
          <a:xfrm>
            <a:off x="337782" y="2113263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C8BC143-3094-0DF5-F7D7-ADE74C3570C0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2BB166E8-456B-F15A-B992-4668091E1A98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5BEF2827-9D46-23BF-C56B-7DC43023DCE5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59AC8F-8664-5E12-F627-179E53BC0009}"/>
              </a:ext>
            </a:extLst>
          </p:cNvPr>
          <p:cNvSpPr txBox="1"/>
          <p:nvPr/>
        </p:nvSpPr>
        <p:spPr>
          <a:xfrm>
            <a:off x="817684" y="210401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iOS</a:t>
            </a:r>
            <a:r>
              <a:rPr lang="zh-CN" altLang="en-US" b="1" dirty="0"/>
              <a:t>的历史和发展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D45D9A-6392-CBCC-C2EB-764293098A2A}"/>
              </a:ext>
            </a:extLst>
          </p:cNvPr>
          <p:cNvSpPr txBox="1"/>
          <p:nvPr/>
        </p:nvSpPr>
        <p:spPr>
          <a:xfrm>
            <a:off x="246184" y="1031648"/>
            <a:ext cx="8144483" cy="89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/>
              <a:t>iOS</a:t>
            </a:r>
            <a:r>
              <a:rPr lang="zh-CN" altLang="en-US" sz="1200" dirty="0"/>
              <a:t> 是由 </a:t>
            </a:r>
            <a:r>
              <a:rPr lang="zh-CN" altLang="en-US" sz="1200" b="1" dirty="0"/>
              <a:t>苹果公司（</a:t>
            </a:r>
            <a:r>
              <a:rPr lang="en-US" altLang="zh-CN" sz="1200" b="1" dirty="0"/>
              <a:t>Apple Inc.</a:t>
            </a:r>
            <a:r>
              <a:rPr lang="zh-CN" altLang="en-US" sz="1200" b="1" dirty="0"/>
              <a:t>）</a:t>
            </a:r>
            <a:r>
              <a:rPr lang="zh-CN" altLang="en-US" sz="1200" dirty="0"/>
              <a:t> 开发的专为其移动设备（如 </a:t>
            </a:r>
            <a:r>
              <a:rPr lang="en-US" altLang="zh-CN" sz="1200" dirty="0"/>
              <a:t>iPhone</a:t>
            </a:r>
            <a:r>
              <a:rPr lang="zh-CN" altLang="en-US" sz="1200" dirty="0"/>
              <a:t>、</a:t>
            </a:r>
            <a:r>
              <a:rPr lang="en-US" altLang="zh-CN" sz="1200" dirty="0"/>
              <a:t>iPad</a:t>
            </a:r>
            <a:r>
              <a:rPr lang="zh-CN" altLang="en-US" sz="1200" dirty="0"/>
              <a:t>、</a:t>
            </a:r>
            <a:r>
              <a:rPr lang="en-US" altLang="zh-CN" sz="1200" dirty="0"/>
              <a:t>iPod Touch</a:t>
            </a:r>
            <a:r>
              <a:rPr lang="zh-CN" altLang="en-US" sz="1200" dirty="0"/>
              <a:t>）设计的操作系统。自</a:t>
            </a:r>
            <a:r>
              <a:rPr lang="en-US" altLang="zh-CN" sz="1200" dirty="0"/>
              <a:t>2007</a:t>
            </a:r>
            <a:r>
              <a:rPr lang="zh-CN" altLang="en-US" sz="1200" dirty="0"/>
              <a:t>年首次推出以来，</a:t>
            </a:r>
            <a:r>
              <a:rPr lang="en-US" altLang="zh-CN" sz="1200" dirty="0"/>
              <a:t>iOS</a:t>
            </a:r>
            <a:r>
              <a:rPr lang="zh-CN" altLang="en-US" sz="1200" dirty="0"/>
              <a:t>迅速成为全球最受欢迎的移动操作系统之一，凭借其稳定性、流畅的用户体验和强大的硬件与软件整合赢得了大量用户的青睐。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BEFEB-AC45-13AC-9F97-CB48E84A1AA3}"/>
              </a:ext>
            </a:extLst>
          </p:cNvPr>
          <p:cNvSpPr txBox="1"/>
          <p:nvPr/>
        </p:nvSpPr>
        <p:spPr>
          <a:xfrm>
            <a:off x="246184" y="2689790"/>
            <a:ext cx="3958971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iOS</a:t>
            </a:r>
            <a:r>
              <a:rPr lang="zh-CN" altLang="en-US" sz="1200" dirty="0"/>
              <a:t>的前身是 </a:t>
            </a:r>
            <a:r>
              <a:rPr lang="en-US" altLang="zh-CN" sz="1200" b="1" dirty="0"/>
              <a:t>iPhone OS</a:t>
            </a:r>
            <a:r>
              <a:rPr lang="zh-CN" altLang="en-US" sz="1200" dirty="0"/>
              <a:t>，在</a:t>
            </a:r>
            <a:r>
              <a:rPr lang="en-US" altLang="zh-CN" sz="1200" dirty="0"/>
              <a:t>2007</a:t>
            </a:r>
            <a:r>
              <a:rPr lang="zh-CN" altLang="en-US" sz="1200" dirty="0"/>
              <a:t>年苹果发布第一代</a:t>
            </a:r>
            <a:r>
              <a:rPr lang="en-US" altLang="zh-CN" sz="1200" dirty="0"/>
              <a:t>iPhone</a:t>
            </a:r>
            <a:r>
              <a:rPr lang="zh-CN" altLang="en-US" sz="1200" dirty="0"/>
              <a:t>时，它最初被称为“</a:t>
            </a:r>
            <a:r>
              <a:rPr lang="en-US" altLang="zh-CN" sz="1200" dirty="0"/>
              <a:t>iPhone OS”</a:t>
            </a:r>
            <a:r>
              <a:rPr lang="zh-CN" altLang="en-US" sz="1200" dirty="0"/>
              <a:t>。随着苹果产品的不断发展和操作系统的不断更新，</a:t>
            </a:r>
            <a:r>
              <a:rPr lang="en-US" altLang="zh-CN" sz="1200" dirty="0"/>
              <a:t>iPhone OS</a:t>
            </a:r>
            <a:r>
              <a:rPr lang="zh-CN" altLang="en-US" sz="1200" dirty="0"/>
              <a:t>于</a:t>
            </a:r>
            <a:r>
              <a:rPr lang="en-US" altLang="zh-CN" sz="1200" dirty="0"/>
              <a:t>2010</a:t>
            </a:r>
            <a:r>
              <a:rPr lang="zh-CN" altLang="en-US" sz="1200" dirty="0"/>
              <a:t>年被更名为“</a:t>
            </a:r>
            <a:r>
              <a:rPr lang="en-US" altLang="zh-CN" sz="1200" dirty="0"/>
              <a:t>iOS”</a:t>
            </a:r>
            <a:r>
              <a:rPr lang="zh-CN" altLang="en-US" sz="1200" dirty="0"/>
              <a:t>，并开始用于多个苹果设备（包括</a:t>
            </a:r>
            <a:r>
              <a:rPr lang="en-US" altLang="zh-CN" sz="1200" dirty="0"/>
              <a:t>iPhone</a:t>
            </a:r>
            <a:r>
              <a:rPr lang="zh-CN" altLang="en-US" sz="1200" dirty="0"/>
              <a:t>、</a:t>
            </a:r>
            <a:r>
              <a:rPr lang="en-US" altLang="zh-CN" sz="1200" dirty="0"/>
              <a:t>iPad</a:t>
            </a:r>
            <a:r>
              <a:rPr lang="zh-CN" altLang="en-US" sz="1200" dirty="0"/>
              <a:t>、</a:t>
            </a:r>
            <a:r>
              <a:rPr lang="en-US" altLang="zh-CN" sz="1200" dirty="0"/>
              <a:t>iPod touch</a:t>
            </a:r>
            <a:r>
              <a:rPr lang="zh-CN" altLang="en-US" sz="1200" dirty="0"/>
              <a:t>、</a:t>
            </a:r>
            <a:r>
              <a:rPr lang="en-US" altLang="zh-CN" sz="1200" dirty="0"/>
              <a:t>Apple TV</a:t>
            </a:r>
            <a:r>
              <a:rPr lang="zh-CN" altLang="en-US" sz="1200" dirty="0"/>
              <a:t>等）。</a:t>
            </a:r>
          </a:p>
        </p:txBody>
      </p:sp>
      <p:pic>
        <p:nvPicPr>
          <p:cNvPr id="3074" name="Picture 2" descr="nouveautés, compatibilité, tout savoir sur le nouvel OS des iPhone ...">
            <a:extLst>
              <a:ext uri="{FF2B5EF4-FFF2-40B4-BE49-F238E27FC236}">
                <a16:creationId xmlns:a16="http://schemas.microsoft.com/office/drawing/2014/main" id="{27FA35C7-FAC3-D121-98B3-32F579E72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71" y="2083761"/>
            <a:ext cx="4050982" cy="227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3009-A0FC-DD29-8423-0386FA57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154D2E-6EDD-AD16-AB76-6433B309B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iOS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系统简介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8DA8-02D6-022F-5AD4-A2C308D9F4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F4E7E86-09DC-22C6-981B-1A9F4269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3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78D1B71B-4947-FCE0-64FA-262CBA86059C}"/>
              </a:ext>
            </a:extLst>
          </p:cNvPr>
          <p:cNvGrpSpPr/>
          <p:nvPr/>
        </p:nvGrpSpPr>
        <p:grpSpPr>
          <a:xfrm>
            <a:off x="337782" y="1086616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7365BEA-6B7D-BCE2-D159-0E9D1A645A1F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AF06B4EA-5865-25D5-FFDC-CA429D022261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42C2D658-6A84-48CE-E9A1-86D96A5D7FF7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8F21E27-CDF6-9183-0EED-B6EF211519E6}"/>
              </a:ext>
            </a:extLst>
          </p:cNvPr>
          <p:cNvSpPr txBox="1"/>
          <p:nvPr/>
        </p:nvSpPr>
        <p:spPr>
          <a:xfrm>
            <a:off x="817684" y="107736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iOS</a:t>
            </a:r>
            <a:r>
              <a:rPr lang="zh-CN" altLang="en-US" b="1" dirty="0"/>
              <a:t>的主要特点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A8A5C5-D132-456F-279F-388303ED5875}"/>
              </a:ext>
            </a:extLst>
          </p:cNvPr>
          <p:cNvSpPr txBox="1"/>
          <p:nvPr/>
        </p:nvSpPr>
        <p:spPr>
          <a:xfrm>
            <a:off x="337782" y="1663382"/>
            <a:ext cx="8352430" cy="255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封闭的生态系统：</a:t>
            </a:r>
            <a:r>
              <a:rPr lang="zh-CN" altLang="en-US" sz="1200" dirty="0"/>
              <a:t>封闭性是</a:t>
            </a:r>
            <a:r>
              <a:rPr lang="en-US" altLang="zh-CN" sz="1200" dirty="0"/>
              <a:t>iOS</a:t>
            </a:r>
            <a:r>
              <a:rPr lang="zh-CN" altLang="en-US" sz="1200" dirty="0"/>
              <a:t>的最大特点之一，苹果严格控制硬件与软件的整合，确保用户体验的流畅性和稳定性。这种封闭性也意味着苹果对</a:t>
            </a:r>
            <a:r>
              <a:rPr lang="en-US" altLang="zh-CN" sz="1200" dirty="0"/>
              <a:t>iOS</a:t>
            </a:r>
            <a:r>
              <a:rPr lang="zh-CN" altLang="en-US" sz="1200" dirty="0"/>
              <a:t>设备和应用有更高的控制权，使得系统能够更加安全、高效。在</a:t>
            </a:r>
            <a:r>
              <a:rPr lang="en-US" altLang="zh-CN" sz="1200" dirty="0"/>
              <a:t>iOS</a:t>
            </a:r>
            <a:r>
              <a:rPr lang="zh-CN" altLang="en-US" sz="1200" dirty="0"/>
              <a:t>中，所有应用必须通过 </a:t>
            </a:r>
            <a:r>
              <a:rPr lang="en-US" altLang="zh-CN" sz="1200" dirty="0"/>
              <a:t>App Store </a:t>
            </a:r>
            <a:r>
              <a:rPr lang="zh-CN" altLang="en-US" sz="1200" dirty="0"/>
              <a:t>下载，并经过苹果的审查。这为用户提供了一个相对安全的环境，防止恶意软件和不良应用的侵扰。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流畅的用户体验：</a:t>
            </a:r>
            <a:r>
              <a:rPr lang="en-US" altLang="zh-CN" sz="1200" dirty="0"/>
              <a:t>iOS</a:t>
            </a:r>
            <a:r>
              <a:rPr lang="zh-CN" altLang="en-US" sz="1200" dirty="0"/>
              <a:t>的设计目标之一就是</a:t>
            </a:r>
            <a:r>
              <a:rPr lang="zh-CN" altLang="en-US" sz="1200" b="1" dirty="0"/>
              <a:t>简洁和直观</a:t>
            </a:r>
            <a:r>
              <a:rPr lang="zh-CN" altLang="en-US" sz="1200" dirty="0"/>
              <a:t>。无论是从</a:t>
            </a:r>
            <a:r>
              <a:rPr lang="zh-CN" altLang="en-US" sz="1200" b="1" dirty="0"/>
              <a:t>用户界面（</a:t>
            </a:r>
            <a:r>
              <a:rPr lang="en-US" altLang="zh-CN" sz="1200" b="1" dirty="0"/>
              <a:t>UI</a:t>
            </a:r>
            <a:r>
              <a:rPr lang="zh-CN" altLang="en-US" sz="1200" b="1" dirty="0"/>
              <a:t>） </a:t>
            </a:r>
            <a:r>
              <a:rPr lang="zh-CN" altLang="en-US" sz="1200" dirty="0"/>
              <a:t>还是 </a:t>
            </a:r>
            <a:r>
              <a:rPr lang="zh-CN" altLang="en-US" sz="1200" b="1" dirty="0"/>
              <a:t>用户体验（</a:t>
            </a:r>
            <a:r>
              <a:rPr lang="en-US" altLang="zh-CN" sz="1200" b="1" dirty="0"/>
              <a:t>UX</a:t>
            </a:r>
            <a:r>
              <a:rPr lang="zh-CN" altLang="en-US" sz="1200" b="1" dirty="0"/>
              <a:t>），</a:t>
            </a:r>
            <a:r>
              <a:rPr lang="en-US" altLang="zh-CN" sz="1200" dirty="0"/>
              <a:t>iOS</a:t>
            </a:r>
            <a:r>
              <a:rPr lang="zh-CN" altLang="en-US" sz="1200" dirty="0"/>
              <a:t>都力求提供一致的体验，避免复杂性，使得无论是新用户还是有经验的用户都能快速上手。</a:t>
            </a:r>
            <a:r>
              <a:rPr lang="en-US" altLang="zh-CN" sz="1200" dirty="0"/>
              <a:t>iOS</a:t>
            </a:r>
            <a:r>
              <a:rPr lang="zh-CN" altLang="en-US" sz="1200" dirty="0"/>
              <a:t>的界面设计以其简洁、美观和直观著称。应用程序图标、通知中心、控制中心等设计都经过精心优化，提供了用户友好的交互方式。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lang="zh-CN" altLang="en-US" sz="1200" b="1" dirty="0"/>
              <a:t>高度优化的硬件和软件整合：</a:t>
            </a:r>
            <a:r>
              <a:rPr lang="zh-CN" altLang="en-US" sz="1200" dirty="0"/>
              <a:t>苹果设计了自己的硬件（</a:t>
            </a:r>
            <a:r>
              <a:rPr lang="en-US" altLang="zh-CN" sz="1200" dirty="0"/>
              <a:t>iPhone</a:t>
            </a:r>
            <a:r>
              <a:rPr lang="zh-CN" altLang="en-US" sz="1200" dirty="0"/>
              <a:t>、</a:t>
            </a:r>
            <a:r>
              <a:rPr lang="en-US" altLang="zh-CN" sz="1200" dirty="0"/>
              <a:t>iPad</a:t>
            </a:r>
            <a:r>
              <a:rPr lang="zh-CN" altLang="en-US" sz="1200" dirty="0"/>
              <a:t>等）和操作系统（</a:t>
            </a:r>
            <a:r>
              <a:rPr lang="en-US" altLang="zh-CN" sz="1200" dirty="0"/>
              <a:t>iOS</a:t>
            </a:r>
            <a:r>
              <a:rPr lang="zh-CN" altLang="en-US" sz="1200" dirty="0"/>
              <a:t>），这使得它们能够深度整合，实现更高的性能和优化。比如，苹果设计的 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系列芯片 </a:t>
            </a:r>
            <a:r>
              <a:rPr lang="zh-CN" altLang="en-US" sz="1200" dirty="0"/>
              <a:t>与 </a:t>
            </a:r>
            <a:r>
              <a:rPr lang="en-US" altLang="zh-CN" sz="1200" dirty="0"/>
              <a:t>iOS </a:t>
            </a:r>
            <a:r>
              <a:rPr lang="zh-CN" altLang="en-US" sz="1200" dirty="0"/>
              <a:t>的紧密结合，使得设备能提供卓越的性能和高效的能源管理。每一代</a:t>
            </a:r>
            <a:r>
              <a:rPr lang="en-US" altLang="zh-CN" sz="1200" dirty="0"/>
              <a:t>iPhone</a:t>
            </a:r>
            <a:r>
              <a:rPr lang="zh-CN" altLang="en-US" sz="1200" dirty="0"/>
              <a:t>和</a:t>
            </a:r>
            <a:r>
              <a:rPr lang="en-US" altLang="zh-CN" sz="1200" dirty="0"/>
              <a:t>iPad</a:t>
            </a:r>
            <a:r>
              <a:rPr lang="zh-CN" altLang="en-US" sz="1200" dirty="0"/>
              <a:t>都会根据最新的硬件调整系统设置，从而最大化利用硬件的潜力。</a:t>
            </a:r>
          </a:p>
        </p:txBody>
      </p:sp>
    </p:spTree>
    <p:extLst>
      <p:ext uri="{BB962C8B-B14F-4D97-AF65-F5344CB8AC3E}">
        <p14:creationId xmlns:p14="http://schemas.microsoft.com/office/powerpoint/2010/main" val="38825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E6D8-FDB5-3E0C-E165-A8E9C265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B9E64D-E1CC-8466-14F4-BBD3610AB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iOS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系统简介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9B17-3E65-2FAC-F195-EBF74878D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453AF3-6908-5C1B-5017-0465364D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4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19189507-2A3D-D278-75D2-647D1D5E866D}"/>
              </a:ext>
            </a:extLst>
          </p:cNvPr>
          <p:cNvGrpSpPr/>
          <p:nvPr/>
        </p:nvGrpSpPr>
        <p:grpSpPr>
          <a:xfrm>
            <a:off x="337782" y="1086616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2A1A44F-EE71-C6E2-1307-5FD6288E3CE6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59EE5FC7-B42D-7746-5D95-08B4EB9622D1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3A239-22A2-FED5-29CC-A36C8CF7267B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FDAD902-31AE-105A-2384-03F6E257B449}"/>
              </a:ext>
            </a:extLst>
          </p:cNvPr>
          <p:cNvSpPr txBox="1"/>
          <p:nvPr/>
        </p:nvSpPr>
        <p:spPr>
          <a:xfrm>
            <a:off x="817684" y="107736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iOS</a:t>
            </a:r>
            <a:r>
              <a:rPr lang="zh-CN" altLang="en-US" b="1" dirty="0"/>
              <a:t>的主要特点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67668A-54C5-B222-5F15-42333228D19B}"/>
              </a:ext>
            </a:extLst>
          </p:cNvPr>
          <p:cNvSpPr txBox="1"/>
          <p:nvPr/>
        </p:nvSpPr>
        <p:spPr>
          <a:xfrm>
            <a:off x="337782" y="1663382"/>
            <a:ext cx="8352430" cy="255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200" b="1" dirty="0"/>
              <a:t>多任务处理和多窗口支持：</a:t>
            </a:r>
            <a:r>
              <a:rPr lang="en-US" altLang="zh-CN" sz="1200" dirty="0"/>
              <a:t>iOS</a:t>
            </a:r>
            <a:r>
              <a:rPr lang="zh-CN" altLang="en-US" sz="1200" dirty="0"/>
              <a:t>支持</a:t>
            </a:r>
            <a:r>
              <a:rPr lang="zh-CN" altLang="en-US" sz="1200" b="1" dirty="0"/>
              <a:t>多任务处理</a:t>
            </a:r>
            <a:r>
              <a:rPr lang="zh-CN" altLang="en-US" sz="1200" dirty="0"/>
              <a:t>，即用户可以同时运行多个应用程序，并在需要时切换。</a:t>
            </a:r>
            <a:r>
              <a:rPr lang="en-US" altLang="zh-CN" sz="1200" dirty="0"/>
              <a:t>iOS7</a:t>
            </a:r>
            <a:r>
              <a:rPr lang="zh-CN" altLang="en-US" sz="1200" dirty="0"/>
              <a:t>及以后的版本引入了 </a:t>
            </a:r>
            <a:r>
              <a:rPr lang="zh-CN" altLang="en-US" sz="1200" b="1" dirty="0"/>
              <a:t>控制中心</a:t>
            </a:r>
            <a:r>
              <a:rPr lang="zh-CN" altLang="en-US" sz="1200" dirty="0"/>
              <a:t>，让用户能够快速访问常用功能，如</a:t>
            </a:r>
            <a:r>
              <a:rPr lang="en-US" altLang="zh-CN" sz="1200" dirty="0"/>
              <a:t>Wi-Fi</a:t>
            </a:r>
            <a:r>
              <a:rPr lang="zh-CN" altLang="en-US" sz="1200" dirty="0"/>
              <a:t>、蓝牙、亮度调节等。在</a:t>
            </a:r>
            <a:r>
              <a:rPr lang="en-US" altLang="zh-CN" sz="1200" dirty="0"/>
              <a:t>iPad</a:t>
            </a:r>
            <a:r>
              <a:rPr lang="zh-CN" altLang="en-US" sz="1200" dirty="0"/>
              <a:t>上，</a:t>
            </a:r>
            <a:r>
              <a:rPr lang="en-US" altLang="zh-CN" sz="1200" dirty="0"/>
              <a:t>iOS</a:t>
            </a:r>
            <a:r>
              <a:rPr lang="zh-CN" altLang="en-US" sz="1200" dirty="0"/>
              <a:t>支持</a:t>
            </a:r>
            <a:r>
              <a:rPr lang="zh-CN" altLang="en-US" sz="1200" b="1" dirty="0"/>
              <a:t>分屏模式</a:t>
            </a:r>
            <a:r>
              <a:rPr lang="zh-CN" altLang="en-US" sz="1200" dirty="0"/>
              <a:t>，即可以同时显示两个应用，方便进行多任务操作。这为生产力应用（如办公软件、邮件处理等）提供了更多可能性。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200" b="1" dirty="0"/>
              <a:t>系统安全性：</a:t>
            </a:r>
            <a:r>
              <a:rPr lang="en-US" altLang="zh-CN" sz="1200" dirty="0"/>
              <a:t>iOS</a:t>
            </a:r>
            <a:r>
              <a:rPr lang="zh-CN" altLang="en-US" sz="1200" dirty="0"/>
              <a:t>提供了强大的安全性功能，包括 </a:t>
            </a:r>
            <a:r>
              <a:rPr lang="en-US" altLang="zh-CN" sz="1200" b="1" dirty="0"/>
              <a:t>Face ID </a:t>
            </a:r>
            <a:r>
              <a:rPr lang="zh-CN" altLang="en-US" sz="1200" dirty="0"/>
              <a:t>和 </a:t>
            </a:r>
            <a:r>
              <a:rPr lang="en-US" altLang="zh-CN" sz="1200" b="1" dirty="0"/>
              <a:t>Touch ID</a:t>
            </a:r>
            <a:r>
              <a:rPr lang="zh-CN" altLang="en-US" sz="1200" dirty="0"/>
              <a:t>，通过生物识别技术保护用户的隐私和数据安全。</a:t>
            </a:r>
            <a:r>
              <a:rPr lang="en-US" altLang="zh-CN" sz="1200" b="1" dirty="0"/>
              <a:t>App Store </a:t>
            </a:r>
            <a:r>
              <a:rPr lang="zh-CN" altLang="en-US" sz="1200" dirty="0"/>
              <a:t>的严格审核制度确保了应用的安全性，避免了恶意软件进入用户设备。</a:t>
            </a:r>
            <a:r>
              <a:rPr lang="zh-CN" altLang="en-US" sz="1200" b="1" dirty="0"/>
              <a:t>数据加密：</a:t>
            </a:r>
            <a:r>
              <a:rPr lang="en-US" altLang="zh-CN" sz="1200" dirty="0"/>
              <a:t>iOS</a:t>
            </a:r>
            <a:r>
              <a:rPr lang="zh-CN" altLang="en-US" sz="1200" dirty="0"/>
              <a:t>对设备上的数据进行全盘加密，确保数据在丢失或被盗的情况下无法被轻易访问。</a:t>
            </a:r>
            <a:r>
              <a:rPr lang="zh-CN" altLang="en-US" sz="1200" b="1" dirty="0"/>
              <a:t>沙盒机制：</a:t>
            </a:r>
            <a:r>
              <a:rPr lang="zh-CN" altLang="en-US" sz="1200" dirty="0"/>
              <a:t>每个应用程序都在一个隔离的“沙盒”环境中运行，避免了应用之间的不当干扰。</a:t>
            </a:r>
            <a:endParaRPr lang="en-US" altLang="zh-CN" sz="1200" dirty="0"/>
          </a:p>
          <a:p>
            <a:pPr marL="228600" indent="-22860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1200" b="1" dirty="0"/>
              <a:t>iCloud</a:t>
            </a:r>
            <a:r>
              <a:rPr lang="zh-CN" altLang="en-US" sz="1200" b="1" dirty="0"/>
              <a:t>云服务：</a:t>
            </a:r>
            <a:r>
              <a:rPr lang="en-US" altLang="zh-CN" sz="1200" b="1" dirty="0"/>
              <a:t>iCloud </a:t>
            </a:r>
            <a:r>
              <a:rPr lang="zh-CN" altLang="en-US" sz="1200" dirty="0"/>
              <a:t>是苹果提供的云存储和云计算服务，允许用户存储照片、文件、应用数据等，并能在所有苹果设备之间进行同步。通过</a:t>
            </a:r>
            <a:r>
              <a:rPr lang="en-US" altLang="zh-CN" sz="1200" dirty="0"/>
              <a:t>iCloud</a:t>
            </a:r>
            <a:r>
              <a:rPr lang="zh-CN" altLang="en-US" sz="1200" dirty="0"/>
              <a:t>，用户可以随时随地访问自己的数据，进行自动备份，甚至在设备丢失时远程清除数据。</a:t>
            </a:r>
          </a:p>
        </p:txBody>
      </p:sp>
    </p:spTree>
    <p:extLst>
      <p:ext uri="{BB962C8B-B14F-4D97-AF65-F5344CB8AC3E}">
        <p14:creationId xmlns:p14="http://schemas.microsoft.com/office/powerpoint/2010/main" val="20487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93EE-256E-C70B-C16D-908E0E0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8A250F-216D-B8D1-8194-CB1D4CBEB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iOS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系统简介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075CD-EF8F-0B7C-0866-1BDF93F68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3F83B5-D4AC-2E3E-076B-0DA7C19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5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3CDF640-0EFB-B985-C357-DEF431921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8602"/>
              </p:ext>
            </p:extLst>
          </p:nvPr>
        </p:nvGraphicFramePr>
        <p:xfrm>
          <a:off x="449858" y="1080573"/>
          <a:ext cx="8240354" cy="3507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177">
                  <a:extLst>
                    <a:ext uri="{9D8B030D-6E8A-4147-A177-3AD203B41FA5}">
                      <a16:colId xmlns:a16="http://schemas.microsoft.com/office/drawing/2014/main" val="2596520958"/>
                    </a:ext>
                  </a:extLst>
                </a:gridCol>
                <a:gridCol w="4120177">
                  <a:extLst>
                    <a:ext uri="{9D8B030D-6E8A-4147-A177-3AD203B41FA5}">
                      <a16:colId xmlns:a16="http://schemas.microsoft.com/office/drawing/2014/main" val="1862815575"/>
                    </a:ext>
                  </a:extLst>
                </a:gridCol>
              </a:tblGrid>
              <a:tr h="3363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47932"/>
                  </a:ext>
                </a:extLst>
              </a:tr>
              <a:tr h="12102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流畅性和稳定性</a:t>
                      </a:r>
                      <a:r>
                        <a:rPr lang="zh-CN" altLang="en-US" sz="1300" dirty="0"/>
                        <a:t>：由于苹果控制了硬件和软件的整个生态，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设备通常比其他操作系统设备更流畅、稳定。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封闭性</a:t>
                      </a:r>
                      <a:r>
                        <a:rPr lang="zh-CN" altLang="en-US" sz="1300" dirty="0"/>
                        <a:t>：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的封闭性虽然有助于系统安全性和稳定性，但也限制了用户的自定义空间，用户无法像在</a:t>
                      </a:r>
                      <a:r>
                        <a:rPr lang="en-US" altLang="zh-CN" sz="1300" dirty="0"/>
                        <a:t>Android</a:t>
                      </a:r>
                      <a:r>
                        <a:rPr lang="zh-CN" altLang="en-US" sz="1300" dirty="0"/>
                        <a:t>设备上一样自由安装第三方应用和修改系统设置。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65581"/>
                  </a:ext>
                </a:extLst>
              </a:tr>
              <a:tr h="9199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系统安全性</a:t>
                      </a:r>
                      <a:r>
                        <a:rPr lang="zh-CN" altLang="en-US" sz="1300" dirty="0"/>
                        <a:t>：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的封闭性和严格的审查机制让其成为一个安全的操作系统。用户的隐私和数据安全得到了更多的保护。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硬件选择受限</a:t>
                      </a:r>
                      <a:r>
                        <a:rPr lang="zh-CN" altLang="en-US" sz="1300" dirty="0"/>
                        <a:t>：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只运行在苹果的硬件设备上，无法像</a:t>
                      </a:r>
                      <a:r>
                        <a:rPr lang="en-US" altLang="zh-CN" sz="1300" dirty="0"/>
                        <a:t>Android</a:t>
                      </a:r>
                      <a:r>
                        <a:rPr lang="zh-CN" altLang="en-US" sz="1300" dirty="0"/>
                        <a:t>系统那样在各种不同品牌的设备上使用，因此消费者的选择较为有限。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36590"/>
                  </a:ext>
                </a:extLst>
              </a:tr>
              <a:tr h="9199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优秀的生态系统</a:t>
                      </a:r>
                      <a:r>
                        <a:rPr lang="zh-CN" altLang="en-US" sz="1300" dirty="0"/>
                        <a:t>：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设备和苹果的其他设备（如</a:t>
                      </a:r>
                      <a:r>
                        <a:rPr lang="en-US" altLang="zh-CN" sz="1300" dirty="0"/>
                        <a:t>Mac</a:t>
                      </a:r>
                      <a:r>
                        <a:rPr lang="zh-CN" altLang="en-US" sz="1300" dirty="0"/>
                        <a:t>、</a:t>
                      </a:r>
                      <a:r>
                        <a:rPr lang="en-US" altLang="zh-CN" sz="1300" dirty="0"/>
                        <a:t>Apple Watch</a:t>
                      </a:r>
                      <a:r>
                        <a:rPr lang="zh-CN" altLang="en-US" sz="1300" dirty="0"/>
                        <a:t>、</a:t>
                      </a:r>
                      <a:r>
                        <a:rPr lang="en-US" altLang="zh-CN" sz="1300" dirty="0"/>
                        <a:t>Apple TV</a:t>
                      </a:r>
                      <a:r>
                        <a:rPr lang="zh-CN" altLang="en-US" sz="1300" dirty="0"/>
                        <a:t>等）紧密集成，用户能够在不同设备之间实现无缝体验。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300" b="1" dirty="0"/>
                        <a:t>价格较高</a:t>
                      </a:r>
                      <a:r>
                        <a:rPr lang="zh-CN" altLang="en-US" sz="1300" dirty="0"/>
                        <a:t>：苹果的硬件设备普遍比其他品牌的设备价格高，而</a:t>
                      </a:r>
                      <a:r>
                        <a:rPr lang="en-US" altLang="zh-CN" sz="1300" dirty="0"/>
                        <a:t>iOS</a:t>
                      </a:r>
                      <a:r>
                        <a:rPr lang="zh-CN" altLang="en-US" sz="1300" dirty="0"/>
                        <a:t>设备的高成本也限制了某些市场的普及率。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9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FA05-BC6B-C230-F80B-008B2E34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72B211-D406-80AE-6F09-60175CBCE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solidFill>
                  <a:srgbClr val="0063BE"/>
                </a:solidFill>
                <a:latin typeface="微软雅黑"/>
              </a:rPr>
              <a:t>iOS</a:t>
            </a:r>
            <a:r>
              <a:rPr lang="zh-CN" altLang="en-US" sz="2800" b="1" dirty="0">
                <a:solidFill>
                  <a:srgbClr val="0063BE"/>
                </a:solidFill>
                <a:latin typeface="微软雅黑"/>
              </a:rPr>
              <a:t>系统简介</a:t>
            </a:r>
            <a:endParaRPr lang="ko-KR" altLang="en-US" sz="2800" b="1" dirty="0">
              <a:solidFill>
                <a:srgbClr val="0063BE"/>
              </a:solidFill>
              <a:latin typeface="微软雅黑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D89EF-9D5A-08FD-0C68-3D72C18DFF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Introduction to iOS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4369B2-A516-ADCE-344B-FE7C4D0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3509E8-EDB3-4BFB-9C63-B01D176D4351}" type="slidenum">
              <a:rPr lang="ko-KR" altLang="en-US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</a:rPr>
              <a:pPr defTabSz="685800"/>
              <a:t>6</a:t>
            </a:fld>
            <a:endParaRPr lang="ko-KR" altLang="en-US">
              <a:solidFill>
                <a:srgbClr val="000000">
                  <a:lumMod val="85000"/>
                  <a:lumOff val="15000"/>
                </a:srgbClr>
              </a:solidFill>
              <a:latin typeface="微软雅黑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FEA10580-EFF7-85CC-03F2-5E621CB0C288}"/>
              </a:ext>
            </a:extLst>
          </p:cNvPr>
          <p:cNvGrpSpPr/>
          <p:nvPr/>
        </p:nvGrpSpPr>
        <p:grpSpPr>
          <a:xfrm>
            <a:off x="337782" y="1086616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A416CB4-9B2B-7753-A9D7-0B0C526E0F2E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5ED07E93-215B-868C-69DC-A8AC23CA70F1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A130D0BF-9ADA-0EC4-7E0B-374CE7EB67E7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ABC230D-62E2-5763-CE92-CEA4A8AF367E}"/>
              </a:ext>
            </a:extLst>
          </p:cNvPr>
          <p:cNvSpPr txBox="1"/>
          <p:nvPr/>
        </p:nvSpPr>
        <p:spPr>
          <a:xfrm>
            <a:off x="817684" y="1077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未来发展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FCB309-0A9D-6E63-2BB6-3378D06561C7}"/>
              </a:ext>
            </a:extLst>
          </p:cNvPr>
          <p:cNvSpPr txBox="1"/>
          <p:nvPr/>
        </p:nvSpPr>
        <p:spPr>
          <a:xfrm>
            <a:off x="337782" y="1492634"/>
            <a:ext cx="5149170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/>
              <a:t>随着苹果不断更新</a:t>
            </a:r>
            <a:r>
              <a:rPr lang="en-US" altLang="zh-CN" sz="1200" dirty="0"/>
              <a:t>iOS</a:t>
            </a:r>
            <a:r>
              <a:rPr lang="zh-CN" altLang="en-US" sz="1200" dirty="0"/>
              <a:t>系统，未来的</a:t>
            </a:r>
            <a:r>
              <a:rPr lang="en-US" altLang="zh-CN" sz="1200" dirty="0"/>
              <a:t>iOS</a:t>
            </a:r>
            <a:r>
              <a:rPr lang="zh-CN" altLang="en-US" sz="1200" dirty="0"/>
              <a:t>版本可能会进一步加强人工智能（</a:t>
            </a:r>
            <a:r>
              <a:rPr lang="en-US" altLang="zh-CN" sz="1200" dirty="0"/>
              <a:t>AI</a:t>
            </a:r>
            <a:r>
              <a:rPr lang="zh-CN" altLang="en-US" sz="1200" dirty="0"/>
              <a:t>）和增强现实（</a:t>
            </a:r>
            <a:r>
              <a:rPr lang="en-US" altLang="zh-CN" sz="1200" dirty="0"/>
              <a:t>AR</a:t>
            </a:r>
            <a:r>
              <a:rPr lang="zh-CN" altLang="en-US" sz="1200" dirty="0"/>
              <a:t>）功能。例如，</a:t>
            </a:r>
            <a:r>
              <a:rPr lang="en-US" altLang="zh-CN" sz="1200" dirty="0"/>
              <a:t>iOS 16 </a:t>
            </a:r>
            <a:r>
              <a:rPr lang="zh-CN" altLang="en-US" sz="1200" dirty="0"/>
              <a:t>就引入了 </a:t>
            </a:r>
            <a:r>
              <a:rPr lang="en-US" altLang="zh-CN" sz="1200" dirty="0"/>
              <a:t>Focus</a:t>
            </a:r>
            <a:r>
              <a:rPr lang="zh-CN" altLang="en-US" sz="1200" dirty="0"/>
              <a:t>模式 和 改进的通知管理，以及针对 隐私保护 的新功能。苹果也可能会加强与 虚拟现实 和 增强现实 的集成，例如未来可能会出现更强大的</a:t>
            </a:r>
            <a:r>
              <a:rPr lang="en-US" altLang="zh-CN" sz="1200" dirty="0"/>
              <a:t>AR</a:t>
            </a:r>
            <a:r>
              <a:rPr lang="zh-CN" altLang="en-US" sz="1200" dirty="0"/>
              <a:t>应用体验，尤其是随着苹果增强现实眼镜（如</a:t>
            </a:r>
            <a:r>
              <a:rPr lang="en-US" altLang="zh-CN" sz="1200" dirty="0"/>
              <a:t>Apple Vision Pro</a:t>
            </a:r>
            <a:r>
              <a:rPr lang="zh-CN" altLang="en-US" sz="1200" dirty="0"/>
              <a:t>）的发布。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ED2847-50A1-A2AC-F4DA-7C8F36A2F299}"/>
              </a:ext>
            </a:extLst>
          </p:cNvPr>
          <p:cNvGrpSpPr/>
          <p:nvPr/>
        </p:nvGrpSpPr>
        <p:grpSpPr>
          <a:xfrm>
            <a:off x="8338089" y="2767421"/>
            <a:ext cx="352123" cy="340448"/>
            <a:chOff x="1101969" y="1465385"/>
            <a:chExt cx="679206" cy="567843"/>
          </a:xfrm>
          <a:solidFill>
            <a:schemeClr val="accent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9A971-413E-D319-4A68-72C8C116903E}"/>
                </a:ext>
              </a:extLst>
            </p:cNvPr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ADA39623-296A-F31A-9242-D78A694A86E9}"/>
                </a:ext>
              </a:extLst>
            </p:cNvPr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EC581149-9097-FEA0-0B41-F6A9938F7ACB}"/>
                </a:ext>
              </a:extLst>
            </p:cNvPr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013">
                <a:solidFill>
                  <a:srgbClr val="FFFFFF"/>
                </a:solidFill>
                <a:latin typeface="微软雅黑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FB3E934-B294-606A-03AE-75254EF348FE}"/>
              </a:ext>
            </a:extLst>
          </p:cNvPr>
          <p:cNvSpPr txBox="1"/>
          <p:nvPr/>
        </p:nvSpPr>
        <p:spPr>
          <a:xfrm>
            <a:off x="7632802" y="2763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总结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0B74CB-D4E7-688F-B763-C1F9E7DB6CB3}"/>
              </a:ext>
            </a:extLst>
          </p:cNvPr>
          <p:cNvSpPr txBox="1"/>
          <p:nvPr/>
        </p:nvSpPr>
        <p:spPr>
          <a:xfrm>
            <a:off x="3541042" y="3157768"/>
            <a:ext cx="5149170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iOS</a:t>
            </a:r>
            <a:r>
              <a:rPr lang="zh-CN" altLang="en-US" sz="1200" dirty="0"/>
              <a:t>凭借其流畅、安全、稳定的特点以及与苹果生态系统的无缝集成，成为全球最受欢迎的移动操作系统之一。它在保护用户隐私和数据方面表现突出，同时提供了简洁的用户体验和强大的功能支持。尽管</a:t>
            </a:r>
            <a:r>
              <a:rPr lang="en-US" altLang="zh-CN" sz="1200" dirty="0"/>
              <a:t>iOS</a:t>
            </a:r>
            <a:r>
              <a:rPr lang="zh-CN" altLang="en-US" sz="1200" dirty="0"/>
              <a:t>的封闭性和设备选择较为有限，但其强大的应用生态、定期更新和高质量的硬件，使得</a:t>
            </a:r>
            <a:r>
              <a:rPr lang="en-US" altLang="zh-CN" sz="1200" dirty="0"/>
              <a:t>iOS</a:t>
            </a:r>
            <a:r>
              <a:rPr lang="zh-CN" altLang="en-US" sz="1200" dirty="0"/>
              <a:t>依然是许多消费者的首选。</a:t>
            </a:r>
          </a:p>
        </p:txBody>
      </p:sp>
      <p:pic>
        <p:nvPicPr>
          <p:cNvPr id="5124" name="Picture 4" descr="Apple 生态协作能力，它们在生活之中是如何展示的？_手机搜狐网">
            <a:extLst>
              <a:ext uri="{FF2B5EF4-FFF2-40B4-BE49-F238E27FC236}">
                <a16:creationId xmlns:a16="http://schemas.microsoft.com/office/drawing/2014/main" id="{DAE9DE22-6B37-093A-184F-A5952C024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5" y="3099223"/>
            <a:ext cx="23431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ech Regulation Spotlight – EU to Probe Spotify Complaint Against Apple">
            <a:extLst>
              <a:ext uri="{FF2B5EF4-FFF2-40B4-BE49-F238E27FC236}">
                <a16:creationId xmlns:a16="http://schemas.microsoft.com/office/drawing/2014/main" id="{40C7B821-07CF-DD92-BFC6-7F244BBC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76" y="1208911"/>
            <a:ext cx="2167517" cy="14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3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1100</Words>
  <Application>Microsoft Office PowerPoint</Application>
  <PresentationFormat>全屏显示(16:9)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刘淑仪</dc:creator>
  <dc:description>锐旗设计；https://9ppt.taobao.com</dc:description>
  <cp:lastModifiedBy>淑仪 刘</cp:lastModifiedBy>
  <cp:revision>24</cp:revision>
  <dcterms:created xsi:type="dcterms:W3CDTF">2017-09-03T11:29:18Z</dcterms:created>
  <dcterms:modified xsi:type="dcterms:W3CDTF">2024-11-15T05:58:39Z</dcterms:modified>
</cp:coreProperties>
</file>