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notesSlides/notesSlide3.xml" ContentType="application/vnd.openxmlformats-officedocument.presentationml.notesSlide+xml"/>
  <Override PartName="/ppt/tags/tag8.xml" ContentType="application/vnd.openxmlformats-officedocument.presentationml.tags+xml"/>
  <Override PartName="/ppt/tags/tag9.xml" ContentType="application/vnd.openxmlformats-officedocument.presentationml.tags+xml"/>
  <Override PartName="/ppt/notesSlides/notesSlide4.xml" ContentType="application/vnd.openxmlformats-officedocument.presentationml.notesSlide+xml"/>
  <Override PartName="/ppt/tags/tag10.xml" ContentType="application/vnd.openxmlformats-officedocument.presentationml.tags+xml"/>
  <Override PartName="/ppt/notesSlides/notesSlide5.xml" ContentType="application/vnd.openxmlformats-officedocument.presentationml.notesSlide+xml"/>
  <Override PartName="/ppt/tags/tag11.xml" ContentType="application/vnd.openxmlformats-officedocument.presentationml.tags+xml"/>
  <Override PartName="/ppt/notesSlides/notesSlide6.xml" ContentType="application/vnd.openxmlformats-officedocument.presentationml.notesSlide+xml"/>
  <Override PartName="/ppt/tags/tag12.xml" ContentType="application/vnd.openxmlformats-officedocument.presentationml.tags+xml"/>
  <Override PartName="/ppt/notesSlides/notesSlide7.xml" ContentType="application/vnd.openxmlformats-officedocument.presentationml.notesSlide+xml"/>
  <Override PartName="/ppt/tags/tag13.xml" ContentType="application/vnd.openxmlformats-officedocument.presentationml.tags+xml"/>
  <Override PartName="/ppt/notesSlides/notesSlide8.xml" ContentType="application/vnd.openxmlformats-officedocument.presentationml.notesSlide+xml"/>
  <Override PartName="/ppt/tags/tag14.xml" ContentType="application/vnd.openxmlformats-officedocument.presentationml.tags+xml"/>
  <Override PartName="/ppt/notesSlides/notesSlide9.xml" ContentType="application/vnd.openxmlformats-officedocument.presentationml.notesSlide+xml"/>
  <Override PartName="/ppt/tags/tag15.xml" ContentType="application/vnd.openxmlformats-officedocument.presentationml.tags+xml"/>
  <Override PartName="/ppt/notesSlides/notesSlide10.xml" ContentType="application/vnd.openxmlformats-officedocument.presentationml.notesSlide+xml"/>
  <Override PartName="/ppt/tags/tag16.xml" ContentType="application/vnd.openxmlformats-officedocument.presentationml.tags+xml"/>
  <Override PartName="/ppt/notesSlides/notesSlide11.xml" ContentType="application/vnd.openxmlformats-officedocument.presentationml.notesSlide+xml"/>
  <Override PartName="/ppt/tags/tag17.xml" ContentType="application/vnd.openxmlformats-officedocument.presentationml.tags+xml"/>
  <Override PartName="/ppt/notesSlides/notesSlide12.xml" ContentType="application/vnd.openxmlformats-officedocument.presentationml.notesSlide+xml"/>
  <Override PartName="/ppt/tags/tag18.xml" ContentType="application/vnd.openxmlformats-officedocument.presentationml.tags+xml"/>
  <Override PartName="/ppt/notesSlides/notesSlide13.xml" ContentType="application/vnd.openxmlformats-officedocument.presentationml.notesSlide+xml"/>
  <Override PartName="/ppt/tags/tag19.xml" ContentType="application/vnd.openxmlformats-officedocument.presentationml.tags+xml"/>
  <Override PartName="/ppt/notesSlides/notesSlide14.xml" ContentType="application/vnd.openxmlformats-officedocument.presentationml.notesSlide+xml"/>
  <Override PartName="/ppt/tags/tag20.xml" ContentType="application/vnd.openxmlformats-officedocument.presentationml.tags+xml"/>
  <Override PartName="/ppt/notesSlides/notesSlide15.xml" ContentType="application/vnd.openxmlformats-officedocument.presentationml.notesSlide+xml"/>
  <Override PartName="/ppt/tags/tag21.xml" ContentType="application/vnd.openxmlformats-officedocument.presentationml.tags+xml"/>
  <Override PartName="/ppt/notesSlides/notesSlide16.xml" ContentType="application/vnd.openxmlformats-officedocument.presentationml.notesSlide+xml"/>
  <Override PartName="/ppt/tags/tag22.xml" ContentType="application/vnd.openxmlformats-officedocument.presentationml.tags+xml"/>
  <Override PartName="/ppt/notesSlides/notesSlide17.xml" ContentType="application/vnd.openxmlformats-officedocument.presentationml.notesSlide+xml"/>
  <Override PartName="/ppt/tags/tag23.xml" ContentType="application/vnd.openxmlformats-officedocument.presentationml.tags+xml"/>
  <Override PartName="/ppt/notesSlides/notesSlide18.xml" ContentType="application/vnd.openxmlformats-officedocument.presentationml.notesSlide+xml"/>
  <Override PartName="/ppt/tags/tag24.xml" ContentType="application/vnd.openxmlformats-officedocument.presentationml.tags+xml"/>
  <Override PartName="/ppt/notesSlides/notesSlide19.xml" ContentType="application/vnd.openxmlformats-officedocument.presentationml.notesSlide+xml"/>
  <Override PartName="/ppt/tags/tag25.xml" ContentType="application/vnd.openxmlformats-officedocument.presentationml.tags+xml"/>
  <Override PartName="/ppt/notesSlides/notesSlide20.xml" ContentType="application/vnd.openxmlformats-officedocument.presentationml.notesSlide+xml"/>
  <Override PartName="/ppt/tags/tag26.xml" ContentType="application/vnd.openxmlformats-officedocument.presentationml.tags+xml"/>
  <Override PartName="/ppt/notesSlides/notesSlide21.xml" ContentType="application/vnd.openxmlformats-officedocument.presentationml.notesSlide+xml"/>
  <Override PartName="/ppt/tags/tag27.xml" ContentType="application/vnd.openxmlformats-officedocument.presentationml.tags+xml"/>
  <Override PartName="/ppt/notesSlides/notesSlide22.xml" ContentType="application/vnd.openxmlformats-officedocument.presentationml.notesSlide+xml"/>
  <Override PartName="/ppt/tags/tag28.xml" ContentType="application/vnd.openxmlformats-officedocument.presentationml.tags+xml"/>
  <Override PartName="/ppt/notesSlides/notesSlide23.xml" ContentType="application/vnd.openxmlformats-officedocument.presentationml.notesSlide+xml"/>
  <Override PartName="/ppt/tags/tag29.xml" ContentType="application/vnd.openxmlformats-officedocument.presentationml.tags+xml"/>
  <Override PartName="/ppt/notesSlides/notesSlide24.xml" ContentType="application/vnd.openxmlformats-officedocument.presentationml.notesSlide+xml"/>
  <Override PartName="/ppt/tags/tag30.xml" ContentType="application/vnd.openxmlformats-officedocument.presentationml.tags+xml"/>
  <Override PartName="/ppt/notesSlides/notesSlide25.xml" ContentType="application/vnd.openxmlformats-officedocument.presentationml.notesSlide+xml"/>
  <Override PartName="/ppt/tags/tag31.xml" ContentType="application/vnd.openxmlformats-officedocument.presentationml.tags+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Lst>
  <p:notesMasterIdLst>
    <p:notesMasterId r:id="rId39"/>
  </p:notesMasterIdLst>
  <p:sldIdLst>
    <p:sldId id="273" r:id="rId2"/>
    <p:sldId id="328" r:id="rId3"/>
    <p:sldId id="329" r:id="rId4"/>
    <p:sldId id="284" r:id="rId5"/>
    <p:sldId id="274" r:id="rId6"/>
    <p:sldId id="290" r:id="rId7"/>
    <p:sldId id="297" r:id="rId8"/>
    <p:sldId id="298" r:id="rId9"/>
    <p:sldId id="299" r:id="rId10"/>
    <p:sldId id="300" r:id="rId11"/>
    <p:sldId id="301" r:id="rId12"/>
    <p:sldId id="302" r:id="rId13"/>
    <p:sldId id="303" r:id="rId14"/>
    <p:sldId id="304" r:id="rId15"/>
    <p:sldId id="305" r:id="rId16"/>
    <p:sldId id="306" r:id="rId17"/>
    <p:sldId id="307" r:id="rId18"/>
    <p:sldId id="308" r:id="rId19"/>
    <p:sldId id="309" r:id="rId20"/>
    <p:sldId id="311" r:id="rId21"/>
    <p:sldId id="310" r:id="rId22"/>
    <p:sldId id="312" r:id="rId23"/>
    <p:sldId id="313" r:id="rId24"/>
    <p:sldId id="322" r:id="rId25"/>
    <p:sldId id="314" r:id="rId26"/>
    <p:sldId id="323" r:id="rId27"/>
    <p:sldId id="315" r:id="rId28"/>
    <p:sldId id="324" r:id="rId29"/>
    <p:sldId id="316" r:id="rId30"/>
    <p:sldId id="317" r:id="rId31"/>
    <p:sldId id="325" r:id="rId32"/>
    <p:sldId id="318" r:id="rId33"/>
    <p:sldId id="326" r:id="rId34"/>
    <p:sldId id="319" r:id="rId35"/>
    <p:sldId id="320" r:id="rId36"/>
    <p:sldId id="327" r:id="rId37"/>
    <p:sldId id="321" r:id="rId38"/>
  </p:sldIdLst>
  <p:sldSz cx="12192000" cy="6858000"/>
  <p:notesSz cx="6858000" cy="9144000"/>
  <p:embeddedFontLst>
    <p:embeddedFont>
      <p:font typeface="Consolas" panose="020B0609020204030204" pitchFamily="49" charset="0"/>
      <p:regular r:id="rId40"/>
      <p:bold r:id="rId41"/>
      <p:italic r:id="rId42"/>
      <p:boldItalic r:id="rId43"/>
    </p:embeddedFont>
    <p:embeddedFont>
      <p:font typeface="等线" panose="02010600030101010101" pitchFamily="2" charset="-122"/>
      <p:regular r:id="rId44"/>
      <p:bold r:id="rId45"/>
    </p:embeddedFont>
    <p:embeddedFont>
      <p:font typeface="微软雅黑" panose="020B0503020204020204" pitchFamily="34" charset="-122"/>
      <p:regular r:id="rId46"/>
      <p:bold r:id="rId47"/>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921" autoAdjust="0"/>
    <p:restoredTop sz="94660"/>
  </p:normalViewPr>
  <p:slideViewPr>
    <p:cSldViewPr snapToGrid="0">
      <p:cViewPr varScale="1">
        <p:scale>
          <a:sx n="75" d="100"/>
          <a:sy n="75" d="100"/>
        </p:scale>
        <p:origin x="62" y="11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3.fntdata"/><Relationship Id="rId47" Type="http://schemas.openxmlformats.org/officeDocument/2006/relationships/font" Target="fonts/font8.fntdata"/><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font" Target="fonts/font1.fntdata"/><Relationship Id="rId45" Type="http://schemas.openxmlformats.org/officeDocument/2006/relationships/font" Target="fonts/font6.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4.fntdata"/><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7.fntdata"/><Relationship Id="rId20" Type="http://schemas.openxmlformats.org/officeDocument/2006/relationships/slide" Target="slides/slide19.xml"/><Relationship Id="rId41"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8C8C0B-E7A1-4E81-AB6F-6479A52F298B}" type="datetimeFigureOut">
              <a:rPr lang="zh-CN" altLang="en-US" smtClean="0"/>
              <a:t>2024/8/15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80A7FEF-E4FC-4DC9-B4DC-A4589F3A6D20}" type="slidenum">
              <a:rPr lang="zh-CN" altLang="en-US" smtClean="0"/>
              <a:t>‹#›</a:t>
            </a:fld>
            <a:endParaRPr lang="zh-CN" altLang="en-US"/>
          </a:p>
        </p:txBody>
      </p:sp>
    </p:spTree>
    <p:extLst>
      <p:ext uri="{BB962C8B-B14F-4D97-AF65-F5344CB8AC3E}">
        <p14:creationId xmlns:p14="http://schemas.microsoft.com/office/powerpoint/2010/main" val="7697242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80A7FEF-E4FC-4DC9-B4DC-A4589F3A6D20}" type="slidenum">
              <a:rPr lang="zh-CN" altLang="en-US" smtClean="0"/>
              <a:t>3</a:t>
            </a:fld>
            <a:endParaRPr lang="zh-CN" altLang="en-US"/>
          </a:p>
        </p:txBody>
      </p:sp>
    </p:spTree>
    <p:extLst>
      <p:ext uri="{BB962C8B-B14F-4D97-AF65-F5344CB8AC3E}">
        <p14:creationId xmlns:p14="http://schemas.microsoft.com/office/powerpoint/2010/main" val="4410182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80A7FEF-E4FC-4DC9-B4DC-A4589F3A6D20}" type="slidenum">
              <a:rPr lang="zh-CN" altLang="en-US" smtClean="0"/>
              <a:t>20</a:t>
            </a:fld>
            <a:endParaRPr lang="zh-CN" altLang="en-US"/>
          </a:p>
        </p:txBody>
      </p:sp>
    </p:spTree>
    <p:extLst>
      <p:ext uri="{BB962C8B-B14F-4D97-AF65-F5344CB8AC3E}">
        <p14:creationId xmlns:p14="http://schemas.microsoft.com/office/powerpoint/2010/main" val="31588515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80A7FEF-E4FC-4DC9-B4DC-A4589F3A6D20}" type="slidenum">
              <a:rPr lang="zh-CN" altLang="en-US" smtClean="0"/>
              <a:t>22</a:t>
            </a:fld>
            <a:endParaRPr lang="zh-CN" altLang="en-US"/>
          </a:p>
        </p:txBody>
      </p:sp>
    </p:spTree>
    <p:extLst>
      <p:ext uri="{BB962C8B-B14F-4D97-AF65-F5344CB8AC3E}">
        <p14:creationId xmlns:p14="http://schemas.microsoft.com/office/powerpoint/2010/main" val="40304906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80A7FEF-E4FC-4DC9-B4DC-A4589F3A6D20}" type="slidenum">
              <a:rPr lang="zh-CN" altLang="en-US" smtClean="0"/>
              <a:t>23</a:t>
            </a:fld>
            <a:endParaRPr lang="zh-CN" altLang="en-US"/>
          </a:p>
        </p:txBody>
      </p:sp>
    </p:spTree>
    <p:extLst>
      <p:ext uri="{BB962C8B-B14F-4D97-AF65-F5344CB8AC3E}">
        <p14:creationId xmlns:p14="http://schemas.microsoft.com/office/powerpoint/2010/main" val="28232050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80A7FEF-E4FC-4DC9-B4DC-A4589F3A6D20}" type="slidenum">
              <a:rPr lang="zh-CN" altLang="en-US" smtClean="0"/>
              <a:t>24</a:t>
            </a:fld>
            <a:endParaRPr lang="zh-CN" altLang="en-US"/>
          </a:p>
        </p:txBody>
      </p:sp>
    </p:spTree>
    <p:extLst>
      <p:ext uri="{BB962C8B-B14F-4D97-AF65-F5344CB8AC3E}">
        <p14:creationId xmlns:p14="http://schemas.microsoft.com/office/powerpoint/2010/main" val="23605072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80A7FEF-E4FC-4DC9-B4DC-A4589F3A6D20}" type="slidenum">
              <a:rPr lang="zh-CN" altLang="en-US" smtClean="0"/>
              <a:t>25</a:t>
            </a:fld>
            <a:endParaRPr lang="zh-CN" altLang="en-US"/>
          </a:p>
        </p:txBody>
      </p:sp>
    </p:spTree>
    <p:extLst>
      <p:ext uri="{BB962C8B-B14F-4D97-AF65-F5344CB8AC3E}">
        <p14:creationId xmlns:p14="http://schemas.microsoft.com/office/powerpoint/2010/main" val="52429531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80A7FEF-E4FC-4DC9-B4DC-A4589F3A6D20}" type="slidenum">
              <a:rPr lang="zh-CN" altLang="en-US" smtClean="0"/>
              <a:t>26</a:t>
            </a:fld>
            <a:endParaRPr lang="zh-CN" altLang="en-US"/>
          </a:p>
        </p:txBody>
      </p:sp>
    </p:spTree>
    <p:extLst>
      <p:ext uri="{BB962C8B-B14F-4D97-AF65-F5344CB8AC3E}">
        <p14:creationId xmlns:p14="http://schemas.microsoft.com/office/powerpoint/2010/main" val="261360169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80A7FEF-E4FC-4DC9-B4DC-A4589F3A6D20}" type="slidenum">
              <a:rPr lang="zh-CN" altLang="en-US" smtClean="0"/>
              <a:t>27</a:t>
            </a:fld>
            <a:endParaRPr lang="zh-CN" altLang="en-US"/>
          </a:p>
        </p:txBody>
      </p:sp>
    </p:spTree>
    <p:extLst>
      <p:ext uri="{BB962C8B-B14F-4D97-AF65-F5344CB8AC3E}">
        <p14:creationId xmlns:p14="http://schemas.microsoft.com/office/powerpoint/2010/main" val="28606531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80A7FEF-E4FC-4DC9-B4DC-A4589F3A6D20}" type="slidenum">
              <a:rPr lang="zh-CN" altLang="en-US" smtClean="0"/>
              <a:t>28</a:t>
            </a:fld>
            <a:endParaRPr lang="zh-CN" altLang="en-US"/>
          </a:p>
        </p:txBody>
      </p:sp>
    </p:spTree>
    <p:extLst>
      <p:ext uri="{BB962C8B-B14F-4D97-AF65-F5344CB8AC3E}">
        <p14:creationId xmlns:p14="http://schemas.microsoft.com/office/powerpoint/2010/main" val="28216551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80A7FEF-E4FC-4DC9-B4DC-A4589F3A6D20}" type="slidenum">
              <a:rPr lang="zh-CN" altLang="en-US" smtClean="0"/>
              <a:t>29</a:t>
            </a:fld>
            <a:endParaRPr lang="zh-CN" altLang="en-US"/>
          </a:p>
        </p:txBody>
      </p:sp>
    </p:spTree>
    <p:extLst>
      <p:ext uri="{BB962C8B-B14F-4D97-AF65-F5344CB8AC3E}">
        <p14:creationId xmlns:p14="http://schemas.microsoft.com/office/powerpoint/2010/main" val="154691437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80A7FEF-E4FC-4DC9-B4DC-A4589F3A6D20}" type="slidenum">
              <a:rPr lang="zh-CN" altLang="en-US" smtClean="0"/>
              <a:t>30</a:t>
            </a:fld>
            <a:endParaRPr lang="zh-CN" altLang="en-US"/>
          </a:p>
        </p:txBody>
      </p:sp>
    </p:spTree>
    <p:extLst>
      <p:ext uri="{BB962C8B-B14F-4D97-AF65-F5344CB8AC3E}">
        <p14:creationId xmlns:p14="http://schemas.microsoft.com/office/powerpoint/2010/main" val="17096301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80A7FEF-E4FC-4DC9-B4DC-A4589F3A6D20}" type="slidenum">
              <a:rPr lang="zh-CN" altLang="en-US" smtClean="0"/>
              <a:t>6</a:t>
            </a:fld>
            <a:endParaRPr lang="zh-CN" altLang="en-US"/>
          </a:p>
        </p:txBody>
      </p:sp>
    </p:spTree>
    <p:extLst>
      <p:ext uri="{BB962C8B-B14F-4D97-AF65-F5344CB8AC3E}">
        <p14:creationId xmlns:p14="http://schemas.microsoft.com/office/powerpoint/2010/main" val="15006948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80A7FEF-E4FC-4DC9-B4DC-A4589F3A6D20}" type="slidenum">
              <a:rPr lang="zh-CN" altLang="en-US" smtClean="0"/>
              <a:t>31</a:t>
            </a:fld>
            <a:endParaRPr lang="zh-CN" altLang="en-US"/>
          </a:p>
        </p:txBody>
      </p:sp>
    </p:spTree>
    <p:extLst>
      <p:ext uri="{BB962C8B-B14F-4D97-AF65-F5344CB8AC3E}">
        <p14:creationId xmlns:p14="http://schemas.microsoft.com/office/powerpoint/2010/main" val="148153893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80A7FEF-E4FC-4DC9-B4DC-A4589F3A6D20}" type="slidenum">
              <a:rPr lang="zh-CN" altLang="en-US" smtClean="0"/>
              <a:t>32</a:t>
            </a:fld>
            <a:endParaRPr lang="zh-CN" altLang="en-US"/>
          </a:p>
        </p:txBody>
      </p:sp>
    </p:spTree>
    <p:extLst>
      <p:ext uri="{BB962C8B-B14F-4D97-AF65-F5344CB8AC3E}">
        <p14:creationId xmlns:p14="http://schemas.microsoft.com/office/powerpoint/2010/main" val="205424403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80A7FEF-E4FC-4DC9-B4DC-A4589F3A6D20}" type="slidenum">
              <a:rPr lang="zh-CN" altLang="en-US" smtClean="0"/>
              <a:t>33</a:t>
            </a:fld>
            <a:endParaRPr lang="zh-CN" altLang="en-US"/>
          </a:p>
        </p:txBody>
      </p:sp>
    </p:spTree>
    <p:extLst>
      <p:ext uri="{BB962C8B-B14F-4D97-AF65-F5344CB8AC3E}">
        <p14:creationId xmlns:p14="http://schemas.microsoft.com/office/powerpoint/2010/main" val="61698222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80A7FEF-E4FC-4DC9-B4DC-A4589F3A6D20}" type="slidenum">
              <a:rPr lang="zh-CN" altLang="en-US" smtClean="0"/>
              <a:t>34</a:t>
            </a:fld>
            <a:endParaRPr lang="zh-CN" altLang="en-US"/>
          </a:p>
        </p:txBody>
      </p:sp>
    </p:spTree>
    <p:extLst>
      <p:ext uri="{BB962C8B-B14F-4D97-AF65-F5344CB8AC3E}">
        <p14:creationId xmlns:p14="http://schemas.microsoft.com/office/powerpoint/2010/main" val="388010174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80A7FEF-E4FC-4DC9-B4DC-A4589F3A6D20}" type="slidenum">
              <a:rPr lang="zh-CN" altLang="en-US" smtClean="0"/>
              <a:t>35</a:t>
            </a:fld>
            <a:endParaRPr lang="zh-CN" altLang="en-US"/>
          </a:p>
        </p:txBody>
      </p:sp>
    </p:spTree>
    <p:extLst>
      <p:ext uri="{BB962C8B-B14F-4D97-AF65-F5344CB8AC3E}">
        <p14:creationId xmlns:p14="http://schemas.microsoft.com/office/powerpoint/2010/main" val="158517182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80A7FEF-E4FC-4DC9-B4DC-A4589F3A6D20}" type="slidenum">
              <a:rPr lang="zh-CN" altLang="en-US" smtClean="0"/>
              <a:t>36</a:t>
            </a:fld>
            <a:endParaRPr lang="zh-CN" altLang="en-US"/>
          </a:p>
        </p:txBody>
      </p:sp>
    </p:spTree>
    <p:extLst>
      <p:ext uri="{BB962C8B-B14F-4D97-AF65-F5344CB8AC3E}">
        <p14:creationId xmlns:p14="http://schemas.microsoft.com/office/powerpoint/2010/main" val="61951281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80A7FEF-E4FC-4DC9-B4DC-A4589F3A6D20}" type="slidenum">
              <a:rPr lang="zh-CN" altLang="en-US" smtClean="0"/>
              <a:t>37</a:t>
            </a:fld>
            <a:endParaRPr lang="zh-CN" altLang="en-US"/>
          </a:p>
        </p:txBody>
      </p:sp>
    </p:spTree>
    <p:extLst>
      <p:ext uri="{BB962C8B-B14F-4D97-AF65-F5344CB8AC3E}">
        <p14:creationId xmlns:p14="http://schemas.microsoft.com/office/powerpoint/2010/main" val="13870788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80A7FEF-E4FC-4DC9-B4DC-A4589F3A6D20}" type="slidenum">
              <a:rPr lang="zh-CN" altLang="en-US" smtClean="0"/>
              <a:t>12</a:t>
            </a:fld>
            <a:endParaRPr lang="zh-CN" altLang="en-US"/>
          </a:p>
        </p:txBody>
      </p:sp>
    </p:spTree>
    <p:extLst>
      <p:ext uri="{BB962C8B-B14F-4D97-AF65-F5344CB8AC3E}">
        <p14:creationId xmlns:p14="http://schemas.microsoft.com/office/powerpoint/2010/main" val="22858071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80A7FEF-E4FC-4DC9-B4DC-A4589F3A6D20}" type="slidenum">
              <a:rPr lang="zh-CN" altLang="en-US" smtClean="0"/>
              <a:t>14</a:t>
            </a:fld>
            <a:endParaRPr lang="zh-CN" altLang="en-US"/>
          </a:p>
        </p:txBody>
      </p:sp>
    </p:spTree>
    <p:extLst>
      <p:ext uri="{BB962C8B-B14F-4D97-AF65-F5344CB8AC3E}">
        <p14:creationId xmlns:p14="http://schemas.microsoft.com/office/powerpoint/2010/main" val="18773523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80A7FEF-E4FC-4DC9-B4DC-A4589F3A6D20}" type="slidenum">
              <a:rPr lang="zh-CN" altLang="en-US" smtClean="0"/>
              <a:t>15</a:t>
            </a:fld>
            <a:endParaRPr lang="zh-CN" altLang="en-US"/>
          </a:p>
        </p:txBody>
      </p:sp>
    </p:spTree>
    <p:extLst>
      <p:ext uri="{BB962C8B-B14F-4D97-AF65-F5344CB8AC3E}">
        <p14:creationId xmlns:p14="http://schemas.microsoft.com/office/powerpoint/2010/main" val="23480476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80A7FEF-E4FC-4DC9-B4DC-A4589F3A6D20}" type="slidenum">
              <a:rPr lang="zh-CN" altLang="en-US" smtClean="0"/>
              <a:t>16</a:t>
            </a:fld>
            <a:endParaRPr lang="zh-CN" altLang="en-US"/>
          </a:p>
        </p:txBody>
      </p:sp>
    </p:spTree>
    <p:extLst>
      <p:ext uri="{BB962C8B-B14F-4D97-AF65-F5344CB8AC3E}">
        <p14:creationId xmlns:p14="http://schemas.microsoft.com/office/powerpoint/2010/main" val="5317828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80A7FEF-E4FC-4DC9-B4DC-A4589F3A6D20}" type="slidenum">
              <a:rPr lang="zh-CN" altLang="en-US" smtClean="0"/>
              <a:t>17</a:t>
            </a:fld>
            <a:endParaRPr lang="zh-CN" altLang="en-US"/>
          </a:p>
        </p:txBody>
      </p:sp>
    </p:spTree>
    <p:extLst>
      <p:ext uri="{BB962C8B-B14F-4D97-AF65-F5344CB8AC3E}">
        <p14:creationId xmlns:p14="http://schemas.microsoft.com/office/powerpoint/2010/main" val="21097219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80A7FEF-E4FC-4DC9-B4DC-A4589F3A6D20}" type="slidenum">
              <a:rPr lang="zh-CN" altLang="en-US" smtClean="0"/>
              <a:t>18</a:t>
            </a:fld>
            <a:endParaRPr lang="zh-CN" altLang="en-US"/>
          </a:p>
        </p:txBody>
      </p:sp>
    </p:spTree>
    <p:extLst>
      <p:ext uri="{BB962C8B-B14F-4D97-AF65-F5344CB8AC3E}">
        <p14:creationId xmlns:p14="http://schemas.microsoft.com/office/powerpoint/2010/main" val="31253880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80A7FEF-E4FC-4DC9-B4DC-A4589F3A6D20}" type="slidenum">
              <a:rPr lang="zh-CN" altLang="en-US" smtClean="0"/>
              <a:t>19</a:t>
            </a:fld>
            <a:endParaRPr lang="zh-CN" altLang="en-US"/>
          </a:p>
        </p:txBody>
      </p:sp>
    </p:spTree>
    <p:extLst>
      <p:ext uri="{BB962C8B-B14F-4D97-AF65-F5344CB8AC3E}">
        <p14:creationId xmlns:p14="http://schemas.microsoft.com/office/powerpoint/2010/main" val="117820569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幻灯片">
    <p:spTree>
      <p:nvGrpSpPr>
        <p:cNvPr id="1" name=""/>
        <p:cNvGrpSpPr/>
        <p:nvPr/>
      </p:nvGrpSpPr>
      <p:grpSpPr>
        <a:xfrm>
          <a:off x="0" y="0"/>
          <a:ext cx="0" cy="0"/>
          <a:chOff x="0" y="0"/>
          <a:chExt cx="0" cy="0"/>
        </a:xfrm>
      </p:grpSpPr>
      <p:pic>
        <p:nvPicPr>
          <p:cNvPr id="16" name="图片 15"/>
          <p:cNvPicPr>
            <a:picLocks noChangeAspect="1"/>
          </p:cNvPicPr>
          <p:nvPr userDrawn="1"/>
        </p:nvPicPr>
        <p:blipFill rotWithShape="1">
          <a:blip r:embed="rId2"/>
          <a:srcRect l="14939" t="-331" r="309" b="27609"/>
          <a:stretch>
            <a:fillRect/>
          </a:stretch>
        </p:blipFill>
        <p:spPr>
          <a:xfrm>
            <a:off x="0" y="4925961"/>
            <a:ext cx="2251587" cy="1932039"/>
          </a:xfrm>
          <a:prstGeom prst="rect">
            <a:avLst/>
          </a:prstGeom>
        </p:spPr>
      </p:pic>
      <p:sp>
        <p:nvSpPr>
          <p:cNvPr id="2" name="标题 1"/>
          <p:cNvSpPr>
            <a:spLocks noGrp="1"/>
          </p:cNvSpPr>
          <p:nvPr>
            <p:ph type="ctrTitle" hasCustomPrompt="1"/>
          </p:nvPr>
        </p:nvSpPr>
        <p:spPr>
          <a:xfrm>
            <a:off x="2387598" y="2130199"/>
            <a:ext cx="6105427" cy="1130146"/>
          </a:xfrm>
        </p:spPr>
        <p:txBody>
          <a:bodyPr anchor="b">
            <a:normAutofit/>
          </a:bodyPr>
          <a:lstStyle>
            <a:lvl1pPr algn="l">
              <a:defRPr sz="3600"/>
            </a:lvl1pPr>
          </a:lstStyle>
          <a:p>
            <a:r>
              <a:rPr lang="zh-CN" altLang="en-US" dirty="0"/>
              <a:t>单击此处</a:t>
            </a:r>
            <a:br>
              <a:rPr lang="en-US" altLang="zh-CN" dirty="0"/>
            </a:br>
            <a:r>
              <a:rPr lang="zh-CN" altLang="en-US" dirty="0"/>
              <a:t>编辑母版标题样式</a:t>
            </a:r>
          </a:p>
        </p:txBody>
      </p:sp>
      <p:sp>
        <p:nvSpPr>
          <p:cNvPr id="3" name="副标题 2"/>
          <p:cNvSpPr>
            <a:spLocks noGrp="1"/>
          </p:cNvSpPr>
          <p:nvPr>
            <p:ph type="subTitle" idx="1" hasCustomPrompt="1"/>
          </p:nvPr>
        </p:nvSpPr>
        <p:spPr>
          <a:xfrm>
            <a:off x="2387599" y="3978670"/>
            <a:ext cx="2768863" cy="281576"/>
          </a:xfrm>
        </p:spPr>
        <p:txBody>
          <a:bodyPr>
            <a:normAutofit/>
          </a:bodyPr>
          <a:lstStyle>
            <a:lvl1pPr marL="0" indent="0" algn="l">
              <a:buNone/>
              <a:defRPr sz="1500" b="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单击此处编辑姓名</a:t>
            </a:r>
            <a:endParaRPr lang="en-US" altLang="zh-CN" dirty="0"/>
          </a:p>
          <a:p>
            <a:endParaRPr lang="zh-CN" altLang="en-US" dirty="0"/>
          </a:p>
        </p:txBody>
      </p:sp>
      <p:sp>
        <p:nvSpPr>
          <p:cNvPr id="9" name="任意多边形 25"/>
          <p:cNvSpPr/>
          <p:nvPr userDrawn="1"/>
        </p:nvSpPr>
        <p:spPr>
          <a:xfrm rot="10800000">
            <a:off x="3270515" y="1130300"/>
            <a:ext cx="8249973" cy="4597081"/>
          </a:xfrm>
          <a:custGeom>
            <a:avLst/>
            <a:gdLst>
              <a:gd name="connsiteX0" fmla="*/ 6762786 w 6826313"/>
              <a:gd name="connsiteY0" fmla="*/ 1876457 h 4508626"/>
              <a:gd name="connsiteX1" fmla="*/ 6826313 w 6826313"/>
              <a:gd name="connsiteY1" fmla="*/ 1876457 h 4508626"/>
              <a:gd name="connsiteX2" fmla="*/ 6826313 w 6826313"/>
              <a:gd name="connsiteY2" fmla="*/ 2139756 h 4508626"/>
              <a:gd name="connsiteX3" fmla="*/ 6762786 w 6826313"/>
              <a:gd name="connsiteY3" fmla="*/ 2139756 h 4508626"/>
              <a:gd name="connsiteX4" fmla="*/ 0 w 6826313"/>
              <a:gd name="connsiteY4" fmla="*/ 0 h 4508626"/>
              <a:gd name="connsiteX5" fmla="*/ 6826313 w 6826313"/>
              <a:gd name="connsiteY5" fmla="*/ 0 h 4508626"/>
              <a:gd name="connsiteX6" fmla="*/ 6826313 w 6826313"/>
              <a:gd name="connsiteY6" fmla="*/ 959382 h 4508626"/>
              <a:gd name="connsiteX7" fmla="*/ 6762786 w 6826313"/>
              <a:gd name="connsiteY7" fmla="*/ 959382 h 4508626"/>
              <a:gd name="connsiteX8" fmla="*/ 6762786 w 6826313"/>
              <a:gd name="connsiteY8" fmla="*/ 63527 h 4508626"/>
              <a:gd name="connsiteX9" fmla="*/ 63527 w 6826313"/>
              <a:gd name="connsiteY9" fmla="*/ 63527 h 4508626"/>
              <a:gd name="connsiteX10" fmla="*/ 63527 w 6826313"/>
              <a:gd name="connsiteY10" fmla="*/ 4445099 h 4508626"/>
              <a:gd name="connsiteX11" fmla="*/ 6762786 w 6826313"/>
              <a:gd name="connsiteY11" fmla="*/ 4445099 h 4508626"/>
              <a:gd name="connsiteX12" fmla="*/ 6762786 w 6826313"/>
              <a:gd name="connsiteY12" fmla="*/ 3756057 h 4508626"/>
              <a:gd name="connsiteX13" fmla="*/ 6826313 w 6826313"/>
              <a:gd name="connsiteY13" fmla="*/ 3756057 h 4508626"/>
              <a:gd name="connsiteX14" fmla="*/ 6826313 w 6826313"/>
              <a:gd name="connsiteY14" fmla="*/ 4508626 h 4508626"/>
              <a:gd name="connsiteX15" fmla="*/ 0 w 6826313"/>
              <a:gd name="connsiteY15" fmla="*/ 4508626 h 4508626"/>
              <a:gd name="connsiteX0-1" fmla="*/ 6762786 w 6826313"/>
              <a:gd name="connsiteY0-2" fmla="*/ 1876457 h 4508626"/>
              <a:gd name="connsiteX1-3" fmla="*/ 6826313 w 6826313"/>
              <a:gd name="connsiteY1-4" fmla="*/ 1876457 h 4508626"/>
              <a:gd name="connsiteX2-5" fmla="*/ 6826313 w 6826313"/>
              <a:gd name="connsiteY2-6" fmla="*/ 2139756 h 4508626"/>
              <a:gd name="connsiteX3-7" fmla="*/ 6762786 w 6826313"/>
              <a:gd name="connsiteY3-8" fmla="*/ 2363957 h 4508626"/>
              <a:gd name="connsiteX4-9" fmla="*/ 6762786 w 6826313"/>
              <a:gd name="connsiteY4-10" fmla="*/ 1876457 h 4508626"/>
              <a:gd name="connsiteX5-11" fmla="*/ 0 w 6826313"/>
              <a:gd name="connsiteY5-12" fmla="*/ 0 h 4508626"/>
              <a:gd name="connsiteX6-13" fmla="*/ 6826313 w 6826313"/>
              <a:gd name="connsiteY6-14" fmla="*/ 0 h 4508626"/>
              <a:gd name="connsiteX7-15" fmla="*/ 6826313 w 6826313"/>
              <a:gd name="connsiteY7-16" fmla="*/ 959382 h 4508626"/>
              <a:gd name="connsiteX8-17" fmla="*/ 6762786 w 6826313"/>
              <a:gd name="connsiteY8-18" fmla="*/ 959382 h 4508626"/>
              <a:gd name="connsiteX9-19" fmla="*/ 6762786 w 6826313"/>
              <a:gd name="connsiteY9-20" fmla="*/ 63527 h 4508626"/>
              <a:gd name="connsiteX10-21" fmla="*/ 63527 w 6826313"/>
              <a:gd name="connsiteY10-22" fmla="*/ 63527 h 4508626"/>
              <a:gd name="connsiteX11-23" fmla="*/ 63527 w 6826313"/>
              <a:gd name="connsiteY11-24" fmla="*/ 4445099 h 4508626"/>
              <a:gd name="connsiteX12-25" fmla="*/ 6762786 w 6826313"/>
              <a:gd name="connsiteY12-26" fmla="*/ 4445099 h 4508626"/>
              <a:gd name="connsiteX13-27" fmla="*/ 6762786 w 6826313"/>
              <a:gd name="connsiteY13-28" fmla="*/ 3756057 h 4508626"/>
              <a:gd name="connsiteX14-29" fmla="*/ 6826313 w 6826313"/>
              <a:gd name="connsiteY14-30" fmla="*/ 3756057 h 4508626"/>
              <a:gd name="connsiteX15-31" fmla="*/ 6826313 w 6826313"/>
              <a:gd name="connsiteY15-32" fmla="*/ 4508626 h 4508626"/>
              <a:gd name="connsiteX16" fmla="*/ 0 w 6826313"/>
              <a:gd name="connsiteY16" fmla="*/ 4508626 h 4508626"/>
              <a:gd name="connsiteX17" fmla="*/ 0 w 6826313"/>
              <a:gd name="connsiteY17" fmla="*/ 0 h 4508626"/>
              <a:gd name="connsiteX0-33" fmla="*/ 6762786 w 6826313"/>
              <a:gd name="connsiteY0-34" fmla="*/ 1876457 h 4508626"/>
              <a:gd name="connsiteX1-35" fmla="*/ 6826313 w 6826313"/>
              <a:gd name="connsiteY1-36" fmla="*/ 1876457 h 4508626"/>
              <a:gd name="connsiteX2-37" fmla="*/ 6826313 w 6826313"/>
              <a:gd name="connsiteY2-38" fmla="*/ 2401324 h 4508626"/>
              <a:gd name="connsiteX3-39" fmla="*/ 6762786 w 6826313"/>
              <a:gd name="connsiteY3-40" fmla="*/ 2363957 h 4508626"/>
              <a:gd name="connsiteX4-41" fmla="*/ 6762786 w 6826313"/>
              <a:gd name="connsiteY4-42" fmla="*/ 1876457 h 4508626"/>
              <a:gd name="connsiteX5-43" fmla="*/ 0 w 6826313"/>
              <a:gd name="connsiteY5-44" fmla="*/ 0 h 4508626"/>
              <a:gd name="connsiteX6-45" fmla="*/ 6826313 w 6826313"/>
              <a:gd name="connsiteY6-46" fmla="*/ 0 h 4508626"/>
              <a:gd name="connsiteX7-47" fmla="*/ 6826313 w 6826313"/>
              <a:gd name="connsiteY7-48" fmla="*/ 959382 h 4508626"/>
              <a:gd name="connsiteX8-49" fmla="*/ 6762786 w 6826313"/>
              <a:gd name="connsiteY8-50" fmla="*/ 959382 h 4508626"/>
              <a:gd name="connsiteX9-51" fmla="*/ 6762786 w 6826313"/>
              <a:gd name="connsiteY9-52" fmla="*/ 63527 h 4508626"/>
              <a:gd name="connsiteX10-53" fmla="*/ 63527 w 6826313"/>
              <a:gd name="connsiteY10-54" fmla="*/ 63527 h 4508626"/>
              <a:gd name="connsiteX11-55" fmla="*/ 63527 w 6826313"/>
              <a:gd name="connsiteY11-56" fmla="*/ 4445099 h 4508626"/>
              <a:gd name="connsiteX12-57" fmla="*/ 6762786 w 6826313"/>
              <a:gd name="connsiteY12-58" fmla="*/ 4445099 h 4508626"/>
              <a:gd name="connsiteX13-59" fmla="*/ 6762786 w 6826313"/>
              <a:gd name="connsiteY13-60" fmla="*/ 3756057 h 4508626"/>
              <a:gd name="connsiteX14-61" fmla="*/ 6826313 w 6826313"/>
              <a:gd name="connsiteY14-62" fmla="*/ 3756057 h 4508626"/>
              <a:gd name="connsiteX15-63" fmla="*/ 6826313 w 6826313"/>
              <a:gd name="connsiteY15-64" fmla="*/ 4508626 h 4508626"/>
              <a:gd name="connsiteX16-65" fmla="*/ 0 w 6826313"/>
              <a:gd name="connsiteY16-66" fmla="*/ 4508626 h 4508626"/>
              <a:gd name="connsiteX17-67" fmla="*/ 0 w 6826313"/>
              <a:gd name="connsiteY17-68" fmla="*/ 0 h 4508626"/>
              <a:gd name="connsiteX0-69" fmla="*/ 6762786 w 6826313"/>
              <a:gd name="connsiteY0-70" fmla="*/ 1876457 h 4508626"/>
              <a:gd name="connsiteX1-71" fmla="*/ 6826313 w 6826313"/>
              <a:gd name="connsiteY1-72" fmla="*/ 1876457 h 4508626"/>
              <a:gd name="connsiteX2-73" fmla="*/ 6826313 w 6826313"/>
              <a:gd name="connsiteY2-74" fmla="*/ 2401324 h 4508626"/>
              <a:gd name="connsiteX3-75" fmla="*/ 6762786 w 6826313"/>
              <a:gd name="connsiteY3-76" fmla="*/ 2363957 h 4508626"/>
              <a:gd name="connsiteX4-77" fmla="*/ 6762786 w 6826313"/>
              <a:gd name="connsiteY4-78" fmla="*/ 1876457 h 4508626"/>
              <a:gd name="connsiteX5-79" fmla="*/ 0 w 6826313"/>
              <a:gd name="connsiteY5-80" fmla="*/ 0 h 4508626"/>
              <a:gd name="connsiteX6-81" fmla="*/ 6826313 w 6826313"/>
              <a:gd name="connsiteY6-82" fmla="*/ 0 h 4508626"/>
              <a:gd name="connsiteX7-83" fmla="*/ 6826313 w 6826313"/>
              <a:gd name="connsiteY7-84" fmla="*/ 959382 h 4508626"/>
              <a:gd name="connsiteX8-85" fmla="*/ 6762786 w 6826313"/>
              <a:gd name="connsiteY8-86" fmla="*/ 959382 h 4508626"/>
              <a:gd name="connsiteX9-87" fmla="*/ 6762786 w 6826313"/>
              <a:gd name="connsiteY9-88" fmla="*/ 63527 h 4508626"/>
              <a:gd name="connsiteX10-89" fmla="*/ 63527 w 6826313"/>
              <a:gd name="connsiteY10-90" fmla="*/ 63527 h 4508626"/>
              <a:gd name="connsiteX11-91" fmla="*/ 63527 w 6826313"/>
              <a:gd name="connsiteY11-92" fmla="*/ 4445099 h 4508626"/>
              <a:gd name="connsiteX12-93" fmla="*/ 6762786 w 6826313"/>
              <a:gd name="connsiteY12-94" fmla="*/ 4445099 h 4508626"/>
              <a:gd name="connsiteX13-95" fmla="*/ 6762786 w 6826313"/>
              <a:gd name="connsiteY13-96" fmla="*/ 3544311 h 4508626"/>
              <a:gd name="connsiteX14-97" fmla="*/ 6826313 w 6826313"/>
              <a:gd name="connsiteY14-98" fmla="*/ 3756057 h 4508626"/>
              <a:gd name="connsiteX15-99" fmla="*/ 6826313 w 6826313"/>
              <a:gd name="connsiteY15-100" fmla="*/ 4508626 h 4508626"/>
              <a:gd name="connsiteX16-101" fmla="*/ 0 w 6826313"/>
              <a:gd name="connsiteY16-102" fmla="*/ 4508626 h 4508626"/>
              <a:gd name="connsiteX17-103" fmla="*/ 0 w 6826313"/>
              <a:gd name="connsiteY17-104" fmla="*/ 0 h 4508626"/>
              <a:gd name="connsiteX0-105" fmla="*/ 6762786 w 6826313"/>
              <a:gd name="connsiteY0-106" fmla="*/ 1876457 h 4508626"/>
              <a:gd name="connsiteX1-107" fmla="*/ 6826313 w 6826313"/>
              <a:gd name="connsiteY1-108" fmla="*/ 1876457 h 4508626"/>
              <a:gd name="connsiteX2-109" fmla="*/ 6826313 w 6826313"/>
              <a:gd name="connsiteY2-110" fmla="*/ 2401324 h 4508626"/>
              <a:gd name="connsiteX3-111" fmla="*/ 6762786 w 6826313"/>
              <a:gd name="connsiteY3-112" fmla="*/ 2363957 h 4508626"/>
              <a:gd name="connsiteX4-113" fmla="*/ 6762786 w 6826313"/>
              <a:gd name="connsiteY4-114" fmla="*/ 1876457 h 4508626"/>
              <a:gd name="connsiteX5-115" fmla="*/ 0 w 6826313"/>
              <a:gd name="connsiteY5-116" fmla="*/ 0 h 4508626"/>
              <a:gd name="connsiteX6-117" fmla="*/ 6826313 w 6826313"/>
              <a:gd name="connsiteY6-118" fmla="*/ 0 h 4508626"/>
              <a:gd name="connsiteX7-119" fmla="*/ 6826313 w 6826313"/>
              <a:gd name="connsiteY7-120" fmla="*/ 959382 h 4508626"/>
              <a:gd name="connsiteX8-121" fmla="*/ 6762786 w 6826313"/>
              <a:gd name="connsiteY8-122" fmla="*/ 959382 h 4508626"/>
              <a:gd name="connsiteX9-123" fmla="*/ 6762786 w 6826313"/>
              <a:gd name="connsiteY9-124" fmla="*/ 63527 h 4508626"/>
              <a:gd name="connsiteX10-125" fmla="*/ 63527 w 6826313"/>
              <a:gd name="connsiteY10-126" fmla="*/ 63527 h 4508626"/>
              <a:gd name="connsiteX11-127" fmla="*/ 63527 w 6826313"/>
              <a:gd name="connsiteY11-128" fmla="*/ 4445099 h 4508626"/>
              <a:gd name="connsiteX12-129" fmla="*/ 6762786 w 6826313"/>
              <a:gd name="connsiteY12-130" fmla="*/ 4445099 h 4508626"/>
              <a:gd name="connsiteX13-131" fmla="*/ 6762786 w 6826313"/>
              <a:gd name="connsiteY13-132" fmla="*/ 3544311 h 4508626"/>
              <a:gd name="connsiteX14-133" fmla="*/ 6821059 w 6826313"/>
              <a:gd name="connsiteY14-134" fmla="*/ 3600361 h 4508626"/>
              <a:gd name="connsiteX15-135" fmla="*/ 6826313 w 6826313"/>
              <a:gd name="connsiteY15-136" fmla="*/ 4508626 h 4508626"/>
              <a:gd name="connsiteX16-137" fmla="*/ 0 w 6826313"/>
              <a:gd name="connsiteY16-138" fmla="*/ 4508626 h 4508626"/>
              <a:gd name="connsiteX17-139" fmla="*/ 0 w 6826313"/>
              <a:gd name="connsiteY17-140" fmla="*/ 0 h 450862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65" y="connsiteY16-66"/>
              </a:cxn>
              <a:cxn ang="0">
                <a:pos x="connsiteX17-67" y="connsiteY17-68"/>
              </a:cxn>
            </a:cxnLst>
            <a:rect l="l" t="t" r="r" b="b"/>
            <a:pathLst>
              <a:path w="6826313" h="4508626">
                <a:moveTo>
                  <a:pt x="6762786" y="1876457"/>
                </a:moveTo>
                <a:lnTo>
                  <a:pt x="6826313" y="1876457"/>
                </a:lnTo>
                <a:lnTo>
                  <a:pt x="6826313" y="2401324"/>
                </a:lnTo>
                <a:cubicBezTo>
                  <a:pt x="6805137" y="2401324"/>
                  <a:pt x="6783962" y="2363957"/>
                  <a:pt x="6762786" y="2363957"/>
                </a:cubicBezTo>
                <a:lnTo>
                  <a:pt x="6762786" y="1876457"/>
                </a:lnTo>
                <a:close/>
                <a:moveTo>
                  <a:pt x="0" y="0"/>
                </a:moveTo>
                <a:lnTo>
                  <a:pt x="6826313" y="0"/>
                </a:lnTo>
                <a:lnTo>
                  <a:pt x="6826313" y="959382"/>
                </a:lnTo>
                <a:lnTo>
                  <a:pt x="6762786" y="959382"/>
                </a:lnTo>
                <a:lnTo>
                  <a:pt x="6762786" y="63527"/>
                </a:lnTo>
                <a:lnTo>
                  <a:pt x="63527" y="63527"/>
                </a:lnTo>
                <a:lnTo>
                  <a:pt x="63527" y="4445099"/>
                </a:lnTo>
                <a:lnTo>
                  <a:pt x="6762786" y="4445099"/>
                </a:lnTo>
                <a:lnTo>
                  <a:pt x="6762786" y="3544311"/>
                </a:lnTo>
                <a:lnTo>
                  <a:pt x="6821059" y="3600361"/>
                </a:lnTo>
                <a:cubicBezTo>
                  <a:pt x="6822810" y="3903116"/>
                  <a:pt x="6824562" y="4205871"/>
                  <a:pt x="6826313" y="4508626"/>
                </a:cubicBezTo>
                <a:lnTo>
                  <a:pt x="0" y="4508626"/>
                </a:lnTo>
                <a:lnTo>
                  <a:pt x="0" y="0"/>
                </a:lnTo>
                <a:close/>
              </a:path>
            </a:pathLst>
          </a:cu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0" name="日期占位符 3"/>
          <p:cNvSpPr>
            <a:spLocks noGrp="1"/>
          </p:cNvSpPr>
          <p:nvPr>
            <p:ph type="dt" sz="half" idx="2"/>
          </p:nvPr>
        </p:nvSpPr>
        <p:spPr>
          <a:xfrm>
            <a:off x="658813" y="6263142"/>
            <a:ext cx="2743200" cy="365125"/>
          </a:xfrm>
          <a:prstGeom prst="rect">
            <a:avLst/>
          </a:prstGeom>
        </p:spPr>
        <p:txBody>
          <a:bodyPr vert="horz" lIns="91440" tIns="45720" rIns="91440" bIns="45720" rtlCol="0" anchor="ctr"/>
          <a:lstStyle>
            <a:lvl1pPr algn="l">
              <a:defRPr sz="1000" b="1">
                <a:solidFill>
                  <a:schemeClr val="tx1">
                    <a:tint val="75000"/>
                  </a:schemeClr>
                </a:solidFill>
              </a:defRPr>
            </a:lvl1pPr>
          </a:lstStyle>
          <a:p>
            <a:endParaRPr lang="zh-CN" altLang="en-US" dirty="0"/>
          </a:p>
        </p:txBody>
      </p:sp>
      <p:sp>
        <p:nvSpPr>
          <p:cNvPr id="15" name="文本占位符 14"/>
          <p:cNvSpPr>
            <a:spLocks noGrp="1"/>
          </p:cNvSpPr>
          <p:nvPr>
            <p:ph type="body" sz="quarter" idx="10" hasCustomPrompt="1"/>
          </p:nvPr>
        </p:nvSpPr>
        <p:spPr>
          <a:xfrm>
            <a:off x="2389559" y="4369292"/>
            <a:ext cx="2766903" cy="317669"/>
          </a:xfrm>
        </p:spPr>
        <p:txBody>
          <a:bodyPr/>
          <a:lstStyle>
            <a:lvl1pPr marL="0" indent="0">
              <a:buNone/>
              <a:defRPr sz="1500" b="0"/>
            </a:lvl1pPr>
          </a:lstStyle>
          <a:p>
            <a:pPr lvl="0"/>
            <a:r>
              <a:rPr lang="zh-CN" altLang="en-US" dirty="0"/>
              <a:t>单击此处编辑单位或日期</a:t>
            </a:r>
          </a:p>
        </p:txBody>
      </p:sp>
    </p:spTree>
    <p:extLst>
      <p:ext uri="{BB962C8B-B14F-4D97-AF65-F5344CB8AC3E}">
        <p14:creationId xmlns:p14="http://schemas.microsoft.com/office/powerpoint/2010/main" val="36379094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目录板式">
    <p:spTree>
      <p:nvGrpSpPr>
        <p:cNvPr id="1" name=""/>
        <p:cNvGrpSpPr/>
        <p:nvPr/>
      </p:nvGrpSpPr>
      <p:grpSpPr>
        <a:xfrm>
          <a:off x="0" y="0"/>
          <a:ext cx="0" cy="0"/>
          <a:chOff x="0" y="0"/>
          <a:chExt cx="0" cy="0"/>
        </a:xfrm>
      </p:grpSpPr>
      <p:pic>
        <p:nvPicPr>
          <p:cNvPr id="7" name="图片 6"/>
          <p:cNvPicPr>
            <a:picLocks noChangeAspect="1"/>
          </p:cNvPicPr>
          <p:nvPr userDrawn="1"/>
        </p:nvPicPr>
        <p:blipFill rotWithShape="1">
          <a:blip r:embed="rId2"/>
          <a:srcRect r="43193"/>
          <a:stretch>
            <a:fillRect/>
          </a:stretch>
        </p:blipFill>
        <p:spPr>
          <a:xfrm>
            <a:off x="9237869" y="1052513"/>
            <a:ext cx="2954132" cy="5200339"/>
          </a:xfrm>
          <a:prstGeom prst="rect">
            <a:avLst/>
          </a:prstGeom>
        </p:spPr>
      </p:pic>
    </p:spTree>
    <p:extLst>
      <p:ext uri="{BB962C8B-B14F-4D97-AF65-F5344CB8AC3E}">
        <p14:creationId xmlns:p14="http://schemas.microsoft.com/office/powerpoint/2010/main" val="31663744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pic>
        <p:nvPicPr>
          <p:cNvPr id="7" name="图片 6"/>
          <p:cNvPicPr>
            <a:picLocks noChangeAspect="1"/>
          </p:cNvPicPr>
          <p:nvPr userDrawn="1"/>
        </p:nvPicPr>
        <p:blipFill rotWithShape="1">
          <a:blip r:embed="rId2"/>
          <a:srcRect r="43193"/>
          <a:stretch>
            <a:fillRect/>
          </a:stretch>
        </p:blipFill>
        <p:spPr>
          <a:xfrm>
            <a:off x="9237869" y="1052513"/>
            <a:ext cx="2954132" cy="5200339"/>
          </a:xfrm>
          <a:prstGeom prst="rect">
            <a:avLst/>
          </a:prstGeom>
        </p:spPr>
      </p:pic>
      <p:sp>
        <p:nvSpPr>
          <p:cNvPr id="2" name="标题 1"/>
          <p:cNvSpPr>
            <a:spLocks noGrp="1"/>
          </p:cNvSpPr>
          <p:nvPr>
            <p:ph type="title"/>
          </p:nvPr>
        </p:nvSpPr>
        <p:spPr>
          <a:xfrm>
            <a:off x="6096000" y="2891770"/>
            <a:ext cx="4588562" cy="537230"/>
          </a:xfrm>
        </p:spPr>
        <p:txBody>
          <a:bodyPr anchor="b">
            <a:normAutofit/>
          </a:bodyPr>
          <a:lstStyle>
            <a:lvl1pPr>
              <a:defRPr sz="2800"/>
            </a:lvl1pPr>
          </a:lstStyle>
          <a:p>
            <a:r>
              <a:rPr lang="zh-CN" altLang="en-US" dirty="0"/>
              <a:t>单击此处编辑母版标题样式</a:t>
            </a:r>
          </a:p>
        </p:txBody>
      </p:sp>
      <p:sp>
        <p:nvSpPr>
          <p:cNvPr id="3" name="文本占位符 2"/>
          <p:cNvSpPr>
            <a:spLocks noGrp="1"/>
          </p:cNvSpPr>
          <p:nvPr>
            <p:ph type="body" idx="1"/>
          </p:nvPr>
        </p:nvSpPr>
        <p:spPr>
          <a:xfrm>
            <a:off x="6096000" y="3618502"/>
            <a:ext cx="4588562" cy="1019485"/>
          </a:xfrm>
        </p:spPr>
        <p:txBody>
          <a:bodyPr>
            <a:normAutofit/>
          </a:bodyPr>
          <a:lstStyle>
            <a:lvl1pPr marL="0" indent="0">
              <a:buNone/>
              <a:defRPr sz="1400" b="0">
                <a:solidFill>
                  <a:schemeClr val="tx1">
                    <a:tint val="75000"/>
                  </a:schemeClr>
                </a:solidFill>
                <a:latin typeface="+mj-ea"/>
                <a:ea typeface="+mj-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Tree>
    <p:extLst>
      <p:ext uri="{BB962C8B-B14F-4D97-AF65-F5344CB8AC3E}">
        <p14:creationId xmlns:p14="http://schemas.microsoft.com/office/powerpoint/2010/main" val="15181096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pic>
        <p:nvPicPr>
          <p:cNvPr id="7" name="图片 6"/>
          <p:cNvPicPr>
            <a:picLocks noChangeAspect="1"/>
          </p:cNvPicPr>
          <p:nvPr userDrawn="1"/>
        </p:nvPicPr>
        <p:blipFill rotWithShape="1">
          <a:blip r:embed="rId2"/>
          <a:srcRect r="43193"/>
          <a:stretch>
            <a:fillRect/>
          </a:stretch>
        </p:blipFill>
        <p:spPr>
          <a:xfrm>
            <a:off x="11028320" y="4809503"/>
            <a:ext cx="1163680" cy="2048497"/>
          </a:xfrm>
          <a:prstGeom prst="rect">
            <a:avLst/>
          </a:prstGeom>
        </p:spPr>
      </p:pic>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10" name="标题 9"/>
          <p:cNvSpPr>
            <a:spLocks noGrp="1"/>
          </p:cNvSpPr>
          <p:nvPr>
            <p:ph type="title"/>
          </p:nvPr>
        </p:nvSpPr>
        <p:spPr/>
        <p:txBody>
          <a:bodyPr/>
          <a:lstStyle/>
          <a:p>
            <a:r>
              <a:rPr lang="zh-CN" altLang="en-US"/>
              <a:t>单击此处编辑母版标题样式</a:t>
            </a:r>
          </a:p>
        </p:txBody>
      </p:sp>
      <p:sp>
        <p:nvSpPr>
          <p:cNvPr id="14" name="日期占位符 13"/>
          <p:cNvSpPr>
            <a:spLocks noGrp="1"/>
          </p:cNvSpPr>
          <p:nvPr>
            <p:ph type="dt" sz="half" idx="10"/>
          </p:nvPr>
        </p:nvSpPr>
        <p:spPr/>
        <p:txBody>
          <a:bodyPr/>
          <a:lstStyle/>
          <a:p>
            <a:endParaRPr lang="zh-CN" altLang="en-US" dirty="0"/>
          </a:p>
        </p:txBody>
      </p:sp>
      <p:sp>
        <p:nvSpPr>
          <p:cNvPr id="15" name="页脚占位符 14"/>
          <p:cNvSpPr>
            <a:spLocks noGrp="1"/>
          </p:cNvSpPr>
          <p:nvPr>
            <p:ph type="ftr" sz="quarter" idx="11"/>
          </p:nvPr>
        </p:nvSpPr>
        <p:spPr/>
        <p:txBody>
          <a:bodyPr/>
          <a:lstStyle/>
          <a:p>
            <a:endParaRPr lang="zh-CN" altLang="en-US"/>
          </a:p>
        </p:txBody>
      </p:sp>
      <p:sp>
        <p:nvSpPr>
          <p:cNvPr id="16" name="灯片编号占位符 15"/>
          <p:cNvSpPr>
            <a:spLocks noGrp="1"/>
          </p:cNvSpPr>
          <p:nvPr>
            <p:ph type="sldNum" sz="quarter" idx="12"/>
          </p:nvPr>
        </p:nvSpPr>
        <p:spPr/>
        <p:txBody>
          <a:bodyPr/>
          <a:lstStyle/>
          <a:p>
            <a:fld id="{17B61D2E-5690-4C9D-A84F-76BBD1AD9F3C}" type="slidenum">
              <a:rPr lang="zh-CN" altLang="en-US" smtClean="0"/>
              <a:t>‹#›</a:t>
            </a:fld>
            <a:endParaRPr lang="zh-CN" altLang="en-US"/>
          </a:p>
        </p:txBody>
      </p:sp>
    </p:spTree>
    <p:extLst>
      <p:ext uri="{BB962C8B-B14F-4D97-AF65-F5344CB8AC3E}">
        <p14:creationId xmlns:p14="http://schemas.microsoft.com/office/powerpoint/2010/main" val="4172282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pic>
        <p:nvPicPr>
          <p:cNvPr id="6" name="图片 5"/>
          <p:cNvPicPr>
            <a:picLocks noChangeAspect="1"/>
          </p:cNvPicPr>
          <p:nvPr userDrawn="1"/>
        </p:nvPicPr>
        <p:blipFill rotWithShape="1">
          <a:blip r:embed="rId2"/>
          <a:srcRect r="43193"/>
          <a:stretch>
            <a:fillRect/>
          </a:stretch>
        </p:blipFill>
        <p:spPr>
          <a:xfrm>
            <a:off x="11028320" y="4809503"/>
            <a:ext cx="1163680" cy="2048497"/>
          </a:xfrm>
          <a:prstGeom prst="rect">
            <a:avLst/>
          </a:prstGeom>
        </p:spPr>
      </p:pic>
      <p:sp>
        <p:nvSpPr>
          <p:cNvPr id="2" name="标题 1"/>
          <p:cNvSpPr>
            <a:spLocks noGrp="1"/>
          </p:cNvSpPr>
          <p:nvPr>
            <p:ph type="title"/>
          </p:nvPr>
        </p:nvSpPr>
        <p:spPr/>
        <p:txBody>
          <a:bodyPr/>
          <a:lstStyle/>
          <a:p>
            <a:r>
              <a:rPr lang="zh-CN" altLang="en-US"/>
              <a:t>单击此处编辑母版标题样式</a:t>
            </a:r>
          </a:p>
        </p:txBody>
      </p:sp>
      <p:sp>
        <p:nvSpPr>
          <p:cNvPr id="5" name="灯片编号占位符 4"/>
          <p:cNvSpPr>
            <a:spLocks noGrp="1"/>
          </p:cNvSpPr>
          <p:nvPr>
            <p:ph type="sldNum" sz="quarter" idx="12"/>
          </p:nvPr>
        </p:nvSpPr>
        <p:spPr/>
        <p:txBody>
          <a:bodyPr/>
          <a:lstStyle/>
          <a:p>
            <a:fld id="{17B61D2E-5690-4C9D-A84F-76BBD1AD9F3C}" type="slidenum">
              <a:rPr lang="zh-CN" altLang="en-US" smtClean="0"/>
              <a:t>‹#›</a:t>
            </a:fld>
            <a:endParaRPr lang="zh-CN" altLang="en-US"/>
          </a:p>
        </p:txBody>
      </p:sp>
    </p:spTree>
    <p:extLst>
      <p:ext uri="{BB962C8B-B14F-4D97-AF65-F5344CB8AC3E}">
        <p14:creationId xmlns:p14="http://schemas.microsoft.com/office/powerpoint/2010/main" val="20397995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pic>
        <p:nvPicPr>
          <p:cNvPr id="5" name="图片 4"/>
          <p:cNvPicPr>
            <a:picLocks noChangeAspect="1"/>
          </p:cNvPicPr>
          <p:nvPr userDrawn="1"/>
        </p:nvPicPr>
        <p:blipFill rotWithShape="1">
          <a:blip r:embed="rId2"/>
          <a:srcRect r="43193"/>
          <a:stretch>
            <a:fillRect/>
          </a:stretch>
        </p:blipFill>
        <p:spPr>
          <a:xfrm>
            <a:off x="9237869" y="1052513"/>
            <a:ext cx="2954132" cy="5200339"/>
          </a:xfrm>
          <a:prstGeom prst="rect">
            <a:avLst/>
          </a:prstGeom>
        </p:spPr>
      </p:pic>
    </p:spTree>
    <p:extLst>
      <p:ext uri="{BB962C8B-B14F-4D97-AF65-F5344CB8AC3E}">
        <p14:creationId xmlns:p14="http://schemas.microsoft.com/office/powerpoint/2010/main" val="15539597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结尾幻灯片">
    <p:spTree>
      <p:nvGrpSpPr>
        <p:cNvPr id="1" name=""/>
        <p:cNvGrpSpPr/>
        <p:nvPr/>
      </p:nvGrpSpPr>
      <p:grpSpPr>
        <a:xfrm>
          <a:off x="0" y="0"/>
          <a:ext cx="0" cy="0"/>
          <a:chOff x="0" y="0"/>
          <a:chExt cx="0" cy="0"/>
        </a:xfrm>
      </p:grpSpPr>
      <p:grpSp>
        <p:nvGrpSpPr>
          <p:cNvPr id="11" name="组合 10"/>
          <p:cNvGrpSpPr/>
          <p:nvPr userDrawn="1"/>
        </p:nvGrpSpPr>
        <p:grpSpPr>
          <a:xfrm rot="19976833">
            <a:off x="677043" y="138257"/>
            <a:ext cx="6581166" cy="6581166"/>
            <a:chOff x="1337912" y="7055318"/>
            <a:chExt cx="4273616" cy="4273616"/>
          </a:xfrm>
        </p:grpSpPr>
        <p:pic>
          <p:nvPicPr>
            <p:cNvPr id="12" name="图片 11"/>
            <p:cNvPicPr>
              <a:picLocks noChangeAspect="1"/>
            </p:cNvPicPr>
            <p:nvPr userDrawn="1"/>
          </p:nvPicPr>
          <p:blipFill rotWithShape="1">
            <a:blip r:embed="rId2">
              <a:extLst>
                <a:ext uri="{28A0092B-C50C-407E-A947-70E740481C1C}">
                  <a14:useLocalDpi xmlns:a14="http://schemas.microsoft.com/office/drawing/2010/main" val="0"/>
                </a:ext>
              </a:extLst>
            </a:blip>
            <a:srcRect l="3021" t="2701" r="2778" b="2973"/>
            <a:stretch>
              <a:fillRect/>
            </a:stretch>
          </p:blipFill>
          <p:spPr>
            <a:xfrm>
              <a:off x="1337912" y="7064942"/>
              <a:ext cx="4273616" cy="4254367"/>
            </a:xfrm>
            <a:prstGeom prst="ellipse">
              <a:avLst/>
            </a:prstGeom>
          </p:spPr>
        </p:pic>
        <p:sp>
          <p:nvSpPr>
            <p:cNvPr id="13" name="椭圆 12"/>
            <p:cNvSpPr/>
            <p:nvPr userDrawn="1"/>
          </p:nvSpPr>
          <p:spPr>
            <a:xfrm>
              <a:off x="1337912" y="7055317"/>
              <a:ext cx="4273616" cy="4273616"/>
            </a:xfrm>
            <a:prstGeom prst="ellipse">
              <a:avLst/>
            </a:prstGeom>
            <a:solidFill>
              <a:schemeClr val="bg1">
                <a:alpha val="94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标题 1"/>
          <p:cNvSpPr>
            <a:spLocks noGrp="1"/>
          </p:cNvSpPr>
          <p:nvPr>
            <p:ph type="ctrTitle" hasCustomPrompt="1"/>
          </p:nvPr>
        </p:nvSpPr>
        <p:spPr>
          <a:xfrm>
            <a:off x="2387598" y="2391494"/>
            <a:ext cx="5134992" cy="719861"/>
          </a:xfrm>
        </p:spPr>
        <p:txBody>
          <a:bodyPr anchor="b">
            <a:normAutofit/>
          </a:bodyPr>
          <a:lstStyle>
            <a:lvl1pPr algn="l">
              <a:defRPr sz="3600"/>
            </a:lvl1pPr>
          </a:lstStyle>
          <a:p>
            <a:r>
              <a:rPr lang="zh-CN" altLang="en-US" dirty="0"/>
              <a:t>恳请指正</a:t>
            </a:r>
          </a:p>
        </p:txBody>
      </p:sp>
      <p:sp>
        <p:nvSpPr>
          <p:cNvPr id="9" name="任意多边形 25"/>
          <p:cNvSpPr/>
          <p:nvPr userDrawn="1"/>
        </p:nvSpPr>
        <p:spPr>
          <a:xfrm rot="10800000">
            <a:off x="3262047" y="1130300"/>
            <a:ext cx="8258441" cy="4597081"/>
          </a:xfrm>
          <a:custGeom>
            <a:avLst/>
            <a:gdLst>
              <a:gd name="connsiteX0" fmla="*/ 6762786 w 6826313"/>
              <a:gd name="connsiteY0" fmla="*/ 1876457 h 4508626"/>
              <a:gd name="connsiteX1" fmla="*/ 6826313 w 6826313"/>
              <a:gd name="connsiteY1" fmla="*/ 1876457 h 4508626"/>
              <a:gd name="connsiteX2" fmla="*/ 6826313 w 6826313"/>
              <a:gd name="connsiteY2" fmla="*/ 2139756 h 4508626"/>
              <a:gd name="connsiteX3" fmla="*/ 6762786 w 6826313"/>
              <a:gd name="connsiteY3" fmla="*/ 2139756 h 4508626"/>
              <a:gd name="connsiteX4" fmla="*/ 0 w 6826313"/>
              <a:gd name="connsiteY4" fmla="*/ 0 h 4508626"/>
              <a:gd name="connsiteX5" fmla="*/ 6826313 w 6826313"/>
              <a:gd name="connsiteY5" fmla="*/ 0 h 4508626"/>
              <a:gd name="connsiteX6" fmla="*/ 6826313 w 6826313"/>
              <a:gd name="connsiteY6" fmla="*/ 959382 h 4508626"/>
              <a:gd name="connsiteX7" fmla="*/ 6762786 w 6826313"/>
              <a:gd name="connsiteY7" fmla="*/ 959382 h 4508626"/>
              <a:gd name="connsiteX8" fmla="*/ 6762786 w 6826313"/>
              <a:gd name="connsiteY8" fmla="*/ 63527 h 4508626"/>
              <a:gd name="connsiteX9" fmla="*/ 63527 w 6826313"/>
              <a:gd name="connsiteY9" fmla="*/ 63527 h 4508626"/>
              <a:gd name="connsiteX10" fmla="*/ 63527 w 6826313"/>
              <a:gd name="connsiteY10" fmla="*/ 4445099 h 4508626"/>
              <a:gd name="connsiteX11" fmla="*/ 6762786 w 6826313"/>
              <a:gd name="connsiteY11" fmla="*/ 4445099 h 4508626"/>
              <a:gd name="connsiteX12" fmla="*/ 6762786 w 6826313"/>
              <a:gd name="connsiteY12" fmla="*/ 3756057 h 4508626"/>
              <a:gd name="connsiteX13" fmla="*/ 6826313 w 6826313"/>
              <a:gd name="connsiteY13" fmla="*/ 3756057 h 4508626"/>
              <a:gd name="connsiteX14" fmla="*/ 6826313 w 6826313"/>
              <a:gd name="connsiteY14" fmla="*/ 4508626 h 4508626"/>
              <a:gd name="connsiteX15" fmla="*/ 0 w 6826313"/>
              <a:gd name="connsiteY15" fmla="*/ 4508626 h 4508626"/>
              <a:gd name="connsiteX0-1" fmla="*/ 6762786 w 6826313"/>
              <a:gd name="connsiteY0-2" fmla="*/ 1876457 h 4508626"/>
              <a:gd name="connsiteX1-3" fmla="*/ 6826313 w 6826313"/>
              <a:gd name="connsiteY1-4" fmla="*/ 1876457 h 4508626"/>
              <a:gd name="connsiteX2-5" fmla="*/ 6826313 w 6826313"/>
              <a:gd name="connsiteY2-6" fmla="*/ 2476058 h 4508626"/>
              <a:gd name="connsiteX3-7" fmla="*/ 6762786 w 6826313"/>
              <a:gd name="connsiteY3-8" fmla="*/ 2139756 h 4508626"/>
              <a:gd name="connsiteX4-9" fmla="*/ 6762786 w 6826313"/>
              <a:gd name="connsiteY4-10" fmla="*/ 1876457 h 4508626"/>
              <a:gd name="connsiteX5-11" fmla="*/ 0 w 6826313"/>
              <a:gd name="connsiteY5-12" fmla="*/ 0 h 4508626"/>
              <a:gd name="connsiteX6-13" fmla="*/ 6826313 w 6826313"/>
              <a:gd name="connsiteY6-14" fmla="*/ 0 h 4508626"/>
              <a:gd name="connsiteX7-15" fmla="*/ 6826313 w 6826313"/>
              <a:gd name="connsiteY7-16" fmla="*/ 959382 h 4508626"/>
              <a:gd name="connsiteX8-17" fmla="*/ 6762786 w 6826313"/>
              <a:gd name="connsiteY8-18" fmla="*/ 959382 h 4508626"/>
              <a:gd name="connsiteX9-19" fmla="*/ 6762786 w 6826313"/>
              <a:gd name="connsiteY9-20" fmla="*/ 63527 h 4508626"/>
              <a:gd name="connsiteX10-21" fmla="*/ 63527 w 6826313"/>
              <a:gd name="connsiteY10-22" fmla="*/ 63527 h 4508626"/>
              <a:gd name="connsiteX11-23" fmla="*/ 63527 w 6826313"/>
              <a:gd name="connsiteY11-24" fmla="*/ 4445099 h 4508626"/>
              <a:gd name="connsiteX12-25" fmla="*/ 6762786 w 6826313"/>
              <a:gd name="connsiteY12-26" fmla="*/ 4445099 h 4508626"/>
              <a:gd name="connsiteX13-27" fmla="*/ 6762786 w 6826313"/>
              <a:gd name="connsiteY13-28" fmla="*/ 3756057 h 4508626"/>
              <a:gd name="connsiteX14-29" fmla="*/ 6826313 w 6826313"/>
              <a:gd name="connsiteY14-30" fmla="*/ 3756057 h 4508626"/>
              <a:gd name="connsiteX15-31" fmla="*/ 6826313 w 6826313"/>
              <a:gd name="connsiteY15-32" fmla="*/ 4508626 h 4508626"/>
              <a:gd name="connsiteX16" fmla="*/ 0 w 6826313"/>
              <a:gd name="connsiteY16" fmla="*/ 4508626 h 4508626"/>
              <a:gd name="connsiteX17" fmla="*/ 0 w 6826313"/>
              <a:gd name="connsiteY17" fmla="*/ 0 h 4508626"/>
              <a:gd name="connsiteX0-33" fmla="*/ 6762786 w 6826313"/>
              <a:gd name="connsiteY0-34" fmla="*/ 1876457 h 4508626"/>
              <a:gd name="connsiteX1-35" fmla="*/ 6826313 w 6826313"/>
              <a:gd name="connsiteY1-36" fmla="*/ 1876457 h 4508626"/>
              <a:gd name="connsiteX2-37" fmla="*/ 6826313 w 6826313"/>
              <a:gd name="connsiteY2-38" fmla="*/ 2476058 h 4508626"/>
              <a:gd name="connsiteX3-39" fmla="*/ 6762786 w 6826313"/>
              <a:gd name="connsiteY3-40" fmla="*/ 2455298 h 4508626"/>
              <a:gd name="connsiteX4-41" fmla="*/ 6762786 w 6826313"/>
              <a:gd name="connsiteY4-42" fmla="*/ 1876457 h 4508626"/>
              <a:gd name="connsiteX5-43" fmla="*/ 0 w 6826313"/>
              <a:gd name="connsiteY5-44" fmla="*/ 0 h 4508626"/>
              <a:gd name="connsiteX6-45" fmla="*/ 6826313 w 6826313"/>
              <a:gd name="connsiteY6-46" fmla="*/ 0 h 4508626"/>
              <a:gd name="connsiteX7-47" fmla="*/ 6826313 w 6826313"/>
              <a:gd name="connsiteY7-48" fmla="*/ 959382 h 4508626"/>
              <a:gd name="connsiteX8-49" fmla="*/ 6762786 w 6826313"/>
              <a:gd name="connsiteY8-50" fmla="*/ 959382 h 4508626"/>
              <a:gd name="connsiteX9-51" fmla="*/ 6762786 w 6826313"/>
              <a:gd name="connsiteY9-52" fmla="*/ 63527 h 4508626"/>
              <a:gd name="connsiteX10-53" fmla="*/ 63527 w 6826313"/>
              <a:gd name="connsiteY10-54" fmla="*/ 63527 h 4508626"/>
              <a:gd name="connsiteX11-55" fmla="*/ 63527 w 6826313"/>
              <a:gd name="connsiteY11-56" fmla="*/ 4445099 h 4508626"/>
              <a:gd name="connsiteX12-57" fmla="*/ 6762786 w 6826313"/>
              <a:gd name="connsiteY12-58" fmla="*/ 4445099 h 4508626"/>
              <a:gd name="connsiteX13-59" fmla="*/ 6762786 w 6826313"/>
              <a:gd name="connsiteY13-60" fmla="*/ 3756057 h 4508626"/>
              <a:gd name="connsiteX14-61" fmla="*/ 6826313 w 6826313"/>
              <a:gd name="connsiteY14-62" fmla="*/ 3756057 h 4508626"/>
              <a:gd name="connsiteX15-63" fmla="*/ 6826313 w 6826313"/>
              <a:gd name="connsiteY15-64" fmla="*/ 4508626 h 4508626"/>
              <a:gd name="connsiteX16-65" fmla="*/ 0 w 6826313"/>
              <a:gd name="connsiteY16-66" fmla="*/ 4508626 h 4508626"/>
              <a:gd name="connsiteX17-67" fmla="*/ 0 w 6826313"/>
              <a:gd name="connsiteY17-68" fmla="*/ 0 h 4508626"/>
              <a:gd name="connsiteX0-69" fmla="*/ 6762786 w 6826313"/>
              <a:gd name="connsiteY0-70" fmla="*/ 1876457 h 4508626"/>
              <a:gd name="connsiteX1-71" fmla="*/ 6826313 w 6826313"/>
              <a:gd name="connsiteY1-72" fmla="*/ 1876457 h 4508626"/>
              <a:gd name="connsiteX2-73" fmla="*/ 6826313 w 6826313"/>
              <a:gd name="connsiteY2-74" fmla="*/ 2476058 h 4508626"/>
              <a:gd name="connsiteX3-75" fmla="*/ 6762786 w 6826313"/>
              <a:gd name="connsiteY3-76" fmla="*/ 2476058 h 4508626"/>
              <a:gd name="connsiteX4-77" fmla="*/ 6762786 w 6826313"/>
              <a:gd name="connsiteY4-78" fmla="*/ 1876457 h 4508626"/>
              <a:gd name="connsiteX5-79" fmla="*/ 0 w 6826313"/>
              <a:gd name="connsiteY5-80" fmla="*/ 0 h 4508626"/>
              <a:gd name="connsiteX6-81" fmla="*/ 6826313 w 6826313"/>
              <a:gd name="connsiteY6-82" fmla="*/ 0 h 4508626"/>
              <a:gd name="connsiteX7-83" fmla="*/ 6826313 w 6826313"/>
              <a:gd name="connsiteY7-84" fmla="*/ 959382 h 4508626"/>
              <a:gd name="connsiteX8-85" fmla="*/ 6762786 w 6826313"/>
              <a:gd name="connsiteY8-86" fmla="*/ 959382 h 4508626"/>
              <a:gd name="connsiteX9-87" fmla="*/ 6762786 w 6826313"/>
              <a:gd name="connsiteY9-88" fmla="*/ 63527 h 4508626"/>
              <a:gd name="connsiteX10-89" fmla="*/ 63527 w 6826313"/>
              <a:gd name="connsiteY10-90" fmla="*/ 63527 h 4508626"/>
              <a:gd name="connsiteX11-91" fmla="*/ 63527 w 6826313"/>
              <a:gd name="connsiteY11-92" fmla="*/ 4445099 h 4508626"/>
              <a:gd name="connsiteX12-93" fmla="*/ 6762786 w 6826313"/>
              <a:gd name="connsiteY12-94" fmla="*/ 4445099 h 4508626"/>
              <a:gd name="connsiteX13-95" fmla="*/ 6762786 w 6826313"/>
              <a:gd name="connsiteY13-96" fmla="*/ 3756057 h 4508626"/>
              <a:gd name="connsiteX14-97" fmla="*/ 6826313 w 6826313"/>
              <a:gd name="connsiteY14-98" fmla="*/ 3756057 h 4508626"/>
              <a:gd name="connsiteX15-99" fmla="*/ 6826313 w 6826313"/>
              <a:gd name="connsiteY15-100" fmla="*/ 4508626 h 4508626"/>
              <a:gd name="connsiteX16-101" fmla="*/ 0 w 6826313"/>
              <a:gd name="connsiteY16-102" fmla="*/ 4508626 h 4508626"/>
              <a:gd name="connsiteX17-103" fmla="*/ 0 w 6826313"/>
              <a:gd name="connsiteY17-104" fmla="*/ 0 h 4508626"/>
              <a:gd name="connsiteX0-105" fmla="*/ 6762786 w 6826313"/>
              <a:gd name="connsiteY0-106" fmla="*/ 1876457 h 4508626"/>
              <a:gd name="connsiteX1-107" fmla="*/ 6826313 w 6826313"/>
              <a:gd name="connsiteY1-108" fmla="*/ 1876457 h 4508626"/>
              <a:gd name="connsiteX2-109" fmla="*/ 6826313 w 6826313"/>
              <a:gd name="connsiteY2-110" fmla="*/ 2476058 h 4508626"/>
              <a:gd name="connsiteX3-111" fmla="*/ 6762786 w 6826313"/>
              <a:gd name="connsiteY3-112" fmla="*/ 2476058 h 4508626"/>
              <a:gd name="connsiteX4-113" fmla="*/ 6762786 w 6826313"/>
              <a:gd name="connsiteY4-114" fmla="*/ 1876457 h 4508626"/>
              <a:gd name="connsiteX5-115" fmla="*/ 0 w 6826313"/>
              <a:gd name="connsiteY5-116" fmla="*/ 0 h 4508626"/>
              <a:gd name="connsiteX6-117" fmla="*/ 6826313 w 6826313"/>
              <a:gd name="connsiteY6-118" fmla="*/ 0 h 4508626"/>
              <a:gd name="connsiteX7-119" fmla="*/ 6826313 w 6826313"/>
              <a:gd name="connsiteY7-120" fmla="*/ 959382 h 4508626"/>
              <a:gd name="connsiteX8-121" fmla="*/ 6762786 w 6826313"/>
              <a:gd name="connsiteY8-122" fmla="*/ 959382 h 4508626"/>
              <a:gd name="connsiteX9-123" fmla="*/ 6762786 w 6826313"/>
              <a:gd name="connsiteY9-124" fmla="*/ 63527 h 4508626"/>
              <a:gd name="connsiteX10-125" fmla="*/ 63527 w 6826313"/>
              <a:gd name="connsiteY10-126" fmla="*/ 63527 h 4508626"/>
              <a:gd name="connsiteX11-127" fmla="*/ 63527 w 6826313"/>
              <a:gd name="connsiteY11-128" fmla="*/ 4445099 h 4508626"/>
              <a:gd name="connsiteX12-129" fmla="*/ 6762786 w 6826313"/>
              <a:gd name="connsiteY12-130" fmla="*/ 4445099 h 4508626"/>
              <a:gd name="connsiteX13-131" fmla="*/ 6762786 w 6826313"/>
              <a:gd name="connsiteY13-132" fmla="*/ 3403147 h 4508626"/>
              <a:gd name="connsiteX14-133" fmla="*/ 6826313 w 6826313"/>
              <a:gd name="connsiteY14-134" fmla="*/ 3756057 h 4508626"/>
              <a:gd name="connsiteX15-135" fmla="*/ 6826313 w 6826313"/>
              <a:gd name="connsiteY15-136" fmla="*/ 4508626 h 4508626"/>
              <a:gd name="connsiteX16-137" fmla="*/ 0 w 6826313"/>
              <a:gd name="connsiteY16-138" fmla="*/ 4508626 h 4508626"/>
              <a:gd name="connsiteX17-139" fmla="*/ 0 w 6826313"/>
              <a:gd name="connsiteY17-140" fmla="*/ 0 h 4508626"/>
              <a:gd name="connsiteX0-141" fmla="*/ 6762786 w 6829816"/>
              <a:gd name="connsiteY0-142" fmla="*/ 1876457 h 4508626"/>
              <a:gd name="connsiteX1-143" fmla="*/ 6826313 w 6829816"/>
              <a:gd name="connsiteY1-144" fmla="*/ 1876457 h 4508626"/>
              <a:gd name="connsiteX2-145" fmla="*/ 6826313 w 6829816"/>
              <a:gd name="connsiteY2-146" fmla="*/ 2476058 h 4508626"/>
              <a:gd name="connsiteX3-147" fmla="*/ 6762786 w 6829816"/>
              <a:gd name="connsiteY3-148" fmla="*/ 2476058 h 4508626"/>
              <a:gd name="connsiteX4-149" fmla="*/ 6762786 w 6829816"/>
              <a:gd name="connsiteY4-150" fmla="*/ 1876457 h 4508626"/>
              <a:gd name="connsiteX5-151" fmla="*/ 0 w 6829816"/>
              <a:gd name="connsiteY5-152" fmla="*/ 0 h 4508626"/>
              <a:gd name="connsiteX6-153" fmla="*/ 6826313 w 6829816"/>
              <a:gd name="connsiteY6-154" fmla="*/ 0 h 4508626"/>
              <a:gd name="connsiteX7-155" fmla="*/ 6826313 w 6829816"/>
              <a:gd name="connsiteY7-156" fmla="*/ 959382 h 4508626"/>
              <a:gd name="connsiteX8-157" fmla="*/ 6762786 w 6829816"/>
              <a:gd name="connsiteY8-158" fmla="*/ 959382 h 4508626"/>
              <a:gd name="connsiteX9-159" fmla="*/ 6762786 w 6829816"/>
              <a:gd name="connsiteY9-160" fmla="*/ 63527 h 4508626"/>
              <a:gd name="connsiteX10-161" fmla="*/ 63527 w 6829816"/>
              <a:gd name="connsiteY10-162" fmla="*/ 63527 h 4508626"/>
              <a:gd name="connsiteX11-163" fmla="*/ 63527 w 6829816"/>
              <a:gd name="connsiteY11-164" fmla="*/ 4445099 h 4508626"/>
              <a:gd name="connsiteX12-165" fmla="*/ 6762786 w 6829816"/>
              <a:gd name="connsiteY12-166" fmla="*/ 4445099 h 4508626"/>
              <a:gd name="connsiteX13-167" fmla="*/ 6762786 w 6829816"/>
              <a:gd name="connsiteY13-168" fmla="*/ 3403147 h 4508626"/>
              <a:gd name="connsiteX14-169" fmla="*/ 6829816 w 6829816"/>
              <a:gd name="connsiteY14-170" fmla="*/ 3415603 h 4508626"/>
              <a:gd name="connsiteX15-171" fmla="*/ 6826313 w 6829816"/>
              <a:gd name="connsiteY15-172" fmla="*/ 4508626 h 4508626"/>
              <a:gd name="connsiteX16-173" fmla="*/ 0 w 6829816"/>
              <a:gd name="connsiteY16-174" fmla="*/ 4508626 h 4508626"/>
              <a:gd name="connsiteX17-175" fmla="*/ 0 w 6829816"/>
              <a:gd name="connsiteY17-176" fmla="*/ 0 h 4508626"/>
              <a:gd name="connsiteX0-177" fmla="*/ 6762786 w 6833319"/>
              <a:gd name="connsiteY0-178" fmla="*/ 1876457 h 4508626"/>
              <a:gd name="connsiteX1-179" fmla="*/ 6826313 w 6833319"/>
              <a:gd name="connsiteY1-180" fmla="*/ 1876457 h 4508626"/>
              <a:gd name="connsiteX2-181" fmla="*/ 6826313 w 6833319"/>
              <a:gd name="connsiteY2-182" fmla="*/ 2476058 h 4508626"/>
              <a:gd name="connsiteX3-183" fmla="*/ 6762786 w 6833319"/>
              <a:gd name="connsiteY3-184" fmla="*/ 2476058 h 4508626"/>
              <a:gd name="connsiteX4-185" fmla="*/ 6762786 w 6833319"/>
              <a:gd name="connsiteY4-186" fmla="*/ 1876457 h 4508626"/>
              <a:gd name="connsiteX5-187" fmla="*/ 0 w 6833319"/>
              <a:gd name="connsiteY5-188" fmla="*/ 0 h 4508626"/>
              <a:gd name="connsiteX6-189" fmla="*/ 6826313 w 6833319"/>
              <a:gd name="connsiteY6-190" fmla="*/ 0 h 4508626"/>
              <a:gd name="connsiteX7-191" fmla="*/ 6826313 w 6833319"/>
              <a:gd name="connsiteY7-192" fmla="*/ 959382 h 4508626"/>
              <a:gd name="connsiteX8-193" fmla="*/ 6762786 w 6833319"/>
              <a:gd name="connsiteY8-194" fmla="*/ 959382 h 4508626"/>
              <a:gd name="connsiteX9-195" fmla="*/ 6762786 w 6833319"/>
              <a:gd name="connsiteY9-196" fmla="*/ 63527 h 4508626"/>
              <a:gd name="connsiteX10-197" fmla="*/ 63527 w 6833319"/>
              <a:gd name="connsiteY10-198" fmla="*/ 63527 h 4508626"/>
              <a:gd name="connsiteX11-199" fmla="*/ 63527 w 6833319"/>
              <a:gd name="connsiteY11-200" fmla="*/ 4445099 h 4508626"/>
              <a:gd name="connsiteX12-201" fmla="*/ 6762786 w 6833319"/>
              <a:gd name="connsiteY12-202" fmla="*/ 4445099 h 4508626"/>
              <a:gd name="connsiteX13-203" fmla="*/ 6762786 w 6833319"/>
              <a:gd name="connsiteY13-204" fmla="*/ 3403147 h 4508626"/>
              <a:gd name="connsiteX14-205" fmla="*/ 6833319 w 6833319"/>
              <a:gd name="connsiteY14-206" fmla="*/ 3394844 h 4508626"/>
              <a:gd name="connsiteX15-207" fmla="*/ 6826313 w 6833319"/>
              <a:gd name="connsiteY15-208" fmla="*/ 4508626 h 4508626"/>
              <a:gd name="connsiteX16-209" fmla="*/ 0 w 6833319"/>
              <a:gd name="connsiteY16-210" fmla="*/ 4508626 h 4508626"/>
              <a:gd name="connsiteX17-211" fmla="*/ 0 w 6833319"/>
              <a:gd name="connsiteY17-212" fmla="*/ 0 h 450862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65" y="connsiteY16-66"/>
              </a:cxn>
              <a:cxn ang="0">
                <a:pos x="connsiteX17-67" y="connsiteY17-68"/>
              </a:cxn>
            </a:cxnLst>
            <a:rect l="l" t="t" r="r" b="b"/>
            <a:pathLst>
              <a:path w="6833319" h="4508626">
                <a:moveTo>
                  <a:pt x="6762786" y="1876457"/>
                </a:moveTo>
                <a:lnTo>
                  <a:pt x="6826313" y="1876457"/>
                </a:lnTo>
                <a:lnTo>
                  <a:pt x="6826313" y="2476058"/>
                </a:lnTo>
                <a:lnTo>
                  <a:pt x="6762786" y="2476058"/>
                </a:lnTo>
                <a:lnTo>
                  <a:pt x="6762786" y="1876457"/>
                </a:lnTo>
                <a:close/>
                <a:moveTo>
                  <a:pt x="0" y="0"/>
                </a:moveTo>
                <a:lnTo>
                  <a:pt x="6826313" y="0"/>
                </a:lnTo>
                <a:lnTo>
                  <a:pt x="6826313" y="959382"/>
                </a:lnTo>
                <a:lnTo>
                  <a:pt x="6762786" y="959382"/>
                </a:lnTo>
                <a:lnTo>
                  <a:pt x="6762786" y="63527"/>
                </a:lnTo>
                <a:lnTo>
                  <a:pt x="63527" y="63527"/>
                </a:lnTo>
                <a:lnTo>
                  <a:pt x="63527" y="4445099"/>
                </a:lnTo>
                <a:lnTo>
                  <a:pt x="6762786" y="4445099"/>
                </a:lnTo>
                <a:lnTo>
                  <a:pt x="6762786" y="3403147"/>
                </a:lnTo>
                <a:lnTo>
                  <a:pt x="6833319" y="3394844"/>
                </a:lnTo>
                <a:cubicBezTo>
                  <a:pt x="6832151" y="3759185"/>
                  <a:pt x="6827481" y="4144285"/>
                  <a:pt x="6826313" y="4508626"/>
                </a:cubicBezTo>
                <a:lnTo>
                  <a:pt x="0" y="4508626"/>
                </a:lnTo>
                <a:lnTo>
                  <a:pt x="0" y="0"/>
                </a:lnTo>
                <a:close/>
              </a:path>
            </a:pathLst>
          </a:cu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10" name="日期占位符 3"/>
          <p:cNvSpPr>
            <a:spLocks noGrp="1"/>
          </p:cNvSpPr>
          <p:nvPr>
            <p:ph type="dt" sz="half" idx="2"/>
          </p:nvPr>
        </p:nvSpPr>
        <p:spPr>
          <a:xfrm>
            <a:off x="658813" y="6246372"/>
            <a:ext cx="2743200" cy="365125"/>
          </a:xfrm>
          <a:prstGeom prst="rect">
            <a:avLst/>
          </a:prstGeom>
        </p:spPr>
        <p:txBody>
          <a:bodyPr vert="horz" lIns="91440" tIns="45720" rIns="91440" bIns="45720" rtlCol="0" anchor="ctr"/>
          <a:lstStyle>
            <a:lvl1pPr algn="l">
              <a:defRPr sz="1000" b="1">
                <a:solidFill>
                  <a:schemeClr val="tx1">
                    <a:tint val="75000"/>
                  </a:schemeClr>
                </a:solidFill>
              </a:defRPr>
            </a:lvl1pPr>
          </a:lstStyle>
          <a:p>
            <a:endParaRPr lang="zh-CN" altLang="en-US" dirty="0"/>
          </a:p>
        </p:txBody>
      </p:sp>
      <p:sp>
        <p:nvSpPr>
          <p:cNvPr id="14" name="副标题 2"/>
          <p:cNvSpPr>
            <a:spLocks noGrp="1"/>
          </p:cNvSpPr>
          <p:nvPr>
            <p:ph type="subTitle" idx="1" hasCustomPrompt="1"/>
          </p:nvPr>
        </p:nvSpPr>
        <p:spPr>
          <a:xfrm>
            <a:off x="2387599" y="3978669"/>
            <a:ext cx="2768863" cy="310527"/>
          </a:xfrm>
        </p:spPr>
        <p:txBody>
          <a:bodyPr>
            <a:normAutofit/>
          </a:bodyPr>
          <a:lstStyle>
            <a:lvl1pPr marL="0" indent="0" algn="l">
              <a:buNone/>
              <a:defRPr sz="1500" b="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单击此处编辑姓名</a:t>
            </a:r>
          </a:p>
        </p:txBody>
      </p:sp>
      <p:sp>
        <p:nvSpPr>
          <p:cNvPr id="16" name="文本占位符 14"/>
          <p:cNvSpPr>
            <a:spLocks noGrp="1"/>
          </p:cNvSpPr>
          <p:nvPr>
            <p:ph type="body" sz="quarter" idx="10" hasCustomPrompt="1"/>
          </p:nvPr>
        </p:nvSpPr>
        <p:spPr>
          <a:xfrm>
            <a:off x="2389559" y="4369292"/>
            <a:ext cx="2766903" cy="317669"/>
          </a:xfrm>
        </p:spPr>
        <p:txBody>
          <a:bodyPr/>
          <a:lstStyle>
            <a:lvl1pPr marL="0" indent="0">
              <a:buNone/>
              <a:defRPr sz="1500" b="0"/>
            </a:lvl1pPr>
          </a:lstStyle>
          <a:p>
            <a:pPr lvl="0"/>
            <a:r>
              <a:rPr lang="zh-CN" altLang="en-US" dirty="0"/>
              <a:t>单击此处编辑单位或日期</a:t>
            </a:r>
          </a:p>
        </p:txBody>
      </p:sp>
    </p:spTree>
    <p:extLst>
      <p:ext uri="{BB962C8B-B14F-4D97-AF65-F5344CB8AC3E}">
        <p14:creationId xmlns:p14="http://schemas.microsoft.com/office/powerpoint/2010/main" val="24007902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58812" y="365126"/>
            <a:ext cx="10874375" cy="687388"/>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658812" y="1129287"/>
            <a:ext cx="10874375" cy="5040312"/>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4" name="日期占位符 3"/>
          <p:cNvSpPr>
            <a:spLocks noGrp="1"/>
          </p:cNvSpPr>
          <p:nvPr>
            <p:ph type="dt" sz="half" idx="2"/>
          </p:nvPr>
        </p:nvSpPr>
        <p:spPr>
          <a:xfrm>
            <a:off x="658813" y="6246372"/>
            <a:ext cx="2743200" cy="365125"/>
          </a:xfrm>
          <a:prstGeom prst="rect">
            <a:avLst/>
          </a:prstGeom>
        </p:spPr>
        <p:txBody>
          <a:bodyPr vert="horz" lIns="91440" tIns="45720" rIns="91440" bIns="45720" rtlCol="0" anchor="ctr"/>
          <a:lstStyle>
            <a:lvl1pPr algn="l">
              <a:defRPr sz="1000" b="1">
                <a:solidFill>
                  <a:schemeClr val="tx1">
                    <a:tint val="75000"/>
                  </a:schemeClr>
                </a:solidFill>
              </a:defRPr>
            </a:lvl1pPr>
          </a:lstStyle>
          <a:p>
            <a:endParaRPr lang="zh-CN" altLang="en-US" dirty="0"/>
          </a:p>
        </p:txBody>
      </p:sp>
      <p:sp>
        <p:nvSpPr>
          <p:cNvPr id="5" name="页脚占位符 4"/>
          <p:cNvSpPr>
            <a:spLocks noGrp="1"/>
          </p:cNvSpPr>
          <p:nvPr>
            <p:ph type="ftr" sz="quarter" idx="3"/>
          </p:nvPr>
        </p:nvSpPr>
        <p:spPr>
          <a:xfrm>
            <a:off x="4038600" y="6238876"/>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599" y="6238876"/>
            <a:ext cx="2922587" cy="372621"/>
          </a:xfrm>
          <a:prstGeom prst="rect">
            <a:avLst/>
          </a:prstGeom>
        </p:spPr>
        <p:txBody>
          <a:bodyPr vert="horz" lIns="91440" tIns="45720" rIns="91440" bIns="45720" rtlCol="0" anchor="ctr"/>
          <a:lstStyle>
            <a:lvl1pPr algn="r">
              <a:defRPr sz="1200">
                <a:solidFill>
                  <a:schemeClr val="tx1">
                    <a:tint val="75000"/>
                  </a:schemeClr>
                </a:solidFill>
              </a:defRPr>
            </a:lvl1pPr>
          </a:lstStyle>
          <a:p>
            <a:fld id="{17B61D2E-5690-4C9D-A84F-76BBD1AD9F3C}" type="slidenum">
              <a:rPr lang="zh-CN" altLang="en-US" smtClean="0"/>
              <a:t>‹#›</a:t>
            </a:fld>
            <a:endParaRPr lang="zh-CN" altLang="en-US"/>
          </a:p>
        </p:txBody>
      </p:sp>
      <p:cxnSp>
        <p:nvCxnSpPr>
          <p:cNvPr id="8" name="直接连接符 7"/>
          <p:cNvCxnSpPr/>
          <p:nvPr userDrawn="1"/>
        </p:nvCxnSpPr>
        <p:spPr>
          <a:xfrm flipV="1">
            <a:off x="658813" y="1052514"/>
            <a:ext cx="10874375" cy="1"/>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1021565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Lst>
  <p:txStyles>
    <p:titleStyle>
      <a:lvl1pPr algn="l" defTabSz="914400" rtl="0" eaLnBrk="1" latinLnBrk="0" hangingPunct="1">
        <a:lnSpc>
          <a:spcPct val="90000"/>
        </a:lnSpc>
        <a:spcBef>
          <a:spcPct val="0"/>
        </a:spcBef>
        <a:buNone/>
        <a:defRPr sz="2800" b="1"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b="1" kern="1200">
          <a:solidFill>
            <a:schemeClr val="tx1"/>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ags" Target="../tags/tag5.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ags" Target="../tags/tag6.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5.xml"/><Relationship Id="rId1" Type="http://schemas.openxmlformats.org/officeDocument/2006/relationships/tags" Target="../tags/tag7.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ags" Target="../tags/tag8.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5.xml"/><Relationship Id="rId1" Type="http://schemas.openxmlformats.org/officeDocument/2006/relationships/tags" Target="../tags/tag9.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5.xml"/><Relationship Id="rId1" Type="http://schemas.openxmlformats.org/officeDocument/2006/relationships/tags" Target="../tags/tag10.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5.xml"/><Relationship Id="rId1" Type="http://schemas.openxmlformats.org/officeDocument/2006/relationships/tags" Target="../tags/tag11.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5.xml"/><Relationship Id="rId1" Type="http://schemas.openxmlformats.org/officeDocument/2006/relationships/tags" Target="../tags/tag12.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5.xml"/><Relationship Id="rId1" Type="http://schemas.openxmlformats.org/officeDocument/2006/relationships/tags" Target="../tags/tag13.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5.xml"/><Relationship Id="rId1" Type="http://schemas.openxmlformats.org/officeDocument/2006/relationships/tags" Target="../tags/tag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5.xml"/><Relationship Id="rId1" Type="http://schemas.openxmlformats.org/officeDocument/2006/relationships/tags" Target="../tags/tag15.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5.xml"/><Relationship Id="rId1" Type="http://schemas.openxmlformats.org/officeDocument/2006/relationships/tags" Target="../tags/tag16.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5.xml"/><Relationship Id="rId1" Type="http://schemas.openxmlformats.org/officeDocument/2006/relationships/tags" Target="../tags/tag17.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5.xml"/><Relationship Id="rId1" Type="http://schemas.openxmlformats.org/officeDocument/2006/relationships/tags" Target="../tags/tag18.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5.xml"/><Relationship Id="rId1" Type="http://schemas.openxmlformats.org/officeDocument/2006/relationships/tags" Target="../tags/tag19.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5.xml"/><Relationship Id="rId1" Type="http://schemas.openxmlformats.org/officeDocument/2006/relationships/tags" Target="../tags/tag20.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5.xml"/><Relationship Id="rId1" Type="http://schemas.openxmlformats.org/officeDocument/2006/relationships/tags" Target="../tags/tag21.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5.xml"/><Relationship Id="rId1" Type="http://schemas.openxmlformats.org/officeDocument/2006/relationships/tags" Target="../tags/tag22.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5.xml"/><Relationship Id="rId1" Type="http://schemas.openxmlformats.org/officeDocument/2006/relationships/tags" Target="../tags/tag2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5.xml"/><Relationship Id="rId1" Type="http://schemas.openxmlformats.org/officeDocument/2006/relationships/tags" Target="../tags/tag24.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5.xml"/><Relationship Id="rId1" Type="http://schemas.openxmlformats.org/officeDocument/2006/relationships/tags" Target="../tags/tag25.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5.xml"/><Relationship Id="rId1" Type="http://schemas.openxmlformats.org/officeDocument/2006/relationships/tags" Target="../tags/tag26.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5.xml"/><Relationship Id="rId1" Type="http://schemas.openxmlformats.org/officeDocument/2006/relationships/tags" Target="../tags/tag27.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5.xml"/><Relationship Id="rId1" Type="http://schemas.openxmlformats.org/officeDocument/2006/relationships/tags" Target="../tags/tag28.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5.xml"/><Relationship Id="rId1" Type="http://schemas.openxmlformats.org/officeDocument/2006/relationships/tags" Target="../tags/tag29.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5.xml"/><Relationship Id="rId1" Type="http://schemas.openxmlformats.org/officeDocument/2006/relationships/tags" Target="../tags/tag30.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5.xml"/><Relationship Id="rId1" Type="http://schemas.openxmlformats.org/officeDocument/2006/relationships/tags" Target="../tags/tag3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5.xml"/><Relationship Id="rId1" Type="http://schemas.openxmlformats.org/officeDocument/2006/relationships/tags" Target="../tags/tag1.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ags" Target="../tags/tag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ags" Target="../tags/tag3.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ags" Target="../tags/tag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973284" y="2059707"/>
            <a:ext cx="9195952" cy="1204637"/>
          </a:xfrm>
        </p:spPr>
        <p:txBody>
          <a:bodyPr>
            <a:noAutofit/>
          </a:bodyPr>
          <a:lstStyle/>
          <a:p>
            <a:pPr algn="ctr">
              <a:lnSpc>
                <a:spcPct val="150000"/>
              </a:lnSpc>
            </a:pPr>
            <a:r>
              <a:rPr lang="en-US" altLang="zh-CN" b="1" dirty="0">
                <a:effectLst/>
                <a:latin typeface="+mj-lt"/>
                <a:ea typeface="微软雅黑" panose="020B0503020204020204" pitchFamily="34" charset="-122"/>
              </a:rPr>
              <a:t>Xv6 Lab Report 2021</a:t>
            </a:r>
            <a:br>
              <a:rPr lang="en-US" altLang="zh-CN" sz="2000" b="1" dirty="0">
                <a:effectLst/>
                <a:latin typeface="+mj-lt"/>
                <a:ea typeface="微软雅黑" panose="020B0503020204020204" pitchFamily="34" charset="-122"/>
              </a:rPr>
            </a:br>
            <a:r>
              <a:rPr lang="en-US" altLang="zh-CN" sz="2000" b="1" dirty="0">
                <a:effectLst/>
                <a:latin typeface="+mj-lt"/>
                <a:ea typeface="微软雅黑" panose="020B0503020204020204" pitchFamily="34" charset="-122"/>
              </a:rPr>
              <a:t>Xv6</a:t>
            </a:r>
            <a:r>
              <a:rPr lang="zh-CN" altLang="en-US" sz="2000" b="1" dirty="0">
                <a:effectLst/>
                <a:latin typeface="+mj-lt"/>
                <a:ea typeface="微软雅黑" panose="020B0503020204020204" pitchFamily="34" charset="-122"/>
              </a:rPr>
              <a:t>课程实验报告</a:t>
            </a:r>
            <a:endParaRPr lang="en-US" altLang="zh-CN" sz="2000" b="1" dirty="0">
              <a:effectLst/>
              <a:latin typeface="+mj-lt"/>
              <a:ea typeface="微软雅黑" panose="020B0503020204020204" pitchFamily="34" charset="-122"/>
            </a:endParaRPr>
          </a:p>
        </p:txBody>
      </p:sp>
      <p:sp>
        <p:nvSpPr>
          <p:cNvPr id="4" name="标题 1">
            <a:extLst>
              <a:ext uri="{FF2B5EF4-FFF2-40B4-BE49-F238E27FC236}">
                <a16:creationId xmlns:a16="http://schemas.microsoft.com/office/drawing/2014/main" id="{DB80170B-635B-79B8-6B08-145F5391354C}"/>
              </a:ext>
            </a:extLst>
          </p:cNvPr>
          <p:cNvSpPr txBox="1">
            <a:spLocks/>
          </p:cNvSpPr>
          <p:nvPr/>
        </p:nvSpPr>
        <p:spPr>
          <a:xfrm>
            <a:off x="3219289" y="4063999"/>
            <a:ext cx="4917100" cy="362017"/>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3600" b="1" kern="1200">
                <a:solidFill>
                  <a:schemeClr val="tx1"/>
                </a:solidFill>
                <a:latin typeface="+mn-lt"/>
                <a:ea typeface="+mj-ea"/>
                <a:cs typeface="+mj-cs"/>
              </a:defRPr>
            </a:lvl1pPr>
          </a:lstStyle>
          <a:p>
            <a:pPr marL="0" marR="0" lvl="0" indent="0" algn="l" defTabSz="914400" rtl="0" eaLnBrk="1" fontAlgn="auto" latinLnBrk="0" hangingPunct="1">
              <a:lnSpc>
                <a:spcPct val="150000"/>
              </a:lnSpc>
              <a:spcBef>
                <a:spcPct val="0"/>
              </a:spcBef>
              <a:spcAft>
                <a:spcPts val="0"/>
              </a:spcAft>
              <a:buClrTx/>
              <a:buSzTx/>
              <a:buFontTx/>
              <a:buNone/>
              <a:tabLst/>
              <a:defRPr/>
            </a:pPr>
            <a:r>
              <a:rPr kumimoji="0" lang="en-US" altLang="zh-CN" sz="1600" b="1" i="0" u="none" strike="noStrike" kern="1200" cap="none" spc="0" normalizeH="0" baseline="0" noProof="0" dirty="0">
                <a:ln>
                  <a:noFill/>
                </a:ln>
                <a:solidFill>
                  <a:prstClr val="black"/>
                </a:solidFill>
                <a:effectLst/>
                <a:uLnTx/>
                <a:uFillTx/>
                <a:latin typeface="微软雅黑"/>
                <a:ea typeface="微软雅黑" panose="020B0503020204020204" pitchFamily="34" charset="-122"/>
                <a:cs typeface="+mj-cs"/>
              </a:rPr>
              <a:t>2251730 </a:t>
            </a:r>
            <a:r>
              <a:rPr kumimoji="0" lang="zh-CN" altLang="en-US" sz="1600" b="1" i="0" u="none" strike="noStrike" kern="1200" cap="none" spc="0" normalizeH="0" baseline="0" noProof="0" dirty="0">
                <a:ln>
                  <a:noFill/>
                </a:ln>
                <a:solidFill>
                  <a:prstClr val="black"/>
                </a:solidFill>
                <a:effectLst/>
                <a:uLnTx/>
                <a:uFillTx/>
                <a:latin typeface="微软雅黑"/>
                <a:ea typeface="微软雅黑" panose="020B0503020204020204" pitchFamily="34" charset="-122"/>
                <a:cs typeface="+mj-cs"/>
              </a:rPr>
              <a:t>刘淑仪 操作系统课程设计</a:t>
            </a:r>
            <a:endParaRPr kumimoji="0" lang="en-US" altLang="zh-CN" sz="1600" b="1" i="0" u="none" strike="noStrike" kern="1200" cap="none" spc="0" normalizeH="0" baseline="0" noProof="0" dirty="0">
              <a:ln>
                <a:noFill/>
              </a:ln>
              <a:solidFill>
                <a:prstClr val="black"/>
              </a:solidFill>
              <a:effectLst/>
              <a:uLnTx/>
              <a:uFillTx/>
              <a:latin typeface="微软雅黑"/>
              <a:ea typeface="微软雅黑" panose="020B0503020204020204" pitchFamily="34" charset="-122"/>
              <a:cs typeface="+mj-cs"/>
            </a:endParaRPr>
          </a:p>
        </p:txBody>
      </p:sp>
      <p:sp>
        <p:nvSpPr>
          <p:cNvPr id="7" name="标题 1">
            <a:extLst>
              <a:ext uri="{FF2B5EF4-FFF2-40B4-BE49-F238E27FC236}">
                <a16:creationId xmlns:a16="http://schemas.microsoft.com/office/drawing/2014/main" id="{E5A4B498-0E92-2F56-6357-4353DEB0E74C}"/>
              </a:ext>
            </a:extLst>
          </p:cNvPr>
          <p:cNvSpPr txBox="1">
            <a:spLocks/>
          </p:cNvSpPr>
          <p:nvPr/>
        </p:nvSpPr>
        <p:spPr>
          <a:xfrm>
            <a:off x="9496425" y="5825407"/>
            <a:ext cx="2066925" cy="763180"/>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3600" b="1" kern="1200">
                <a:solidFill>
                  <a:schemeClr val="tx1"/>
                </a:solidFill>
                <a:latin typeface="+mn-lt"/>
                <a:ea typeface="+mj-ea"/>
                <a:cs typeface="+mj-cs"/>
              </a:defRPr>
            </a:lvl1pPr>
          </a:lstStyle>
          <a:p>
            <a:pPr marL="0" marR="0" lvl="0" indent="0" algn="ctr" defTabSz="914400" rtl="0" eaLnBrk="1" fontAlgn="auto" latinLnBrk="0" hangingPunct="1">
              <a:lnSpc>
                <a:spcPct val="150000"/>
              </a:lnSpc>
              <a:spcBef>
                <a:spcPct val="0"/>
              </a:spcBef>
              <a:spcAft>
                <a:spcPts val="0"/>
              </a:spcAft>
              <a:buClrTx/>
              <a:buSzTx/>
              <a:buFontTx/>
              <a:buNone/>
              <a:tabLst/>
              <a:defRPr/>
            </a:pPr>
            <a:r>
              <a:rPr kumimoji="0" lang="zh-CN" altLang="en-US" sz="1600" b="1" i="0" u="none" strike="noStrike" kern="1200" cap="none" spc="0" normalizeH="0" baseline="0" noProof="0" dirty="0">
                <a:ln>
                  <a:noFill/>
                </a:ln>
                <a:solidFill>
                  <a:prstClr val="black"/>
                </a:solidFill>
                <a:effectLst/>
                <a:uLnTx/>
                <a:uFillTx/>
                <a:latin typeface="微软雅黑"/>
                <a:ea typeface="微软雅黑" panose="020B0503020204020204" pitchFamily="34" charset="-122"/>
                <a:cs typeface="+mj-cs"/>
              </a:rPr>
              <a:t>同济大学软件学院</a:t>
            </a:r>
            <a:endParaRPr kumimoji="0" lang="en-US" altLang="zh-CN" sz="1600" b="1" i="0" u="none" strike="noStrike" kern="1200" cap="none" spc="0" normalizeH="0" baseline="0" noProof="0" dirty="0">
              <a:ln>
                <a:noFill/>
              </a:ln>
              <a:solidFill>
                <a:prstClr val="black"/>
              </a:solidFill>
              <a:effectLst/>
              <a:uLnTx/>
              <a:uFillTx/>
              <a:latin typeface="微软雅黑"/>
              <a:ea typeface="微软雅黑" panose="020B0503020204020204" pitchFamily="34" charset="-122"/>
              <a:cs typeface="+mj-cs"/>
            </a:endParaRPr>
          </a:p>
          <a:p>
            <a:pPr marL="0" marR="0" lvl="0" indent="0" algn="ctr" defTabSz="914400" rtl="0" eaLnBrk="1" fontAlgn="auto" latinLnBrk="0" hangingPunct="1">
              <a:lnSpc>
                <a:spcPct val="150000"/>
              </a:lnSpc>
              <a:spcBef>
                <a:spcPct val="0"/>
              </a:spcBef>
              <a:spcAft>
                <a:spcPts val="0"/>
              </a:spcAft>
              <a:buClrTx/>
              <a:buSzTx/>
              <a:buFontTx/>
              <a:buNone/>
              <a:tabLst/>
              <a:defRPr/>
            </a:pPr>
            <a:r>
              <a:rPr kumimoji="0" lang="en-US" altLang="zh-CN" sz="1600" b="1" i="0" u="none" strike="noStrike" kern="1200" cap="none" spc="0" normalizeH="0" baseline="0" noProof="0" dirty="0">
                <a:ln>
                  <a:noFill/>
                </a:ln>
                <a:solidFill>
                  <a:prstClr val="black"/>
                </a:solidFill>
                <a:effectLst/>
                <a:uLnTx/>
                <a:uFillTx/>
                <a:latin typeface="微软雅黑"/>
                <a:ea typeface="微软雅黑" panose="020B0503020204020204" pitchFamily="34" charset="-122"/>
                <a:cs typeface="+mj-cs"/>
              </a:rPr>
              <a:t>2024 </a:t>
            </a:r>
            <a:r>
              <a:rPr kumimoji="0" lang="zh-CN" altLang="en-US" sz="1600" b="1" i="0" u="none" strike="noStrike" kern="1200" cap="none" spc="0" normalizeH="0" baseline="0" noProof="0" dirty="0">
                <a:ln>
                  <a:noFill/>
                </a:ln>
                <a:solidFill>
                  <a:prstClr val="black"/>
                </a:solidFill>
                <a:effectLst/>
                <a:uLnTx/>
                <a:uFillTx/>
                <a:latin typeface="微软雅黑"/>
                <a:ea typeface="微软雅黑" panose="020B0503020204020204" pitchFamily="34" charset="-122"/>
                <a:cs typeface="+mj-cs"/>
              </a:rPr>
              <a:t>年</a:t>
            </a:r>
            <a:r>
              <a:rPr kumimoji="0" lang="en-US" altLang="zh-CN" sz="1600" b="1" i="0" u="none" strike="noStrike" kern="1200" cap="none" spc="0" normalizeH="0" baseline="0" noProof="0" dirty="0">
                <a:ln>
                  <a:noFill/>
                </a:ln>
                <a:solidFill>
                  <a:prstClr val="black"/>
                </a:solidFill>
                <a:effectLst/>
                <a:uLnTx/>
                <a:uFillTx/>
                <a:latin typeface="微软雅黑"/>
                <a:ea typeface="微软雅黑" panose="020B0503020204020204" pitchFamily="34" charset="-122"/>
                <a:cs typeface="+mj-cs"/>
              </a:rPr>
              <a:t> 8 </a:t>
            </a:r>
            <a:r>
              <a:rPr kumimoji="0" lang="zh-CN" altLang="en-US" sz="1600" b="1" i="0" u="none" strike="noStrike" kern="1200" cap="none" spc="0" normalizeH="0" baseline="0" noProof="0" dirty="0">
                <a:ln>
                  <a:noFill/>
                </a:ln>
                <a:solidFill>
                  <a:prstClr val="black"/>
                </a:solidFill>
                <a:effectLst/>
                <a:uLnTx/>
                <a:uFillTx/>
                <a:latin typeface="微软雅黑"/>
                <a:ea typeface="微软雅黑" panose="020B0503020204020204" pitchFamily="34" charset="-122"/>
                <a:cs typeface="+mj-cs"/>
              </a:rPr>
              <a:t>月 </a:t>
            </a:r>
            <a:r>
              <a:rPr kumimoji="0" lang="en-US" altLang="zh-CN" sz="1600" b="1" i="0" u="none" strike="noStrike" kern="1200" cap="none" spc="0" normalizeH="0" baseline="0" noProof="0" dirty="0">
                <a:ln>
                  <a:noFill/>
                </a:ln>
                <a:solidFill>
                  <a:prstClr val="black"/>
                </a:solidFill>
                <a:effectLst/>
                <a:uLnTx/>
                <a:uFillTx/>
                <a:latin typeface="微软雅黑"/>
                <a:ea typeface="微软雅黑" panose="020B0503020204020204" pitchFamily="34" charset="-122"/>
                <a:cs typeface="+mj-cs"/>
              </a:rPr>
              <a:t>15 </a:t>
            </a:r>
            <a:r>
              <a:rPr kumimoji="0" lang="zh-CN" altLang="en-US" sz="1600" b="1" i="0" u="none" strike="noStrike" kern="1200" cap="none" spc="0" normalizeH="0" baseline="0" noProof="0" dirty="0">
                <a:ln>
                  <a:noFill/>
                </a:ln>
                <a:solidFill>
                  <a:prstClr val="black"/>
                </a:solidFill>
                <a:effectLst/>
                <a:uLnTx/>
                <a:uFillTx/>
                <a:latin typeface="微软雅黑"/>
                <a:ea typeface="微软雅黑" panose="020B0503020204020204" pitchFamily="34" charset="-122"/>
                <a:cs typeface="+mj-cs"/>
              </a:rPr>
              <a:t>日</a:t>
            </a:r>
            <a:endParaRPr kumimoji="0" lang="en-US" altLang="zh-CN" sz="1600" b="1" i="0" u="none" strike="noStrike" kern="1200" cap="none" spc="0" normalizeH="0" baseline="0" noProof="0" dirty="0">
              <a:ln>
                <a:noFill/>
              </a:ln>
              <a:solidFill>
                <a:prstClr val="black"/>
              </a:solidFill>
              <a:effectLst/>
              <a:uLnTx/>
              <a:uFillTx/>
              <a:latin typeface="微软雅黑"/>
              <a:ea typeface="微软雅黑" panose="020B0503020204020204" pitchFamily="34" charset="-122"/>
              <a:cs typeface="+mj-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3"/>
          <p:cNvSpPr>
            <a:spLocks noGrp="1"/>
          </p:cNvSpPr>
          <p:nvPr>
            <p:custDataLst>
              <p:tags r:id="rId1"/>
            </p:custDataLst>
          </p:nvPr>
        </p:nvSpPr>
        <p:spPr>
          <a:xfrm>
            <a:off x="666751" y="409576"/>
            <a:ext cx="10858498" cy="6477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800" b="1" kern="1200">
                <a:solidFill>
                  <a:schemeClr val="tx1"/>
                </a:solidFill>
                <a:latin typeface="+mn-lt"/>
                <a:ea typeface="+mj-ea"/>
                <a:cs typeface="+mj-cs"/>
              </a:defRPr>
            </a:lvl1pPr>
          </a:lstStyle>
          <a:p>
            <a:r>
              <a:rPr lang="en-US" altLang="zh-CN" b="1" dirty="0">
                <a:solidFill>
                  <a:srgbClr val="000000"/>
                </a:solidFill>
                <a:effectLst/>
                <a:highlight>
                  <a:srgbClr val="FFFFFF"/>
                </a:highlight>
                <a:latin typeface="Consolas" panose="020B0609020204030204" pitchFamily="49" charset="0"/>
              </a:rPr>
              <a:t>Lab3 : Page tables</a:t>
            </a:r>
            <a:endParaRPr lang="en-US" altLang="zh-CN" b="0" dirty="0">
              <a:solidFill>
                <a:srgbClr val="000000"/>
              </a:solidFill>
              <a:effectLst/>
              <a:highlight>
                <a:srgbClr val="FFFFFF"/>
              </a:highlight>
              <a:latin typeface="Consolas" panose="020B0609020204030204" pitchFamily="49" charset="0"/>
            </a:endParaRPr>
          </a:p>
        </p:txBody>
      </p:sp>
      <p:sp>
        <p:nvSpPr>
          <p:cNvPr id="9" name="椭圆 8">
            <a:extLst>
              <a:ext uri="{FF2B5EF4-FFF2-40B4-BE49-F238E27FC236}">
                <a16:creationId xmlns:a16="http://schemas.microsoft.com/office/drawing/2014/main" id="{6E53D553-D14A-9510-29DC-0BD871A344F7}"/>
              </a:ext>
            </a:extLst>
          </p:cNvPr>
          <p:cNvSpPr/>
          <p:nvPr/>
        </p:nvSpPr>
        <p:spPr>
          <a:xfrm>
            <a:off x="9267825" y="552451"/>
            <a:ext cx="361950" cy="361950"/>
          </a:xfrm>
          <a:prstGeom prst="ellipse">
            <a:avLst/>
          </a:prstGeom>
          <a:solidFill>
            <a:schemeClr val="accent1">
              <a:lumMod val="40000"/>
              <a:lumOff val="60000"/>
            </a:schemeClr>
          </a:solidFill>
          <a:ln w="28575" cap="flat" cmpd="sng" algn="ctr">
            <a:solidFill>
              <a:srgbClr val="2E75B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4472C4"/>
              </a:solidFill>
              <a:effectLst/>
              <a:uLnTx/>
              <a:uFillTx/>
              <a:latin typeface="微软雅黑"/>
              <a:ea typeface="微软雅黑"/>
              <a:cs typeface="+mn-cs"/>
            </a:endParaRPr>
          </a:p>
        </p:txBody>
      </p:sp>
      <p:sp>
        <p:nvSpPr>
          <p:cNvPr id="10" name="椭圆 9">
            <a:extLst>
              <a:ext uri="{FF2B5EF4-FFF2-40B4-BE49-F238E27FC236}">
                <a16:creationId xmlns:a16="http://schemas.microsoft.com/office/drawing/2014/main" id="{2877A471-42AB-DC68-B092-54364D1165E9}"/>
              </a:ext>
            </a:extLst>
          </p:cNvPr>
          <p:cNvSpPr/>
          <p:nvPr/>
        </p:nvSpPr>
        <p:spPr>
          <a:xfrm>
            <a:off x="9741693" y="552451"/>
            <a:ext cx="361950" cy="361950"/>
          </a:xfrm>
          <a:prstGeom prst="ellipse">
            <a:avLst/>
          </a:prstGeom>
          <a:noFill/>
          <a:ln w="28575" cap="flat" cmpd="sng" algn="ctr">
            <a:solidFill>
              <a:srgbClr val="2E75B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4472C4"/>
              </a:solidFill>
              <a:effectLst/>
              <a:uLnTx/>
              <a:uFillTx/>
              <a:latin typeface="微软雅黑"/>
              <a:ea typeface="微软雅黑"/>
              <a:cs typeface="+mn-cs"/>
            </a:endParaRPr>
          </a:p>
        </p:txBody>
      </p:sp>
      <p:sp>
        <p:nvSpPr>
          <p:cNvPr id="11" name="椭圆 10">
            <a:extLst>
              <a:ext uri="{FF2B5EF4-FFF2-40B4-BE49-F238E27FC236}">
                <a16:creationId xmlns:a16="http://schemas.microsoft.com/office/drawing/2014/main" id="{7E09F7AF-EEF0-EBEE-ED1E-474E69E23ED3}"/>
              </a:ext>
            </a:extLst>
          </p:cNvPr>
          <p:cNvSpPr/>
          <p:nvPr/>
        </p:nvSpPr>
        <p:spPr>
          <a:xfrm>
            <a:off x="10215561" y="552451"/>
            <a:ext cx="361950" cy="361950"/>
          </a:xfrm>
          <a:prstGeom prst="ellipse">
            <a:avLst/>
          </a:prstGeom>
          <a:noFill/>
          <a:ln w="28575" cap="flat" cmpd="sng" algn="ctr">
            <a:solidFill>
              <a:srgbClr val="2E75B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4472C4"/>
              </a:solidFill>
              <a:effectLst/>
              <a:uLnTx/>
              <a:uFillTx/>
              <a:latin typeface="微软雅黑"/>
              <a:ea typeface="微软雅黑"/>
              <a:cs typeface="+mn-cs"/>
            </a:endParaRPr>
          </a:p>
        </p:txBody>
      </p:sp>
      <p:sp>
        <p:nvSpPr>
          <p:cNvPr id="12" name="椭圆 11">
            <a:extLst>
              <a:ext uri="{FF2B5EF4-FFF2-40B4-BE49-F238E27FC236}">
                <a16:creationId xmlns:a16="http://schemas.microsoft.com/office/drawing/2014/main" id="{36115579-D11C-A2B3-C96B-4185E4804396}"/>
              </a:ext>
            </a:extLst>
          </p:cNvPr>
          <p:cNvSpPr/>
          <p:nvPr/>
        </p:nvSpPr>
        <p:spPr>
          <a:xfrm>
            <a:off x="10689430" y="552451"/>
            <a:ext cx="361950" cy="361950"/>
          </a:xfrm>
          <a:prstGeom prst="ellipse">
            <a:avLst/>
          </a:prstGeom>
          <a:noFill/>
          <a:ln w="28575" cap="flat" cmpd="sng" algn="ctr">
            <a:solidFill>
              <a:srgbClr val="2E75B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4472C4"/>
              </a:solidFill>
              <a:effectLst/>
              <a:uLnTx/>
              <a:uFillTx/>
              <a:latin typeface="微软雅黑"/>
              <a:ea typeface="微软雅黑"/>
              <a:cs typeface="+mn-cs"/>
            </a:endParaRPr>
          </a:p>
        </p:txBody>
      </p:sp>
      <p:sp>
        <p:nvSpPr>
          <p:cNvPr id="13" name="椭圆 12">
            <a:extLst>
              <a:ext uri="{FF2B5EF4-FFF2-40B4-BE49-F238E27FC236}">
                <a16:creationId xmlns:a16="http://schemas.microsoft.com/office/drawing/2014/main" id="{06ADDE0A-B9B2-A40E-B2FA-977756B309AC}"/>
              </a:ext>
            </a:extLst>
          </p:cNvPr>
          <p:cNvSpPr/>
          <p:nvPr/>
        </p:nvSpPr>
        <p:spPr>
          <a:xfrm>
            <a:off x="11163299" y="552451"/>
            <a:ext cx="361950" cy="361950"/>
          </a:xfrm>
          <a:prstGeom prst="ellipse">
            <a:avLst/>
          </a:prstGeom>
          <a:noFill/>
          <a:ln w="28575" cap="flat" cmpd="sng" algn="ctr">
            <a:solidFill>
              <a:srgbClr val="2E75B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4472C4"/>
              </a:solidFill>
              <a:effectLst/>
              <a:uLnTx/>
              <a:uFillTx/>
              <a:latin typeface="微软雅黑"/>
              <a:ea typeface="微软雅黑"/>
              <a:cs typeface="+mn-cs"/>
            </a:endParaRPr>
          </a:p>
        </p:txBody>
      </p:sp>
      <p:sp>
        <p:nvSpPr>
          <p:cNvPr id="25" name="文本框 24">
            <a:extLst>
              <a:ext uri="{FF2B5EF4-FFF2-40B4-BE49-F238E27FC236}">
                <a16:creationId xmlns:a16="http://schemas.microsoft.com/office/drawing/2014/main" id="{CC48E11D-2366-40D6-837F-AB26262DBB11}"/>
              </a:ext>
            </a:extLst>
          </p:cNvPr>
          <p:cNvSpPr txBox="1"/>
          <p:nvPr/>
        </p:nvSpPr>
        <p:spPr>
          <a:xfrm>
            <a:off x="666751" y="1767166"/>
            <a:ext cx="10858498" cy="4192943"/>
          </a:xfrm>
          <a:prstGeom prst="rect">
            <a:avLst/>
          </a:prstGeom>
          <a:noFill/>
        </p:spPr>
        <p:txBody>
          <a:bodyPr wrap="square" anchor="b" anchorCtr="0">
            <a:spAutoFit/>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srgbClr val="002060"/>
                </a:solidFill>
                <a:effectLst/>
                <a:uLnTx/>
                <a:uFillTx/>
                <a:latin typeface="微软雅黑" panose="020B0503020204020204" pitchFamily="34" charset="-122"/>
                <a:ea typeface="微软雅黑" panose="020B0503020204020204" pitchFamily="34" charset="-122"/>
                <a:cs typeface="+mn-cs"/>
              </a:rPr>
              <a:t>旨在让学生理解和掌握操作系统中的分页机制和页表管理。</a:t>
            </a:r>
            <a:endParaRPr kumimoji="0" lang="en-US" altLang="zh-CN" sz="2000" b="1" i="0" u="none" strike="noStrike" kern="1200" cap="none" spc="0" normalizeH="0" baseline="0" noProof="0" dirty="0">
              <a:ln>
                <a:noFill/>
              </a:ln>
              <a:solidFill>
                <a:srgbClr val="002060"/>
              </a:solidFill>
              <a:effectLst/>
              <a:uLnTx/>
              <a:uFillTx/>
              <a:latin typeface="微软雅黑" panose="020B0503020204020204" pitchFamily="34" charset="-122"/>
              <a:ea typeface="微软雅黑" panose="020B0503020204020204" pitchFamily="34" charset="-122"/>
              <a:cs typeface="+mn-cs"/>
            </a:endParaRPr>
          </a:p>
          <a:p>
            <a:pPr marL="457200" marR="0" lvl="0" indent="-457200" algn="just" defTabSz="914400" rtl="0" eaLnBrk="1" fontAlgn="auto" latinLnBrk="0" hangingPunct="1">
              <a:lnSpc>
                <a:spcPct val="150000"/>
              </a:lnSpc>
              <a:spcBef>
                <a:spcPts val="0"/>
              </a:spcBef>
              <a:spcAft>
                <a:spcPts val="0"/>
              </a:spcAft>
              <a:buClrTx/>
              <a:buSzTx/>
              <a:buFontTx/>
              <a:buAutoNum type="arabicPeriod"/>
              <a:tabLst/>
              <a:defRPr/>
            </a:pPr>
            <a:r>
              <a:rPr kumimoji="0" lang="zh-CN" altLang="en-US" sz="2000" b="1" i="0" u="none" strike="noStrike" kern="1200" cap="none" spc="0" normalizeH="0" baseline="0" noProof="0" dirty="0">
                <a:ln>
                  <a:noFill/>
                </a:ln>
                <a:solidFill>
                  <a:srgbClr val="002060"/>
                </a:solidFill>
                <a:effectLst/>
                <a:uLnTx/>
                <a:uFillTx/>
                <a:latin typeface="微软雅黑" panose="020B0503020204020204" pitchFamily="34" charset="-122"/>
                <a:ea typeface="微软雅黑" panose="020B0503020204020204" pitchFamily="34" charset="-122"/>
                <a:cs typeface="+mn-cs"/>
              </a:rPr>
              <a:t>理解虚拟内存管理： 实验深入探讨了分页机制，这是现代操作系统内存管理的核心技术之一。通过学习如何实现和操作页表，学生能够理解虚拟内存如何将进程的虚拟地址映射到物理地址，从而隔离进程并提高系统的安全性和稳定性。</a:t>
            </a:r>
            <a:endParaRPr kumimoji="0" lang="en-US" altLang="zh-CN" sz="2000" b="1" i="0" u="none" strike="noStrike" kern="1200" cap="none" spc="0" normalizeH="0" baseline="0" noProof="0" dirty="0">
              <a:ln>
                <a:noFill/>
              </a:ln>
              <a:solidFill>
                <a:srgbClr val="002060"/>
              </a:solidFill>
              <a:effectLst/>
              <a:uLnTx/>
              <a:uFillTx/>
              <a:latin typeface="微软雅黑" panose="020B0503020204020204" pitchFamily="34" charset="-122"/>
              <a:ea typeface="微软雅黑" panose="020B0503020204020204" pitchFamily="34" charset="-122"/>
              <a:cs typeface="+mn-cs"/>
            </a:endParaRPr>
          </a:p>
          <a:p>
            <a:pPr marL="457200" marR="0" lvl="0" indent="-457200" algn="just" defTabSz="914400" rtl="0" eaLnBrk="1" fontAlgn="auto" latinLnBrk="0" hangingPunct="1">
              <a:lnSpc>
                <a:spcPct val="150000"/>
              </a:lnSpc>
              <a:spcBef>
                <a:spcPts val="0"/>
              </a:spcBef>
              <a:spcAft>
                <a:spcPts val="0"/>
              </a:spcAft>
              <a:buClrTx/>
              <a:buSzTx/>
              <a:buFontTx/>
              <a:buAutoNum type="arabicPeriod"/>
              <a:tabLst/>
              <a:defRPr/>
            </a:pPr>
            <a:r>
              <a:rPr kumimoji="0" lang="zh-CN" altLang="en-US" sz="2000" b="1" i="0" u="none" strike="noStrike" kern="1200" cap="none" spc="0" normalizeH="0" baseline="0" noProof="0" dirty="0">
                <a:ln>
                  <a:noFill/>
                </a:ln>
                <a:solidFill>
                  <a:srgbClr val="002060"/>
                </a:solidFill>
                <a:effectLst/>
                <a:uLnTx/>
                <a:uFillTx/>
                <a:latin typeface="微软雅黑" panose="020B0503020204020204" pitchFamily="34" charset="-122"/>
                <a:ea typeface="微软雅黑" panose="020B0503020204020204" pitchFamily="34" charset="-122"/>
                <a:cs typeface="+mn-cs"/>
              </a:rPr>
              <a:t>熟悉页表结构和操作： 实验中，学生需要操作和管理页表，包括创建页表、设置页表项、解析虚拟地址等操作。通过这些任务，学生能够熟悉操作系统如何利用页表管理内存，并理解页表的多级结构、权限控制和地址翻译过程。</a:t>
            </a:r>
            <a:endParaRPr kumimoji="0" lang="en-US" altLang="zh-CN" sz="2000" b="1" i="0" u="none" strike="noStrike" kern="1200" cap="none" spc="0" normalizeH="0" baseline="0" noProof="0" dirty="0">
              <a:ln>
                <a:noFill/>
              </a:ln>
              <a:solidFill>
                <a:srgbClr val="002060"/>
              </a:solidFill>
              <a:effectLst/>
              <a:uLnTx/>
              <a:uFillTx/>
              <a:latin typeface="微软雅黑" panose="020B0503020204020204" pitchFamily="34" charset="-122"/>
              <a:ea typeface="微软雅黑" panose="020B0503020204020204" pitchFamily="34" charset="-122"/>
              <a:cs typeface="+mn-cs"/>
            </a:endParaRPr>
          </a:p>
          <a:p>
            <a:pPr marL="457200" marR="0" lvl="0" indent="-457200" algn="just" defTabSz="914400" rtl="0" eaLnBrk="1" fontAlgn="auto" latinLnBrk="0" hangingPunct="1">
              <a:lnSpc>
                <a:spcPct val="150000"/>
              </a:lnSpc>
              <a:spcBef>
                <a:spcPts val="0"/>
              </a:spcBef>
              <a:spcAft>
                <a:spcPts val="0"/>
              </a:spcAft>
              <a:buClrTx/>
              <a:buSzTx/>
              <a:buFontTx/>
              <a:buAutoNum type="arabicPeriod"/>
              <a:tabLst/>
              <a:defRPr/>
            </a:pPr>
            <a:r>
              <a:rPr kumimoji="0" lang="zh-CN" altLang="en-US" sz="2000" b="1" i="0" u="none" strike="noStrike" kern="1200" cap="none" spc="0" normalizeH="0" baseline="0" noProof="0" dirty="0">
                <a:ln>
                  <a:noFill/>
                </a:ln>
                <a:solidFill>
                  <a:srgbClr val="002060"/>
                </a:solidFill>
                <a:effectLst/>
                <a:uLnTx/>
                <a:uFillTx/>
                <a:latin typeface="微软雅黑" panose="020B0503020204020204" pitchFamily="34" charset="-122"/>
                <a:ea typeface="微软雅黑" panose="020B0503020204020204" pitchFamily="34" charset="-122"/>
                <a:cs typeface="+mn-cs"/>
              </a:rPr>
              <a:t>提高对操作系统机制的理解： 通过实现与页表相关的功能，如分页保护、地址转换、内存分配等，学生能够更深刻地理解操作系统在内存管理中的作用和重要性。</a:t>
            </a:r>
            <a:endParaRPr kumimoji="0" lang="en-US" altLang="zh-CN" sz="2000" b="1" i="0" u="none" strike="noStrike" kern="1200" cap="none" spc="0" normalizeH="0" baseline="0" noProof="0" dirty="0">
              <a:ln>
                <a:noFill/>
              </a:ln>
              <a:solidFill>
                <a:srgbClr val="002060"/>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8446785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椭圆 8">
            <a:extLst>
              <a:ext uri="{FF2B5EF4-FFF2-40B4-BE49-F238E27FC236}">
                <a16:creationId xmlns:a16="http://schemas.microsoft.com/office/drawing/2014/main" id="{6E53D553-D14A-9510-29DC-0BD871A344F7}"/>
              </a:ext>
            </a:extLst>
          </p:cNvPr>
          <p:cNvSpPr/>
          <p:nvPr/>
        </p:nvSpPr>
        <p:spPr>
          <a:xfrm>
            <a:off x="9267825" y="552451"/>
            <a:ext cx="361950" cy="361950"/>
          </a:xfrm>
          <a:prstGeom prst="ellipse">
            <a:avLst/>
          </a:prstGeom>
          <a:solidFill>
            <a:schemeClr val="accent1">
              <a:lumMod val="40000"/>
              <a:lumOff val="60000"/>
            </a:schemeClr>
          </a:solidFill>
          <a:ln w="28575" cap="flat" cmpd="sng" algn="ctr">
            <a:solidFill>
              <a:srgbClr val="2E75B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4472C4"/>
              </a:solidFill>
              <a:effectLst/>
              <a:uLnTx/>
              <a:uFillTx/>
              <a:latin typeface="微软雅黑"/>
              <a:ea typeface="微软雅黑"/>
              <a:cs typeface="+mn-cs"/>
            </a:endParaRPr>
          </a:p>
        </p:txBody>
      </p:sp>
      <p:sp>
        <p:nvSpPr>
          <p:cNvPr id="10" name="椭圆 9">
            <a:extLst>
              <a:ext uri="{FF2B5EF4-FFF2-40B4-BE49-F238E27FC236}">
                <a16:creationId xmlns:a16="http://schemas.microsoft.com/office/drawing/2014/main" id="{2877A471-42AB-DC68-B092-54364D1165E9}"/>
              </a:ext>
            </a:extLst>
          </p:cNvPr>
          <p:cNvSpPr/>
          <p:nvPr/>
        </p:nvSpPr>
        <p:spPr>
          <a:xfrm>
            <a:off x="9741693" y="552451"/>
            <a:ext cx="361950" cy="361950"/>
          </a:xfrm>
          <a:prstGeom prst="ellipse">
            <a:avLst/>
          </a:prstGeom>
          <a:noFill/>
          <a:ln w="28575" cap="flat" cmpd="sng" algn="ctr">
            <a:solidFill>
              <a:srgbClr val="2E75B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4472C4"/>
              </a:solidFill>
              <a:effectLst/>
              <a:uLnTx/>
              <a:uFillTx/>
              <a:latin typeface="微软雅黑"/>
              <a:ea typeface="微软雅黑"/>
              <a:cs typeface="+mn-cs"/>
            </a:endParaRPr>
          </a:p>
        </p:txBody>
      </p:sp>
      <p:sp>
        <p:nvSpPr>
          <p:cNvPr id="11" name="椭圆 10">
            <a:extLst>
              <a:ext uri="{FF2B5EF4-FFF2-40B4-BE49-F238E27FC236}">
                <a16:creationId xmlns:a16="http://schemas.microsoft.com/office/drawing/2014/main" id="{7E09F7AF-EEF0-EBEE-ED1E-474E69E23ED3}"/>
              </a:ext>
            </a:extLst>
          </p:cNvPr>
          <p:cNvSpPr/>
          <p:nvPr/>
        </p:nvSpPr>
        <p:spPr>
          <a:xfrm>
            <a:off x="10215561" y="552451"/>
            <a:ext cx="361950" cy="361950"/>
          </a:xfrm>
          <a:prstGeom prst="ellipse">
            <a:avLst/>
          </a:prstGeom>
          <a:noFill/>
          <a:ln w="28575" cap="flat" cmpd="sng" algn="ctr">
            <a:solidFill>
              <a:srgbClr val="2E75B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4472C4"/>
              </a:solidFill>
              <a:effectLst/>
              <a:uLnTx/>
              <a:uFillTx/>
              <a:latin typeface="微软雅黑"/>
              <a:ea typeface="微软雅黑"/>
              <a:cs typeface="+mn-cs"/>
            </a:endParaRPr>
          </a:p>
        </p:txBody>
      </p:sp>
      <p:sp>
        <p:nvSpPr>
          <p:cNvPr id="12" name="椭圆 11">
            <a:extLst>
              <a:ext uri="{FF2B5EF4-FFF2-40B4-BE49-F238E27FC236}">
                <a16:creationId xmlns:a16="http://schemas.microsoft.com/office/drawing/2014/main" id="{36115579-D11C-A2B3-C96B-4185E4804396}"/>
              </a:ext>
            </a:extLst>
          </p:cNvPr>
          <p:cNvSpPr/>
          <p:nvPr/>
        </p:nvSpPr>
        <p:spPr>
          <a:xfrm>
            <a:off x="10689430" y="552451"/>
            <a:ext cx="361950" cy="361950"/>
          </a:xfrm>
          <a:prstGeom prst="ellipse">
            <a:avLst/>
          </a:prstGeom>
          <a:noFill/>
          <a:ln w="28575" cap="flat" cmpd="sng" algn="ctr">
            <a:solidFill>
              <a:srgbClr val="2E75B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4472C4"/>
              </a:solidFill>
              <a:effectLst/>
              <a:uLnTx/>
              <a:uFillTx/>
              <a:latin typeface="微软雅黑"/>
              <a:ea typeface="微软雅黑"/>
              <a:cs typeface="+mn-cs"/>
            </a:endParaRPr>
          </a:p>
        </p:txBody>
      </p:sp>
      <p:sp>
        <p:nvSpPr>
          <p:cNvPr id="13" name="椭圆 12">
            <a:extLst>
              <a:ext uri="{FF2B5EF4-FFF2-40B4-BE49-F238E27FC236}">
                <a16:creationId xmlns:a16="http://schemas.microsoft.com/office/drawing/2014/main" id="{06ADDE0A-B9B2-A40E-B2FA-977756B309AC}"/>
              </a:ext>
            </a:extLst>
          </p:cNvPr>
          <p:cNvSpPr/>
          <p:nvPr/>
        </p:nvSpPr>
        <p:spPr>
          <a:xfrm>
            <a:off x="11163299" y="552451"/>
            <a:ext cx="361950" cy="361950"/>
          </a:xfrm>
          <a:prstGeom prst="ellipse">
            <a:avLst/>
          </a:prstGeom>
          <a:noFill/>
          <a:ln w="28575" cap="flat" cmpd="sng" algn="ctr">
            <a:solidFill>
              <a:srgbClr val="2E75B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4472C4"/>
              </a:solidFill>
              <a:effectLst/>
              <a:uLnTx/>
              <a:uFillTx/>
              <a:latin typeface="微软雅黑"/>
              <a:ea typeface="微软雅黑"/>
              <a:cs typeface="+mn-cs"/>
            </a:endParaRPr>
          </a:p>
        </p:txBody>
      </p:sp>
      <p:sp>
        <p:nvSpPr>
          <p:cNvPr id="5" name="文本框 4">
            <a:extLst>
              <a:ext uri="{FF2B5EF4-FFF2-40B4-BE49-F238E27FC236}">
                <a16:creationId xmlns:a16="http://schemas.microsoft.com/office/drawing/2014/main" id="{2FF070E1-740D-29F5-47A6-726B90F99ABF}"/>
              </a:ext>
            </a:extLst>
          </p:cNvPr>
          <p:cNvSpPr txBox="1"/>
          <p:nvPr/>
        </p:nvSpPr>
        <p:spPr>
          <a:xfrm>
            <a:off x="666751" y="1594353"/>
            <a:ext cx="10858498" cy="1526187"/>
          </a:xfrm>
          <a:prstGeom prst="rect">
            <a:avLst/>
          </a:prstGeom>
          <a:noFill/>
        </p:spPr>
        <p:txBody>
          <a:bodyPr wrap="square" anchor="b" anchorCtr="0">
            <a:spAutoFit/>
          </a:bodyPr>
          <a:lstStyle/>
          <a:p>
            <a:pPr algn="just">
              <a:lnSpc>
                <a:spcPct val="150000"/>
              </a:lnSpc>
              <a:defRPr/>
            </a:pPr>
            <a:r>
              <a:rPr lang="en-US" altLang="zh-CN" sz="1600" b="1" dirty="0">
                <a:solidFill>
                  <a:srgbClr val="000000"/>
                </a:solidFill>
                <a:effectLst/>
                <a:highlight>
                  <a:srgbClr val="FFFFFF"/>
                </a:highlight>
              </a:rPr>
              <a:t>Speed up system calls </a:t>
            </a:r>
            <a:r>
              <a:rPr lang="en-US" altLang="zh-CN" sz="1600" b="1" dirty="0"/>
              <a:t>: </a:t>
            </a:r>
            <a:r>
              <a:rPr lang="zh-CN" altLang="en-US" sz="1600" dirty="0"/>
              <a:t>通过在 </a:t>
            </a:r>
            <a:r>
              <a:rPr lang="en-US" altLang="zh-CN" sz="1600" dirty="0"/>
              <a:t>xv6 </a:t>
            </a:r>
            <a:r>
              <a:rPr lang="zh-CN" altLang="en-US" sz="1600" dirty="0"/>
              <a:t>操作系统中优化 </a:t>
            </a:r>
            <a:r>
              <a:rPr lang="en-US" altLang="zh-CN" sz="1600" dirty="0" err="1"/>
              <a:t>getpid</a:t>
            </a:r>
            <a:r>
              <a:rPr lang="en-US" altLang="zh-CN" sz="1600" dirty="0"/>
              <a:t>() </a:t>
            </a:r>
            <a:r>
              <a:rPr lang="zh-CN" altLang="en-US" sz="1600" dirty="0"/>
              <a:t>系统调用，学习</a:t>
            </a:r>
            <a:r>
              <a:rPr lang="zh-CN" altLang="en-US" sz="1600" b="1" dirty="0"/>
              <a:t>如何将页表映射到用户空间，以加速系统调用的执行。</a:t>
            </a:r>
            <a:r>
              <a:rPr lang="zh-CN" altLang="en-US" sz="1600" dirty="0"/>
              <a:t>实验内容包括为每个进程分配一个只读的 </a:t>
            </a:r>
            <a:r>
              <a:rPr lang="en-US" altLang="zh-CN" sz="1600" dirty="0" err="1"/>
              <a:t>usyscall</a:t>
            </a:r>
            <a:r>
              <a:rPr lang="en-US" altLang="zh-CN" sz="1600" dirty="0"/>
              <a:t> </a:t>
            </a:r>
            <a:r>
              <a:rPr lang="zh-CN" altLang="en-US" sz="1600" dirty="0"/>
              <a:t>页面，将其映射到用户空间的特定地址，并在页面中存储当前进程的 </a:t>
            </a:r>
            <a:r>
              <a:rPr lang="en-US" altLang="zh-CN" sz="1600" dirty="0"/>
              <a:t>PID</a:t>
            </a:r>
            <a:r>
              <a:rPr lang="zh-CN" altLang="en-US" sz="1600" dirty="0"/>
              <a:t>。通过这种方式，用户态程序可以直接访问进程信息，而不必每次都进入内核，从而提高系统性能。实验还涉及到内存管理、页表映射以及虚拟地址到物理地址的转换等操作系统核心机制的实现与调试。</a:t>
            </a:r>
            <a:endParaRPr kumimoji="0" lang="en-US" altLang="zh-CN" sz="1600" i="0" u="none" strike="noStrike" kern="1200" cap="none" spc="0" normalizeH="0" baseline="0" noProof="0" dirty="0">
              <a:ln>
                <a:noFill/>
              </a:ln>
              <a:solidFill>
                <a:srgbClr val="002060"/>
              </a:solidFill>
              <a:effectLst/>
              <a:uLnTx/>
              <a:uFillTx/>
              <a:latin typeface="微软雅黑" panose="020B0503020204020204" pitchFamily="34" charset="-122"/>
              <a:ea typeface="微软雅黑" panose="020B0503020204020204" pitchFamily="34" charset="-122"/>
              <a:cs typeface="+mn-cs"/>
            </a:endParaRPr>
          </a:p>
        </p:txBody>
      </p:sp>
      <p:sp>
        <p:nvSpPr>
          <p:cNvPr id="6" name="文本框 5">
            <a:extLst>
              <a:ext uri="{FF2B5EF4-FFF2-40B4-BE49-F238E27FC236}">
                <a16:creationId xmlns:a16="http://schemas.microsoft.com/office/drawing/2014/main" id="{58BD67FB-5835-1FFA-5FD3-ECEAA9B30D5F}"/>
              </a:ext>
            </a:extLst>
          </p:cNvPr>
          <p:cNvSpPr txBox="1"/>
          <p:nvPr/>
        </p:nvSpPr>
        <p:spPr>
          <a:xfrm>
            <a:off x="666751" y="3368129"/>
            <a:ext cx="10858498" cy="1895519"/>
          </a:xfrm>
          <a:prstGeom prst="rect">
            <a:avLst/>
          </a:prstGeom>
          <a:noFill/>
        </p:spPr>
        <p:txBody>
          <a:bodyPr wrap="square" anchor="b" anchorCtr="0">
            <a:spAutoFit/>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lang="en-US" altLang="zh-CN" sz="1600" b="1" dirty="0"/>
              <a:t>Print a page table : </a:t>
            </a:r>
            <a:r>
              <a:rPr lang="zh-CN" altLang="en-US" sz="1600" dirty="0"/>
              <a:t>通过实现 </a:t>
            </a:r>
            <a:r>
              <a:rPr lang="en-US" altLang="zh-CN" sz="1600" dirty="0" err="1"/>
              <a:t>vmprint</a:t>
            </a:r>
            <a:r>
              <a:rPr lang="en-US" altLang="zh-CN" sz="1600" dirty="0"/>
              <a:t>() </a:t>
            </a:r>
            <a:r>
              <a:rPr lang="zh-CN" altLang="en-US" sz="1600" dirty="0"/>
              <a:t>和 </a:t>
            </a:r>
            <a:r>
              <a:rPr lang="en-US" altLang="zh-CN" sz="1600" dirty="0" err="1"/>
              <a:t>pgaccess</a:t>
            </a:r>
            <a:r>
              <a:rPr lang="en-US" altLang="zh-CN" sz="1600" dirty="0"/>
              <a:t>() </a:t>
            </a:r>
            <a:r>
              <a:rPr lang="zh-CN" altLang="en-US" sz="1600" dirty="0"/>
              <a:t>系统调用，深入理解和操作 </a:t>
            </a:r>
            <a:r>
              <a:rPr lang="en-US" altLang="zh-CN" sz="1600" dirty="0"/>
              <a:t>RISC-V </a:t>
            </a:r>
            <a:r>
              <a:rPr lang="zh-CN" altLang="en-US" sz="1600" b="1" dirty="0"/>
              <a:t>页表</a:t>
            </a:r>
            <a:r>
              <a:rPr lang="zh-CN" altLang="en-US" sz="1600" dirty="0"/>
              <a:t>结构，以便</a:t>
            </a:r>
            <a:r>
              <a:rPr lang="zh-CN" altLang="en-US" sz="1600" b="1" dirty="0"/>
              <a:t>可视化页表内容并检测页面访问情况</a:t>
            </a:r>
            <a:r>
              <a:rPr lang="zh-CN" altLang="en-US" sz="1600" dirty="0"/>
              <a:t>。在实验的第一部分，通过编写 </a:t>
            </a:r>
            <a:r>
              <a:rPr lang="en-US" altLang="zh-CN" sz="1600" dirty="0" err="1"/>
              <a:t>vmprint</a:t>
            </a:r>
            <a:r>
              <a:rPr lang="en-US" altLang="zh-CN" sz="1600" dirty="0"/>
              <a:t>() </a:t>
            </a:r>
            <a:r>
              <a:rPr lang="zh-CN" altLang="en-US" sz="1600" dirty="0"/>
              <a:t>函数，我们能够输出并分析进程的页表结构，为后续调试提供支持。第二部分的实验中，通过实现 </a:t>
            </a:r>
            <a:r>
              <a:rPr lang="en-US" altLang="zh-CN" sz="1600" dirty="0" err="1"/>
              <a:t>pgaccess</a:t>
            </a:r>
            <a:r>
              <a:rPr lang="en-US" altLang="zh-CN" sz="1600" dirty="0"/>
              <a:t>() </a:t>
            </a:r>
            <a:r>
              <a:rPr lang="zh-CN" altLang="en-US" sz="1600" dirty="0"/>
              <a:t>系统调用，可以检测哪些页面在运行过程中被访问过，这对内存管理优化，如垃圾回收器的设计，具有实际应用意义。实验内容涉及页表遍历、标志位检测与清除、内存映射与管理等核心操作系统概念。</a:t>
            </a:r>
            <a:endParaRPr kumimoji="0" lang="en-US" altLang="zh-CN" sz="1600" i="0" u="none" strike="noStrike" kern="1200" cap="none" spc="0" normalizeH="0" baseline="0" noProof="0" dirty="0">
              <a:ln>
                <a:noFill/>
              </a:ln>
              <a:solidFill>
                <a:srgbClr val="002060"/>
              </a:solidFill>
              <a:effectLst/>
              <a:uLnTx/>
              <a:uFillTx/>
              <a:latin typeface="微软雅黑" panose="020B0503020204020204" pitchFamily="34" charset="-122"/>
              <a:ea typeface="微软雅黑" panose="020B0503020204020204" pitchFamily="34" charset="-122"/>
              <a:cs typeface="+mn-cs"/>
            </a:endParaRPr>
          </a:p>
        </p:txBody>
      </p:sp>
      <p:sp>
        <p:nvSpPr>
          <p:cNvPr id="2" name="标题 3">
            <a:extLst>
              <a:ext uri="{FF2B5EF4-FFF2-40B4-BE49-F238E27FC236}">
                <a16:creationId xmlns:a16="http://schemas.microsoft.com/office/drawing/2014/main" id="{37C0729E-3217-499E-9888-EC4B7C5F05B7}"/>
              </a:ext>
            </a:extLst>
          </p:cNvPr>
          <p:cNvSpPr>
            <a:spLocks noGrp="1"/>
          </p:cNvSpPr>
          <p:nvPr>
            <p:custDataLst>
              <p:tags r:id="rId1"/>
            </p:custDataLst>
          </p:nvPr>
        </p:nvSpPr>
        <p:spPr>
          <a:xfrm>
            <a:off x="666751" y="409576"/>
            <a:ext cx="10858498" cy="6477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800" b="1" kern="1200">
                <a:solidFill>
                  <a:schemeClr val="tx1"/>
                </a:solidFill>
                <a:latin typeface="+mn-lt"/>
                <a:ea typeface="+mj-ea"/>
                <a:cs typeface="+mj-cs"/>
              </a:defRPr>
            </a:lvl1pPr>
          </a:lstStyle>
          <a:p>
            <a:r>
              <a:rPr lang="en-US" altLang="zh-CN" b="1" dirty="0">
                <a:solidFill>
                  <a:srgbClr val="000000"/>
                </a:solidFill>
                <a:effectLst/>
                <a:highlight>
                  <a:srgbClr val="FFFFFF"/>
                </a:highlight>
                <a:latin typeface="Consolas" panose="020B0609020204030204" pitchFamily="49" charset="0"/>
              </a:rPr>
              <a:t>Lab3 : Page tables</a:t>
            </a:r>
            <a:endParaRPr lang="en-US" altLang="zh-CN" b="0" dirty="0">
              <a:solidFill>
                <a:srgbClr val="000000"/>
              </a:solidFill>
              <a:effectLst/>
              <a:highlight>
                <a:srgbClr val="FFFFFF"/>
              </a:highlight>
              <a:latin typeface="Consolas" panose="020B0609020204030204" pitchFamily="49" charset="0"/>
            </a:endParaRPr>
          </a:p>
        </p:txBody>
      </p:sp>
    </p:spTree>
    <p:extLst>
      <p:ext uri="{BB962C8B-B14F-4D97-AF65-F5344CB8AC3E}">
        <p14:creationId xmlns:p14="http://schemas.microsoft.com/office/powerpoint/2010/main" val="22635820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3"/>
          <p:cNvSpPr>
            <a:spLocks noGrp="1"/>
          </p:cNvSpPr>
          <p:nvPr>
            <p:custDataLst>
              <p:tags r:id="rId1"/>
            </p:custDataLst>
          </p:nvPr>
        </p:nvSpPr>
        <p:spPr>
          <a:xfrm>
            <a:off x="666751" y="409576"/>
            <a:ext cx="10858498" cy="6477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800" b="1" kern="1200">
                <a:solidFill>
                  <a:schemeClr val="tx1"/>
                </a:solidFill>
                <a:latin typeface="+mn-lt"/>
                <a:ea typeface="+mj-ea"/>
                <a:cs typeface="+mj-cs"/>
              </a:defRPr>
            </a:lvl1pPr>
          </a:lstStyle>
          <a:p>
            <a:r>
              <a:rPr lang="en-US" altLang="zh-CN" b="1" dirty="0">
                <a:solidFill>
                  <a:srgbClr val="000000"/>
                </a:solidFill>
                <a:effectLst/>
                <a:highlight>
                  <a:srgbClr val="FFFFFF"/>
                </a:highlight>
                <a:latin typeface="Consolas" panose="020B0609020204030204" pitchFamily="49" charset="0"/>
              </a:rPr>
              <a:t>Lab4 : Traps</a:t>
            </a:r>
            <a:endParaRPr lang="en-US" altLang="zh-CN" b="0" dirty="0">
              <a:solidFill>
                <a:srgbClr val="000000"/>
              </a:solidFill>
              <a:effectLst/>
              <a:highlight>
                <a:srgbClr val="FFFFFF"/>
              </a:highlight>
              <a:latin typeface="Consolas" panose="020B0609020204030204" pitchFamily="49" charset="0"/>
            </a:endParaRPr>
          </a:p>
        </p:txBody>
      </p:sp>
      <p:sp>
        <p:nvSpPr>
          <p:cNvPr id="9" name="椭圆 8">
            <a:extLst>
              <a:ext uri="{FF2B5EF4-FFF2-40B4-BE49-F238E27FC236}">
                <a16:creationId xmlns:a16="http://schemas.microsoft.com/office/drawing/2014/main" id="{6E53D553-D14A-9510-29DC-0BD871A344F7}"/>
              </a:ext>
            </a:extLst>
          </p:cNvPr>
          <p:cNvSpPr/>
          <p:nvPr/>
        </p:nvSpPr>
        <p:spPr>
          <a:xfrm>
            <a:off x="9267825" y="552451"/>
            <a:ext cx="361950" cy="361950"/>
          </a:xfrm>
          <a:prstGeom prst="ellipse">
            <a:avLst/>
          </a:prstGeom>
          <a:solidFill>
            <a:schemeClr val="accent1">
              <a:lumMod val="40000"/>
              <a:lumOff val="60000"/>
            </a:schemeClr>
          </a:solidFill>
          <a:ln w="28575" cap="flat" cmpd="sng" algn="ctr">
            <a:solidFill>
              <a:srgbClr val="2E75B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4472C4"/>
              </a:solidFill>
              <a:effectLst/>
              <a:uLnTx/>
              <a:uFillTx/>
              <a:latin typeface="微软雅黑"/>
              <a:ea typeface="微软雅黑"/>
              <a:cs typeface="+mn-cs"/>
            </a:endParaRPr>
          </a:p>
        </p:txBody>
      </p:sp>
      <p:sp>
        <p:nvSpPr>
          <p:cNvPr id="10" name="椭圆 9">
            <a:extLst>
              <a:ext uri="{FF2B5EF4-FFF2-40B4-BE49-F238E27FC236}">
                <a16:creationId xmlns:a16="http://schemas.microsoft.com/office/drawing/2014/main" id="{2877A471-42AB-DC68-B092-54364D1165E9}"/>
              </a:ext>
            </a:extLst>
          </p:cNvPr>
          <p:cNvSpPr/>
          <p:nvPr/>
        </p:nvSpPr>
        <p:spPr>
          <a:xfrm>
            <a:off x="9741693" y="552451"/>
            <a:ext cx="361950" cy="361950"/>
          </a:xfrm>
          <a:prstGeom prst="ellipse">
            <a:avLst/>
          </a:prstGeom>
          <a:noFill/>
          <a:ln w="28575" cap="flat" cmpd="sng" algn="ctr">
            <a:solidFill>
              <a:srgbClr val="2E75B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4472C4"/>
              </a:solidFill>
              <a:effectLst/>
              <a:uLnTx/>
              <a:uFillTx/>
              <a:latin typeface="微软雅黑"/>
              <a:ea typeface="微软雅黑"/>
              <a:cs typeface="+mn-cs"/>
            </a:endParaRPr>
          </a:p>
        </p:txBody>
      </p:sp>
      <p:sp>
        <p:nvSpPr>
          <p:cNvPr id="11" name="椭圆 10">
            <a:extLst>
              <a:ext uri="{FF2B5EF4-FFF2-40B4-BE49-F238E27FC236}">
                <a16:creationId xmlns:a16="http://schemas.microsoft.com/office/drawing/2014/main" id="{7E09F7AF-EEF0-EBEE-ED1E-474E69E23ED3}"/>
              </a:ext>
            </a:extLst>
          </p:cNvPr>
          <p:cNvSpPr/>
          <p:nvPr/>
        </p:nvSpPr>
        <p:spPr>
          <a:xfrm>
            <a:off x="10215561" y="552451"/>
            <a:ext cx="361950" cy="361950"/>
          </a:xfrm>
          <a:prstGeom prst="ellipse">
            <a:avLst/>
          </a:prstGeom>
          <a:noFill/>
          <a:ln w="28575" cap="flat" cmpd="sng" algn="ctr">
            <a:solidFill>
              <a:srgbClr val="2E75B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4472C4"/>
              </a:solidFill>
              <a:effectLst/>
              <a:uLnTx/>
              <a:uFillTx/>
              <a:latin typeface="微软雅黑"/>
              <a:ea typeface="微软雅黑"/>
              <a:cs typeface="+mn-cs"/>
            </a:endParaRPr>
          </a:p>
        </p:txBody>
      </p:sp>
      <p:sp>
        <p:nvSpPr>
          <p:cNvPr id="12" name="椭圆 11">
            <a:extLst>
              <a:ext uri="{FF2B5EF4-FFF2-40B4-BE49-F238E27FC236}">
                <a16:creationId xmlns:a16="http://schemas.microsoft.com/office/drawing/2014/main" id="{36115579-D11C-A2B3-C96B-4185E4804396}"/>
              </a:ext>
            </a:extLst>
          </p:cNvPr>
          <p:cNvSpPr/>
          <p:nvPr/>
        </p:nvSpPr>
        <p:spPr>
          <a:xfrm>
            <a:off x="10689430" y="552451"/>
            <a:ext cx="361950" cy="361950"/>
          </a:xfrm>
          <a:prstGeom prst="ellipse">
            <a:avLst/>
          </a:prstGeom>
          <a:noFill/>
          <a:ln w="28575" cap="flat" cmpd="sng" algn="ctr">
            <a:solidFill>
              <a:srgbClr val="2E75B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4472C4"/>
              </a:solidFill>
              <a:effectLst/>
              <a:uLnTx/>
              <a:uFillTx/>
              <a:latin typeface="微软雅黑"/>
              <a:ea typeface="微软雅黑"/>
              <a:cs typeface="+mn-cs"/>
            </a:endParaRPr>
          </a:p>
        </p:txBody>
      </p:sp>
      <p:sp>
        <p:nvSpPr>
          <p:cNvPr id="13" name="椭圆 12">
            <a:extLst>
              <a:ext uri="{FF2B5EF4-FFF2-40B4-BE49-F238E27FC236}">
                <a16:creationId xmlns:a16="http://schemas.microsoft.com/office/drawing/2014/main" id="{06ADDE0A-B9B2-A40E-B2FA-977756B309AC}"/>
              </a:ext>
            </a:extLst>
          </p:cNvPr>
          <p:cNvSpPr/>
          <p:nvPr/>
        </p:nvSpPr>
        <p:spPr>
          <a:xfrm>
            <a:off x="11163299" y="552451"/>
            <a:ext cx="361950" cy="361950"/>
          </a:xfrm>
          <a:prstGeom prst="ellipse">
            <a:avLst/>
          </a:prstGeom>
          <a:noFill/>
          <a:ln w="28575" cap="flat" cmpd="sng" algn="ctr">
            <a:solidFill>
              <a:srgbClr val="2E75B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4472C4"/>
              </a:solidFill>
              <a:effectLst/>
              <a:uLnTx/>
              <a:uFillTx/>
              <a:latin typeface="微软雅黑"/>
              <a:ea typeface="微软雅黑"/>
              <a:cs typeface="+mn-cs"/>
            </a:endParaRPr>
          </a:p>
        </p:txBody>
      </p:sp>
      <p:sp>
        <p:nvSpPr>
          <p:cNvPr id="25" name="文本框 24">
            <a:extLst>
              <a:ext uri="{FF2B5EF4-FFF2-40B4-BE49-F238E27FC236}">
                <a16:creationId xmlns:a16="http://schemas.microsoft.com/office/drawing/2014/main" id="{CC48E11D-2366-40D6-837F-AB26262DBB11}"/>
              </a:ext>
            </a:extLst>
          </p:cNvPr>
          <p:cNvSpPr txBox="1"/>
          <p:nvPr/>
        </p:nvSpPr>
        <p:spPr>
          <a:xfrm>
            <a:off x="666751" y="1200151"/>
            <a:ext cx="10858498" cy="5444888"/>
          </a:xfrm>
          <a:prstGeom prst="rect">
            <a:avLst/>
          </a:prstGeom>
          <a:noFill/>
        </p:spPr>
        <p:txBody>
          <a:bodyPr wrap="square" anchor="b" anchorCtr="0">
            <a:spAutoFit/>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kumimoji="0" lang="zh-CN" altLang="en-US" b="1" i="0" u="none" strike="noStrike" kern="1200" cap="none" spc="0" normalizeH="0" baseline="0" noProof="0" dirty="0">
                <a:ln>
                  <a:noFill/>
                </a:ln>
                <a:solidFill>
                  <a:srgbClr val="002060"/>
                </a:solidFill>
                <a:effectLst/>
                <a:uLnTx/>
                <a:uFillTx/>
                <a:latin typeface="微软雅黑" panose="020B0503020204020204" pitchFamily="34" charset="-122"/>
                <a:ea typeface="微软雅黑" panose="020B0503020204020204" pitchFamily="34" charset="-122"/>
                <a:cs typeface="+mn-cs"/>
              </a:rPr>
              <a:t>关注操作系统中的中断和陷阱机制，这是理解操作系统如何处理硬件事件和系统调用的关键部分。实验的意义主要体现在以下几个方面：</a:t>
            </a:r>
            <a:endParaRPr kumimoji="0" lang="en-US" altLang="zh-CN" b="1" i="0" u="none" strike="noStrike" kern="1200" cap="none" spc="0" normalizeH="0" baseline="0" noProof="0" dirty="0">
              <a:ln>
                <a:noFill/>
              </a:ln>
              <a:solidFill>
                <a:srgbClr val="002060"/>
              </a:solidFill>
              <a:effectLst/>
              <a:uLnTx/>
              <a:uFillTx/>
              <a:latin typeface="微软雅黑" panose="020B0503020204020204" pitchFamily="34" charset="-122"/>
              <a:ea typeface="微软雅黑" panose="020B0503020204020204" pitchFamily="34" charset="-122"/>
              <a:cs typeface="+mn-cs"/>
            </a:endParaRPr>
          </a:p>
          <a:p>
            <a:pPr marL="457200" marR="0" lvl="0" indent="-457200" algn="just" defTabSz="914400" rtl="0" eaLnBrk="1" fontAlgn="auto" latinLnBrk="0" hangingPunct="1">
              <a:lnSpc>
                <a:spcPct val="150000"/>
              </a:lnSpc>
              <a:spcBef>
                <a:spcPts val="0"/>
              </a:spcBef>
              <a:spcAft>
                <a:spcPts val="0"/>
              </a:spcAft>
              <a:buClrTx/>
              <a:buSzTx/>
              <a:buFontTx/>
              <a:buAutoNum type="arabicPeriod"/>
              <a:tabLst/>
              <a:defRPr/>
            </a:pPr>
            <a:r>
              <a:rPr kumimoji="0" lang="zh-CN" altLang="en-US" b="1" i="0" u="none" strike="noStrike" kern="1200" cap="none" spc="0" normalizeH="0" baseline="0" noProof="0" dirty="0">
                <a:ln>
                  <a:noFill/>
                </a:ln>
                <a:solidFill>
                  <a:srgbClr val="002060"/>
                </a:solidFill>
                <a:effectLst/>
                <a:uLnTx/>
                <a:uFillTx/>
                <a:latin typeface="微软雅黑" panose="020B0503020204020204" pitchFamily="34" charset="-122"/>
                <a:ea typeface="微软雅黑" panose="020B0503020204020204" pitchFamily="34" charset="-122"/>
                <a:cs typeface="+mn-cs"/>
              </a:rPr>
              <a:t>理解中断和陷阱机制： 通过实验，学生可以深入了解操作系统如何通过中断和陷阱机制处理外部硬件事件（如时钟中断、设备中断）和软件异常（如系统调用、非法操作）。这些机制是操作系统与硬件交互的核心。</a:t>
            </a:r>
            <a:endParaRPr kumimoji="0" lang="en-US" altLang="zh-CN" b="1" i="0" u="none" strike="noStrike" kern="1200" cap="none" spc="0" normalizeH="0" baseline="0" noProof="0" dirty="0">
              <a:ln>
                <a:noFill/>
              </a:ln>
              <a:solidFill>
                <a:srgbClr val="002060"/>
              </a:solidFill>
              <a:effectLst/>
              <a:uLnTx/>
              <a:uFillTx/>
              <a:latin typeface="微软雅黑" panose="020B0503020204020204" pitchFamily="34" charset="-122"/>
              <a:ea typeface="微软雅黑" panose="020B0503020204020204" pitchFamily="34" charset="-122"/>
              <a:cs typeface="+mn-cs"/>
            </a:endParaRPr>
          </a:p>
          <a:p>
            <a:pPr marL="457200" marR="0" lvl="0" indent="-457200" algn="just" defTabSz="914400" rtl="0" eaLnBrk="1" fontAlgn="auto" latinLnBrk="0" hangingPunct="1">
              <a:lnSpc>
                <a:spcPct val="150000"/>
              </a:lnSpc>
              <a:spcBef>
                <a:spcPts val="0"/>
              </a:spcBef>
              <a:spcAft>
                <a:spcPts val="0"/>
              </a:spcAft>
              <a:buClrTx/>
              <a:buSzTx/>
              <a:buFontTx/>
              <a:buAutoNum type="arabicPeriod"/>
              <a:tabLst/>
              <a:defRPr/>
            </a:pPr>
            <a:r>
              <a:rPr kumimoji="0" lang="zh-CN" altLang="en-US" b="1" i="0" u="none" strike="noStrike" kern="1200" cap="none" spc="0" normalizeH="0" baseline="0" noProof="0" dirty="0">
                <a:ln>
                  <a:noFill/>
                </a:ln>
                <a:solidFill>
                  <a:srgbClr val="002060"/>
                </a:solidFill>
                <a:effectLst/>
                <a:uLnTx/>
                <a:uFillTx/>
                <a:latin typeface="微软雅黑" panose="020B0503020204020204" pitchFamily="34" charset="-122"/>
                <a:ea typeface="微软雅黑" panose="020B0503020204020204" pitchFamily="34" charset="-122"/>
                <a:cs typeface="+mn-cs"/>
              </a:rPr>
              <a:t>掌握陷阱处理流程： 实验指导学生实现并调试陷阱处理的各个步骤，包括保存和恢复进程的状态、识别陷阱的类型、调用适当的处理程序，以及在处理完成后返回用户态。这有助于理解操作系统如何在多任务环境中维持进程的正常执行。</a:t>
            </a:r>
            <a:endParaRPr kumimoji="0" lang="en-US" altLang="zh-CN" b="1" i="0" u="none" strike="noStrike" kern="1200" cap="none" spc="0" normalizeH="0" baseline="0" noProof="0" dirty="0">
              <a:ln>
                <a:noFill/>
              </a:ln>
              <a:solidFill>
                <a:srgbClr val="002060"/>
              </a:solidFill>
              <a:effectLst/>
              <a:uLnTx/>
              <a:uFillTx/>
              <a:latin typeface="微软雅黑" panose="020B0503020204020204" pitchFamily="34" charset="-122"/>
              <a:ea typeface="微软雅黑" panose="020B0503020204020204" pitchFamily="34" charset="-122"/>
              <a:cs typeface="+mn-cs"/>
            </a:endParaRPr>
          </a:p>
          <a:p>
            <a:pPr marL="457200" marR="0" lvl="0" indent="-457200" algn="just" defTabSz="914400" rtl="0" eaLnBrk="1" fontAlgn="auto" latinLnBrk="0" hangingPunct="1">
              <a:lnSpc>
                <a:spcPct val="150000"/>
              </a:lnSpc>
              <a:spcBef>
                <a:spcPts val="0"/>
              </a:spcBef>
              <a:spcAft>
                <a:spcPts val="0"/>
              </a:spcAft>
              <a:buClrTx/>
              <a:buSzTx/>
              <a:buFontTx/>
              <a:buAutoNum type="arabicPeriod"/>
              <a:tabLst/>
              <a:defRPr/>
            </a:pPr>
            <a:r>
              <a:rPr kumimoji="0" lang="zh-CN" altLang="en-US" b="1" i="0" u="none" strike="noStrike" kern="1200" cap="none" spc="0" normalizeH="0" baseline="0" noProof="0" dirty="0">
                <a:ln>
                  <a:noFill/>
                </a:ln>
                <a:solidFill>
                  <a:srgbClr val="002060"/>
                </a:solidFill>
                <a:effectLst/>
                <a:uLnTx/>
                <a:uFillTx/>
                <a:latin typeface="微软雅黑" panose="020B0503020204020204" pitchFamily="34" charset="-122"/>
                <a:ea typeface="微软雅黑" panose="020B0503020204020204" pitchFamily="34" charset="-122"/>
                <a:cs typeface="+mn-cs"/>
              </a:rPr>
              <a:t>深入理解系统调用的实现： 实验中涉及到系统调用的处理流程，学生通过实验可以理解操作系统如何捕获系统调用请求，并将其转交给相应的内核函数处理。这对于理解操作系统的服务接口和内核功能的实现至关重要。</a:t>
            </a:r>
            <a:endParaRPr kumimoji="0" lang="en-US" altLang="zh-CN" b="1" i="0" u="none" strike="noStrike" kern="1200" cap="none" spc="0" normalizeH="0" baseline="0" noProof="0" dirty="0">
              <a:ln>
                <a:noFill/>
              </a:ln>
              <a:solidFill>
                <a:srgbClr val="002060"/>
              </a:solidFill>
              <a:effectLst/>
              <a:uLnTx/>
              <a:uFillTx/>
              <a:latin typeface="微软雅黑" panose="020B0503020204020204" pitchFamily="34" charset="-122"/>
              <a:ea typeface="微软雅黑" panose="020B0503020204020204" pitchFamily="34" charset="-122"/>
              <a:cs typeface="+mn-cs"/>
            </a:endParaRPr>
          </a:p>
          <a:p>
            <a:pPr marL="457200" marR="0" lvl="0" indent="-457200" algn="just" defTabSz="914400" rtl="0" eaLnBrk="1" fontAlgn="auto" latinLnBrk="0" hangingPunct="1">
              <a:lnSpc>
                <a:spcPct val="150000"/>
              </a:lnSpc>
              <a:spcBef>
                <a:spcPts val="0"/>
              </a:spcBef>
              <a:spcAft>
                <a:spcPts val="0"/>
              </a:spcAft>
              <a:buClrTx/>
              <a:buSzTx/>
              <a:buFontTx/>
              <a:buAutoNum type="arabicPeriod"/>
              <a:tabLst/>
              <a:defRPr/>
            </a:pPr>
            <a:r>
              <a:rPr kumimoji="0" lang="zh-CN" altLang="en-US" b="1" i="0" u="none" strike="noStrike" kern="1200" cap="none" spc="0" normalizeH="0" baseline="0" noProof="0" dirty="0">
                <a:ln>
                  <a:noFill/>
                </a:ln>
                <a:solidFill>
                  <a:srgbClr val="002060"/>
                </a:solidFill>
                <a:effectLst/>
                <a:uLnTx/>
                <a:uFillTx/>
                <a:latin typeface="微软雅黑" panose="020B0503020204020204" pitchFamily="34" charset="-122"/>
                <a:ea typeface="微软雅黑" panose="020B0503020204020204" pitchFamily="34" charset="-122"/>
                <a:cs typeface="+mn-cs"/>
              </a:rPr>
              <a:t>提高异常处理的能力： 学习如何处理各种异常情况，如非法内存访问、除零错误等。这些异常处理机制是操作系统提供稳定性和安全性的基础。</a:t>
            </a:r>
            <a:endParaRPr kumimoji="0" lang="en-US" altLang="zh-CN" b="1" i="0" u="none" strike="noStrike" kern="1200" cap="none" spc="0" normalizeH="0" baseline="0" noProof="0" dirty="0">
              <a:ln>
                <a:noFill/>
              </a:ln>
              <a:solidFill>
                <a:srgbClr val="002060"/>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35286265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椭圆 8">
            <a:extLst>
              <a:ext uri="{FF2B5EF4-FFF2-40B4-BE49-F238E27FC236}">
                <a16:creationId xmlns:a16="http://schemas.microsoft.com/office/drawing/2014/main" id="{6E53D553-D14A-9510-29DC-0BD871A344F7}"/>
              </a:ext>
            </a:extLst>
          </p:cNvPr>
          <p:cNvSpPr/>
          <p:nvPr/>
        </p:nvSpPr>
        <p:spPr>
          <a:xfrm>
            <a:off x="9267825" y="552451"/>
            <a:ext cx="361950" cy="361950"/>
          </a:xfrm>
          <a:prstGeom prst="ellipse">
            <a:avLst/>
          </a:prstGeom>
          <a:solidFill>
            <a:schemeClr val="accent1">
              <a:lumMod val="40000"/>
              <a:lumOff val="60000"/>
            </a:schemeClr>
          </a:solidFill>
          <a:ln w="28575" cap="flat" cmpd="sng" algn="ctr">
            <a:solidFill>
              <a:srgbClr val="2E75B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4472C4"/>
              </a:solidFill>
              <a:effectLst/>
              <a:uLnTx/>
              <a:uFillTx/>
              <a:latin typeface="微软雅黑"/>
              <a:ea typeface="微软雅黑"/>
              <a:cs typeface="+mn-cs"/>
            </a:endParaRPr>
          </a:p>
        </p:txBody>
      </p:sp>
      <p:sp>
        <p:nvSpPr>
          <p:cNvPr id="10" name="椭圆 9">
            <a:extLst>
              <a:ext uri="{FF2B5EF4-FFF2-40B4-BE49-F238E27FC236}">
                <a16:creationId xmlns:a16="http://schemas.microsoft.com/office/drawing/2014/main" id="{2877A471-42AB-DC68-B092-54364D1165E9}"/>
              </a:ext>
            </a:extLst>
          </p:cNvPr>
          <p:cNvSpPr/>
          <p:nvPr/>
        </p:nvSpPr>
        <p:spPr>
          <a:xfrm>
            <a:off x="9741693" y="552451"/>
            <a:ext cx="361950" cy="361950"/>
          </a:xfrm>
          <a:prstGeom prst="ellipse">
            <a:avLst/>
          </a:prstGeom>
          <a:noFill/>
          <a:ln w="28575" cap="flat" cmpd="sng" algn="ctr">
            <a:solidFill>
              <a:srgbClr val="2E75B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4472C4"/>
              </a:solidFill>
              <a:effectLst/>
              <a:uLnTx/>
              <a:uFillTx/>
              <a:latin typeface="微软雅黑"/>
              <a:ea typeface="微软雅黑"/>
              <a:cs typeface="+mn-cs"/>
            </a:endParaRPr>
          </a:p>
        </p:txBody>
      </p:sp>
      <p:sp>
        <p:nvSpPr>
          <p:cNvPr id="11" name="椭圆 10">
            <a:extLst>
              <a:ext uri="{FF2B5EF4-FFF2-40B4-BE49-F238E27FC236}">
                <a16:creationId xmlns:a16="http://schemas.microsoft.com/office/drawing/2014/main" id="{7E09F7AF-EEF0-EBEE-ED1E-474E69E23ED3}"/>
              </a:ext>
            </a:extLst>
          </p:cNvPr>
          <p:cNvSpPr/>
          <p:nvPr/>
        </p:nvSpPr>
        <p:spPr>
          <a:xfrm>
            <a:off x="10215561" y="552451"/>
            <a:ext cx="361950" cy="361950"/>
          </a:xfrm>
          <a:prstGeom prst="ellipse">
            <a:avLst/>
          </a:prstGeom>
          <a:noFill/>
          <a:ln w="28575" cap="flat" cmpd="sng" algn="ctr">
            <a:solidFill>
              <a:srgbClr val="2E75B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4472C4"/>
              </a:solidFill>
              <a:effectLst/>
              <a:uLnTx/>
              <a:uFillTx/>
              <a:latin typeface="微软雅黑"/>
              <a:ea typeface="微软雅黑"/>
              <a:cs typeface="+mn-cs"/>
            </a:endParaRPr>
          </a:p>
        </p:txBody>
      </p:sp>
      <p:sp>
        <p:nvSpPr>
          <p:cNvPr id="12" name="椭圆 11">
            <a:extLst>
              <a:ext uri="{FF2B5EF4-FFF2-40B4-BE49-F238E27FC236}">
                <a16:creationId xmlns:a16="http://schemas.microsoft.com/office/drawing/2014/main" id="{36115579-D11C-A2B3-C96B-4185E4804396}"/>
              </a:ext>
            </a:extLst>
          </p:cNvPr>
          <p:cNvSpPr/>
          <p:nvPr/>
        </p:nvSpPr>
        <p:spPr>
          <a:xfrm>
            <a:off x="10689430" y="552451"/>
            <a:ext cx="361950" cy="361950"/>
          </a:xfrm>
          <a:prstGeom prst="ellipse">
            <a:avLst/>
          </a:prstGeom>
          <a:noFill/>
          <a:ln w="28575" cap="flat" cmpd="sng" algn="ctr">
            <a:solidFill>
              <a:srgbClr val="2E75B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4472C4"/>
              </a:solidFill>
              <a:effectLst/>
              <a:uLnTx/>
              <a:uFillTx/>
              <a:latin typeface="微软雅黑"/>
              <a:ea typeface="微软雅黑"/>
              <a:cs typeface="+mn-cs"/>
            </a:endParaRPr>
          </a:p>
        </p:txBody>
      </p:sp>
      <p:sp>
        <p:nvSpPr>
          <p:cNvPr id="13" name="椭圆 12">
            <a:extLst>
              <a:ext uri="{FF2B5EF4-FFF2-40B4-BE49-F238E27FC236}">
                <a16:creationId xmlns:a16="http://schemas.microsoft.com/office/drawing/2014/main" id="{06ADDE0A-B9B2-A40E-B2FA-977756B309AC}"/>
              </a:ext>
            </a:extLst>
          </p:cNvPr>
          <p:cNvSpPr/>
          <p:nvPr/>
        </p:nvSpPr>
        <p:spPr>
          <a:xfrm>
            <a:off x="11163299" y="552451"/>
            <a:ext cx="361950" cy="361950"/>
          </a:xfrm>
          <a:prstGeom prst="ellipse">
            <a:avLst/>
          </a:prstGeom>
          <a:noFill/>
          <a:ln w="28575" cap="flat" cmpd="sng" algn="ctr">
            <a:solidFill>
              <a:srgbClr val="2E75B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4472C4"/>
              </a:solidFill>
              <a:effectLst/>
              <a:uLnTx/>
              <a:uFillTx/>
              <a:latin typeface="微软雅黑"/>
              <a:ea typeface="微软雅黑"/>
              <a:cs typeface="+mn-cs"/>
            </a:endParaRPr>
          </a:p>
        </p:txBody>
      </p:sp>
      <p:sp>
        <p:nvSpPr>
          <p:cNvPr id="5" name="文本框 4">
            <a:extLst>
              <a:ext uri="{FF2B5EF4-FFF2-40B4-BE49-F238E27FC236}">
                <a16:creationId xmlns:a16="http://schemas.microsoft.com/office/drawing/2014/main" id="{2FF070E1-740D-29F5-47A6-726B90F99ABF}"/>
              </a:ext>
            </a:extLst>
          </p:cNvPr>
          <p:cNvSpPr txBox="1"/>
          <p:nvPr/>
        </p:nvSpPr>
        <p:spPr>
          <a:xfrm>
            <a:off x="666751" y="1225021"/>
            <a:ext cx="10858498" cy="1895519"/>
          </a:xfrm>
          <a:prstGeom prst="rect">
            <a:avLst/>
          </a:prstGeom>
          <a:noFill/>
        </p:spPr>
        <p:txBody>
          <a:bodyPr wrap="square" anchor="b" anchorCtr="0">
            <a:spAutoFit/>
          </a:bodyPr>
          <a:lstStyle/>
          <a:p>
            <a:pPr algn="just">
              <a:lnSpc>
                <a:spcPct val="150000"/>
              </a:lnSpc>
              <a:defRPr/>
            </a:pPr>
            <a:r>
              <a:rPr lang="en-US" altLang="zh-CN" sz="1600" b="1" dirty="0">
                <a:solidFill>
                  <a:srgbClr val="000000"/>
                </a:solidFill>
                <a:effectLst/>
                <a:highlight>
                  <a:srgbClr val="FFFFFF"/>
                </a:highlight>
              </a:rPr>
              <a:t>RISC-V assembly </a:t>
            </a:r>
            <a:r>
              <a:rPr lang="en-US" altLang="zh-CN" sz="1600" b="1" dirty="0"/>
              <a:t>: </a:t>
            </a:r>
            <a:r>
              <a:rPr lang="zh-CN" altLang="en-US" sz="1600" dirty="0"/>
              <a:t>通过解析和理解 </a:t>
            </a:r>
            <a:r>
              <a:rPr lang="en-US" altLang="zh-CN" sz="1600" dirty="0"/>
              <a:t>RISC-V </a:t>
            </a:r>
            <a:r>
              <a:rPr lang="zh-CN" altLang="en-US" sz="1600" dirty="0"/>
              <a:t>汇编代码，深入学习汇编语言的基本原理和</a:t>
            </a:r>
            <a:r>
              <a:rPr lang="en-US" altLang="zh-CN" sz="1600" dirty="0"/>
              <a:t>RISC-V</a:t>
            </a:r>
            <a:r>
              <a:rPr lang="zh-CN" altLang="en-US" sz="1600" dirty="0"/>
              <a:t>的指令集架构。实验内容包括生成可读的汇编代码文件并分析其中的函数调用、寄存器使用、地址定位和数据存储等细节。通过回答与汇编代码相关的具体问题，实验帮助学生掌握如何从汇编代码中识别函数参数的传递、函数的内联优化、返回地址的保存等关键概念，并理解小端和大端存储的差异以及由参数不匹配导致的未定义行为。这些知识对于理解底层计算机体系结构和编写高效的系统级代码非常重要。</a:t>
            </a:r>
            <a:endParaRPr kumimoji="0" lang="en-US" altLang="zh-CN" sz="1600" i="0" u="none" strike="noStrike" kern="1200" cap="none" spc="0" normalizeH="0" baseline="0" noProof="0" dirty="0">
              <a:ln>
                <a:noFill/>
              </a:ln>
              <a:solidFill>
                <a:srgbClr val="002060"/>
              </a:solidFill>
              <a:effectLst/>
              <a:uLnTx/>
              <a:uFillTx/>
              <a:latin typeface="微软雅黑" panose="020B0503020204020204" pitchFamily="34" charset="-122"/>
              <a:ea typeface="微软雅黑" panose="020B0503020204020204" pitchFamily="34" charset="-122"/>
              <a:cs typeface="+mn-cs"/>
            </a:endParaRPr>
          </a:p>
        </p:txBody>
      </p:sp>
      <p:sp>
        <p:nvSpPr>
          <p:cNvPr id="6" name="文本框 5">
            <a:extLst>
              <a:ext uri="{FF2B5EF4-FFF2-40B4-BE49-F238E27FC236}">
                <a16:creationId xmlns:a16="http://schemas.microsoft.com/office/drawing/2014/main" id="{58BD67FB-5835-1FFA-5FD3-ECEAA9B30D5F}"/>
              </a:ext>
            </a:extLst>
          </p:cNvPr>
          <p:cNvSpPr txBox="1"/>
          <p:nvPr/>
        </p:nvSpPr>
        <p:spPr>
          <a:xfrm>
            <a:off x="666751" y="3137305"/>
            <a:ext cx="10858498" cy="1526187"/>
          </a:xfrm>
          <a:prstGeom prst="rect">
            <a:avLst/>
          </a:prstGeom>
          <a:noFill/>
        </p:spPr>
        <p:txBody>
          <a:bodyPr wrap="square" anchor="b" anchorCtr="0">
            <a:spAutoFit/>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lang="en-US" altLang="zh-CN" sz="1600" b="1" dirty="0"/>
              <a:t>Backtrace : </a:t>
            </a:r>
            <a:r>
              <a:rPr lang="zh-CN" altLang="en-US" sz="1600" dirty="0"/>
              <a:t>实现一个</a:t>
            </a:r>
            <a:r>
              <a:rPr lang="zh-CN" altLang="en-US" sz="1600" b="1" dirty="0"/>
              <a:t>回溯（</a:t>
            </a:r>
            <a:r>
              <a:rPr lang="en-US" altLang="zh-CN" sz="1600" b="1" dirty="0"/>
              <a:t>backtrace</a:t>
            </a:r>
            <a:r>
              <a:rPr lang="zh-CN" altLang="en-US" sz="1600" b="1" dirty="0"/>
              <a:t>）功能</a:t>
            </a:r>
            <a:r>
              <a:rPr lang="zh-CN" altLang="en-US" sz="1600" dirty="0"/>
              <a:t>，用于</a:t>
            </a:r>
            <a:r>
              <a:rPr lang="zh-CN" altLang="en-US" sz="1600" b="1" dirty="0"/>
              <a:t>在操作系统内核发生错误时输出调用堆栈上的函数调用列表</a:t>
            </a:r>
            <a:r>
              <a:rPr lang="zh-CN" altLang="en-US" sz="1600" dirty="0"/>
              <a:t>。这一功能对于调试和定位错误非常有帮助。实验内容包括在 </a:t>
            </a:r>
            <a:r>
              <a:rPr lang="en-US" altLang="zh-CN" sz="1600" dirty="0" err="1"/>
              <a:t>riscv.h</a:t>
            </a:r>
            <a:r>
              <a:rPr lang="en-US" altLang="zh-CN" sz="1600" dirty="0"/>
              <a:t> </a:t>
            </a:r>
            <a:r>
              <a:rPr lang="zh-CN" altLang="en-US" sz="1600" dirty="0"/>
              <a:t>文件中添加读取栈帧的函数 </a:t>
            </a:r>
            <a:r>
              <a:rPr lang="en-US" altLang="zh-CN" sz="1600" dirty="0" err="1"/>
              <a:t>r_fp</a:t>
            </a:r>
            <a:r>
              <a:rPr lang="en-US" altLang="zh-CN" sz="1600" dirty="0"/>
              <a:t>()</a:t>
            </a:r>
            <a:r>
              <a:rPr lang="zh-CN" altLang="en-US" sz="1600" dirty="0"/>
              <a:t>，编写 </a:t>
            </a:r>
            <a:r>
              <a:rPr lang="en-US" altLang="zh-CN" sz="1600" dirty="0"/>
              <a:t>backtrace() </a:t>
            </a:r>
            <a:r>
              <a:rPr lang="zh-CN" altLang="en-US" sz="1600" dirty="0"/>
              <a:t>函数以遍历和输出栈帧信息，并在关键位置（如 </a:t>
            </a:r>
            <a:r>
              <a:rPr lang="en-US" altLang="zh-CN" sz="1600" dirty="0"/>
              <a:t>panic() </a:t>
            </a:r>
            <a:r>
              <a:rPr lang="zh-CN" altLang="en-US" sz="1600" dirty="0"/>
              <a:t>和 </a:t>
            </a:r>
            <a:r>
              <a:rPr lang="en-US" altLang="zh-CN" sz="1600" dirty="0" err="1"/>
              <a:t>sys_sleep</a:t>
            </a:r>
            <a:r>
              <a:rPr lang="en-US" altLang="zh-CN" sz="1600" dirty="0"/>
              <a:t>() </a:t>
            </a:r>
            <a:r>
              <a:rPr lang="zh-CN" altLang="en-US" sz="1600" dirty="0"/>
              <a:t>函数中）调用 </a:t>
            </a:r>
            <a:r>
              <a:rPr lang="en-US" altLang="zh-CN" sz="1600" dirty="0"/>
              <a:t>backtrace()</a:t>
            </a:r>
            <a:r>
              <a:rPr lang="zh-CN" altLang="en-US" sz="1600" dirty="0"/>
              <a:t>。深入理解 </a:t>
            </a:r>
            <a:r>
              <a:rPr lang="en-US" altLang="zh-CN" sz="1600" dirty="0"/>
              <a:t>RISC-V </a:t>
            </a:r>
            <a:r>
              <a:rPr lang="zh-CN" altLang="en-US" sz="1600" dirty="0"/>
              <a:t>架构下的栈帧结构、函数调用过程以及如何在操作系统中实现和利用回溯功能来帮助调试复杂的内核问题。</a:t>
            </a:r>
            <a:endParaRPr kumimoji="0" lang="en-US" altLang="zh-CN" sz="1600" i="0" u="none" strike="noStrike" kern="1200" cap="none" spc="0" normalizeH="0" baseline="0" noProof="0" dirty="0">
              <a:ln>
                <a:noFill/>
              </a:ln>
              <a:solidFill>
                <a:srgbClr val="002060"/>
              </a:solidFill>
              <a:effectLst/>
              <a:uLnTx/>
              <a:uFillTx/>
              <a:latin typeface="微软雅黑" panose="020B0503020204020204" pitchFamily="34" charset="-122"/>
              <a:ea typeface="微软雅黑" panose="020B0503020204020204" pitchFamily="34" charset="-122"/>
              <a:cs typeface="+mn-cs"/>
            </a:endParaRPr>
          </a:p>
        </p:txBody>
      </p:sp>
      <p:sp>
        <p:nvSpPr>
          <p:cNvPr id="2" name="标题 3">
            <a:extLst>
              <a:ext uri="{FF2B5EF4-FFF2-40B4-BE49-F238E27FC236}">
                <a16:creationId xmlns:a16="http://schemas.microsoft.com/office/drawing/2014/main" id="{37C0729E-3217-499E-9888-EC4B7C5F05B7}"/>
              </a:ext>
            </a:extLst>
          </p:cNvPr>
          <p:cNvSpPr>
            <a:spLocks noGrp="1"/>
          </p:cNvSpPr>
          <p:nvPr>
            <p:custDataLst>
              <p:tags r:id="rId1"/>
            </p:custDataLst>
          </p:nvPr>
        </p:nvSpPr>
        <p:spPr>
          <a:xfrm>
            <a:off x="666751" y="409576"/>
            <a:ext cx="10858498" cy="6477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800" b="1" kern="1200">
                <a:solidFill>
                  <a:schemeClr val="tx1"/>
                </a:solidFill>
                <a:latin typeface="+mn-lt"/>
                <a:ea typeface="+mj-ea"/>
                <a:cs typeface="+mj-cs"/>
              </a:defRPr>
            </a:lvl1pPr>
          </a:lstStyle>
          <a:p>
            <a:r>
              <a:rPr lang="en-US" altLang="zh-CN" b="1" dirty="0">
                <a:solidFill>
                  <a:srgbClr val="000000"/>
                </a:solidFill>
                <a:effectLst/>
                <a:highlight>
                  <a:srgbClr val="FFFFFF"/>
                </a:highlight>
                <a:latin typeface="Consolas" panose="020B0609020204030204" pitchFamily="49" charset="0"/>
              </a:rPr>
              <a:t>Lab4 : Traps</a:t>
            </a:r>
            <a:endParaRPr lang="en-US" altLang="zh-CN" b="0" dirty="0">
              <a:solidFill>
                <a:srgbClr val="000000"/>
              </a:solidFill>
              <a:effectLst/>
              <a:highlight>
                <a:srgbClr val="FFFFFF"/>
              </a:highlight>
              <a:latin typeface="Consolas" panose="020B0609020204030204" pitchFamily="49" charset="0"/>
            </a:endParaRPr>
          </a:p>
        </p:txBody>
      </p:sp>
      <p:sp>
        <p:nvSpPr>
          <p:cNvPr id="3" name="文本框 2">
            <a:extLst>
              <a:ext uri="{FF2B5EF4-FFF2-40B4-BE49-F238E27FC236}">
                <a16:creationId xmlns:a16="http://schemas.microsoft.com/office/drawing/2014/main" id="{69E99C9E-8D5B-461D-2C11-CCCD644E2757}"/>
              </a:ext>
            </a:extLst>
          </p:cNvPr>
          <p:cNvSpPr txBox="1"/>
          <p:nvPr/>
        </p:nvSpPr>
        <p:spPr>
          <a:xfrm>
            <a:off x="666751" y="4685219"/>
            <a:ext cx="10858498" cy="1895519"/>
          </a:xfrm>
          <a:prstGeom prst="rect">
            <a:avLst/>
          </a:prstGeom>
          <a:noFill/>
        </p:spPr>
        <p:txBody>
          <a:bodyPr wrap="square" anchor="b" anchorCtr="0">
            <a:spAutoFit/>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lang="en-US" altLang="zh-CN" sz="1600" b="1" dirty="0"/>
              <a:t>Alarm : </a:t>
            </a:r>
            <a:r>
              <a:rPr lang="zh-CN" altLang="en-US" sz="1600" dirty="0"/>
              <a:t>实现一个</a:t>
            </a:r>
            <a:r>
              <a:rPr lang="zh-CN" altLang="en-US" sz="1600" b="1" dirty="0"/>
              <a:t>定时提醒功能</a:t>
            </a:r>
            <a:r>
              <a:rPr lang="zh-CN" altLang="en-US" sz="1600" dirty="0"/>
              <a:t>，通过添加 </a:t>
            </a:r>
            <a:r>
              <a:rPr lang="en-US" altLang="zh-CN" sz="1600" dirty="0" err="1"/>
              <a:t>sigalarm</a:t>
            </a:r>
            <a:r>
              <a:rPr lang="en-US" altLang="zh-CN" sz="1600" dirty="0"/>
              <a:t> </a:t>
            </a:r>
            <a:r>
              <a:rPr lang="zh-CN" altLang="en-US" sz="1600" dirty="0"/>
              <a:t>和 </a:t>
            </a:r>
            <a:r>
              <a:rPr lang="en-US" altLang="zh-CN" sz="1600" dirty="0" err="1"/>
              <a:t>sigreturn</a:t>
            </a:r>
            <a:r>
              <a:rPr lang="en-US" altLang="zh-CN" sz="1600" dirty="0"/>
              <a:t> </a:t>
            </a:r>
            <a:r>
              <a:rPr lang="zh-CN" altLang="en-US" sz="1600" dirty="0"/>
              <a:t>系统调用，使得</a:t>
            </a:r>
            <a:r>
              <a:rPr lang="zh-CN" altLang="en-US" sz="1600" b="1" dirty="0"/>
              <a:t>用户进程能够在经过一定的 </a:t>
            </a:r>
            <a:r>
              <a:rPr lang="en-US" altLang="zh-CN" sz="1600" b="1" dirty="0"/>
              <a:t>CPU </a:t>
            </a:r>
            <a:r>
              <a:rPr lang="zh-CN" altLang="en-US" sz="1600" b="1" dirty="0"/>
              <a:t>时间后执行指定的处理函数</a:t>
            </a:r>
            <a:r>
              <a:rPr lang="zh-CN" altLang="en-US" sz="1600" dirty="0"/>
              <a:t>。实验内容包括在进程结构体中添加相关字段记录定时器状态，编写系统调用函数以设置和恢复定时处理函数，并在时钟中断处理中实现定时器逻辑。深入理解操作系统中断处理机制、用户态与内核态的转换过程以及如何处理复杂的状态管理与异常恢复。这一功能在处理需要周期性操作的任务中非常有用，并为进一步学习信号处理和异常处理机制打下基础。</a:t>
            </a:r>
            <a:endParaRPr kumimoji="0" lang="en-US" altLang="zh-CN" sz="1600" i="0" u="none" strike="noStrike" kern="1200" cap="none" spc="0" normalizeH="0" baseline="0" noProof="0" dirty="0">
              <a:ln>
                <a:noFill/>
              </a:ln>
              <a:solidFill>
                <a:srgbClr val="002060"/>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21114199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3"/>
          <p:cNvSpPr>
            <a:spLocks noGrp="1"/>
          </p:cNvSpPr>
          <p:nvPr>
            <p:custDataLst>
              <p:tags r:id="rId1"/>
            </p:custDataLst>
          </p:nvPr>
        </p:nvSpPr>
        <p:spPr>
          <a:xfrm>
            <a:off x="666751" y="409576"/>
            <a:ext cx="10858498" cy="6477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800" b="1" kern="1200">
                <a:solidFill>
                  <a:schemeClr val="tx1"/>
                </a:solidFill>
                <a:latin typeface="+mn-lt"/>
                <a:ea typeface="+mj-ea"/>
                <a:cs typeface="+mj-cs"/>
              </a:defRPr>
            </a:lvl1pPr>
          </a:lstStyle>
          <a:p>
            <a:r>
              <a:rPr lang="en-US" altLang="zh-CN" b="1" dirty="0">
                <a:solidFill>
                  <a:srgbClr val="000000"/>
                </a:solidFill>
                <a:effectLst/>
                <a:highlight>
                  <a:srgbClr val="FFFFFF"/>
                </a:highlight>
                <a:latin typeface="Consolas" panose="020B0609020204030204" pitchFamily="49" charset="0"/>
              </a:rPr>
              <a:t>Lab5 : Copy on-write</a:t>
            </a:r>
            <a:endParaRPr lang="en-US" altLang="zh-CN" b="0" dirty="0">
              <a:solidFill>
                <a:srgbClr val="000000"/>
              </a:solidFill>
              <a:effectLst/>
              <a:highlight>
                <a:srgbClr val="FFFFFF"/>
              </a:highlight>
              <a:latin typeface="Consolas" panose="020B0609020204030204" pitchFamily="49" charset="0"/>
            </a:endParaRPr>
          </a:p>
        </p:txBody>
      </p:sp>
      <p:sp>
        <p:nvSpPr>
          <p:cNvPr id="9" name="椭圆 8">
            <a:extLst>
              <a:ext uri="{FF2B5EF4-FFF2-40B4-BE49-F238E27FC236}">
                <a16:creationId xmlns:a16="http://schemas.microsoft.com/office/drawing/2014/main" id="{6E53D553-D14A-9510-29DC-0BD871A344F7}"/>
              </a:ext>
            </a:extLst>
          </p:cNvPr>
          <p:cNvSpPr/>
          <p:nvPr/>
        </p:nvSpPr>
        <p:spPr>
          <a:xfrm>
            <a:off x="9267825" y="552451"/>
            <a:ext cx="361950" cy="361950"/>
          </a:xfrm>
          <a:prstGeom prst="ellipse">
            <a:avLst/>
          </a:prstGeom>
          <a:solidFill>
            <a:schemeClr val="accent1">
              <a:lumMod val="40000"/>
              <a:lumOff val="60000"/>
            </a:schemeClr>
          </a:solidFill>
          <a:ln w="28575" cap="flat" cmpd="sng" algn="ctr">
            <a:solidFill>
              <a:srgbClr val="2E75B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4472C4"/>
              </a:solidFill>
              <a:effectLst/>
              <a:uLnTx/>
              <a:uFillTx/>
              <a:latin typeface="微软雅黑"/>
              <a:ea typeface="微软雅黑"/>
              <a:cs typeface="+mn-cs"/>
            </a:endParaRPr>
          </a:p>
        </p:txBody>
      </p:sp>
      <p:sp>
        <p:nvSpPr>
          <p:cNvPr id="10" name="椭圆 9">
            <a:extLst>
              <a:ext uri="{FF2B5EF4-FFF2-40B4-BE49-F238E27FC236}">
                <a16:creationId xmlns:a16="http://schemas.microsoft.com/office/drawing/2014/main" id="{2877A471-42AB-DC68-B092-54364D1165E9}"/>
              </a:ext>
            </a:extLst>
          </p:cNvPr>
          <p:cNvSpPr/>
          <p:nvPr/>
        </p:nvSpPr>
        <p:spPr>
          <a:xfrm>
            <a:off x="9741693" y="552451"/>
            <a:ext cx="361950" cy="361950"/>
          </a:xfrm>
          <a:prstGeom prst="ellipse">
            <a:avLst/>
          </a:prstGeom>
          <a:noFill/>
          <a:ln w="28575" cap="flat" cmpd="sng" algn="ctr">
            <a:solidFill>
              <a:srgbClr val="2E75B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4472C4"/>
              </a:solidFill>
              <a:effectLst/>
              <a:uLnTx/>
              <a:uFillTx/>
              <a:latin typeface="微软雅黑"/>
              <a:ea typeface="微软雅黑"/>
              <a:cs typeface="+mn-cs"/>
            </a:endParaRPr>
          </a:p>
        </p:txBody>
      </p:sp>
      <p:sp>
        <p:nvSpPr>
          <p:cNvPr id="11" name="椭圆 10">
            <a:extLst>
              <a:ext uri="{FF2B5EF4-FFF2-40B4-BE49-F238E27FC236}">
                <a16:creationId xmlns:a16="http://schemas.microsoft.com/office/drawing/2014/main" id="{7E09F7AF-EEF0-EBEE-ED1E-474E69E23ED3}"/>
              </a:ext>
            </a:extLst>
          </p:cNvPr>
          <p:cNvSpPr/>
          <p:nvPr/>
        </p:nvSpPr>
        <p:spPr>
          <a:xfrm>
            <a:off x="10215561" y="552451"/>
            <a:ext cx="361950" cy="361950"/>
          </a:xfrm>
          <a:prstGeom prst="ellipse">
            <a:avLst/>
          </a:prstGeom>
          <a:noFill/>
          <a:ln w="28575" cap="flat" cmpd="sng" algn="ctr">
            <a:solidFill>
              <a:srgbClr val="2E75B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4472C4"/>
              </a:solidFill>
              <a:effectLst/>
              <a:uLnTx/>
              <a:uFillTx/>
              <a:latin typeface="微软雅黑"/>
              <a:ea typeface="微软雅黑"/>
              <a:cs typeface="+mn-cs"/>
            </a:endParaRPr>
          </a:p>
        </p:txBody>
      </p:sp>
      <p:sp>
        <p:nvSpPr>
          <p:cNvPr id="12" name="椭圆 11">
            <a:extLst>
              <a:ext uri="{FF2B5EF4-FFF2-40B4-BE49-F238E27FC236}">
                <a16:creationId xmlns:a16="http://schemas.microsoft.com/office/drawing/2014/main" id="{36115579-D11C-A2B3-C96B-4185E4804396}"/>
              </a:ext>
            </a:extLst>
          </p:cNvPr>
          <p:cNvSpPr/>
          <p:nvPr/>
        </p:nvSpPr>
        <p:spPr>
          <a:xfrm>
            <a:off x="10689430" y="552451"/>
            <a:ext cx="361950" cy="361950"/>
          </a:xfrm>
          <a:prstGeom prst="ellipse">
            <a:avLst/>
          </a:prstGeom>
          <a:noFill/>
          <a:ln w="28575" cap="flat" cmpd="sng" algn="ctr">
            <a:solidFill>
              <a:srgbClr val="2E75B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4472C4"/>
              </a:solidFill>
              <a:effectLst/>
              <a:uLnTx/>
              <a:uFillTx/>
              <a:latin typeface="微软雅黑"/>
              <a:ea typeface="微软雅黑"/>
              <a:cs typeface="+mn-cs"/>
            </a:endParaRPr>
          </a:p>
        </p:txBody>
      </p:sp>
      <p:sp>
        <p:nvSpPr>
          <p:cNvPr id="13" name="椭圆 12">
            <a:extLst>
              <a:ext uri="{FF2B5EF4-FFF2-40B4-BE49-F238E27FC236}">
                <a16:creationId xmlns:a16="http://schemas.microsoft.com/office/drawing/2014/main" id="{06ADDE0A-B9B2-A40E-B2FA-977756B309AC}"/>
              </a:ext>
            </a:extLst>
          </p:cNvPr>
          <p:cNvSpPr/>
          <p:nvPr/>
        </p:nvSpPr>
        <p:spPr>
          <a:xfrm>
            <a:off x="11163299" y="552451"/>
            <a:ext cx="361950" cy="361950"/>
          </a:xfrm>
          <a:prstGeom prst="ellipse">
            <a:avLst/>
          </a:prstGeom>
          <a:noFill/>
          <a:ln w="28575" cap="flat" cmpd="sng" algn="ctr">
            <a:solidFill>
              <a:srgbClr val="2E75B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4472C4"/>
              </a:solidFill>
              <a:effectLst/>
              <a:uLnTx/>
              <a:uFillTx/>
              <a:latin typeface="微软雅黑"/>
              <a:ea typeface="微软雅黑"/>
              <a:cs typeface="+mn-cs"/>
            </a:endParaRPr>
          </a:p>
        </p:txBody>
      </p:sp>
      <p:sp>
        <p:nvSpPr>
          <p:cNvPr id="25" name="文本框 24">
            <a:extLst>
              <a:ext uri="{FF2B5EF4-FFF2-40B4-BE49-F238E27FC236}">
                <a16:creationId xmlns:a16="http://schemas.microsoft.com/office/drawing/2014/main" id="{CC48E11D-2366-40D6-837F-AB26262DBB11}"/>
              </a:ext>
            </a:extLst>
          </p:cNvPr>
          <p:cNvSpPr txBox="1"/>
          <p:nvPr/>
        </p:nvSpPr>
        <p:spPr>
          <a:xfrm>
            <a:off x="666751" y="1200151"/>
            <a:ext cx="10858498" cy="1289905"/>
          </a:xfrm>
          <a:prstGeom prst="rect">
            <a:avLst/>
          </a:prstGeom>
          <a:noFill/>
        </p:spPr>
        <p:txBody>
          <a:bodyPr wrap="square" anchor="b" anchorCtr="0">
            <a:spAutoFit/>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kumimoji="0" lang="zh-CN" altLang="en-US" b="1" i="0" u="none" strike="noStrike" kern="1200" cap="none" spc="0" normalizeH="0" baseline="0" noProof="0" dirty="0">
                <a:ln>
                  <a:noFill/>
                </a:ln>
                <a:solidFill>
                  <a:srgbClr val="002060"/>
                </a:solidFill>
                <a:effectLst/>
                <a:uLnTx/>
                <a:uFillTx/>
                <a:latin typeface="微软雅黑" panose="020B0503020204020204" pitchFamily="34" charset="-122"/>
                <a:ea typeface="微软雅黑" panose="020B0503020204020204" pitchFamily="34" charset="-122"/>
                <a:cs typeface="+mn-cs"/>
              </a:rPr>
              <a:t>通过实现写时复制（</a:t>
            </a:r>
            <a:r>
              <a:rPr kumimoji="0" lang="en-US" altLang="zh-CN" b="1" i="0" u="none" strike="noStrike" kern="1200" cap="none" spc="0" normalizeH="0" baseline="0" noProof="0" dirty="0">
                <a:ln>
                  <a:noFill/>
                </a:ln>
                <a:solidFill>
                  <a:srgbClr val="002060"/>
                </a:solidFill>
                <a:effectLst/>
                <a:uLnTx/>
                <a:uFillTx/>
                <a:latin typeface="微软雅黑" panose="020B0503020204020204" pitchFamily="34" charset="-122"/>
                <a:ea typeface="微软雅黑" panose="020B0503020204020204" pitchFamily="34" charset="-122"/>
                <a:cs typeface="+mn-cs"/>
              </a:rPr>
              <a:t>COW</a:t>
            </a:r>
            <a:r>
              <a:rPr kumimoji="0" lang="zh-CN" altLang="en-US" b="1" i="0" u="none" strike="noStrike" kern="1200" cap="none" spc="0" normalizeH="0" baseline="0" noProof="0" dirty="0">
                <a:ln>
                  <a:noFill/>
                </a:ln>
                <a:solidFill>
                  <a:srgbClr val="002060"/>
                </a:solidFill>
                <a:effectLst/>
                <a:uLnTx/>
                <a:uFillTx/>
                <a:latin typeface="微软雅黑" panose="020B0503020204020204" pitchFamily="34" charset="-122"/>
                <a:ea typeface="微软雅黑" panose="020B0503020204020204" pitchFamily="34" charset="-122"/>
                <a:cs typeface="+mn-cs"/>
              </a:rPr>
              <a:t>）技术，优化 </a:t>
            </a:r>
            <a:r>
              <a:rPr kumimoji="0" lang="en-US" altLang="zh-CN" b="1" i="0" u="none" strike="noStrike" kern="1200" cap="none" spc="0" normalizeH="0" baseline="0" noProof="0" dirty="0">
                <a:ln>
                  <a:noFill/>
                </a:ln>
                <a:solidFill>
                  <a:srgbClr val="002060"/>
                </a:solidFill>
                <a:effectLst/>
                <a:uLnTx/>
                <a:uFillTx/>
                <a:latin typeface="微软雅黑" panose="020B0503020204020204" pitchFamily="34" charset="-122"/>
                <a:ea typeface="微软雅黑" panose="020B0503020204020204" pitchFamily="34" charset="-122"/>
                <a:cs typeface="+mn-cs"/>
              </a:rPr>
              <a:t>fork() </a:t>
            </a:r>
            <a:r>
              <a:rPr kumimoji="0" lang="zh-CN" altLang="en-US" b="1" i="0" u="none" strike="noStrike" kern="1200" cap="none" spc="0" normalizeH="0" baseline="0" noProof="0" dirty="0">
                <a:ln>
                  <a:noFill/>
                </a:ln>
                <a:solidFill>
                  <a:srgbClr val="002060"/>
                </a:solidFill>
                <a:effectLst/>
                <a:uLnTx/>
                <a:uFillTx/>
                <a:latin typeface="微软雅黑" panose="020B0503020204020204" pitchFamily="34" charset="-122"/>
                <a:ea typeface="微软雅黑" panose="020B0503020204020204" pitchFamily="34" charset="-122"/>
                <a:cs typeface="+mn-cs"/>
              </a:rPr>
              <a:t>系统调用的内存使用效率。通过使父子进程在初始时共享物理内存页面，仅在写入时才进行实际的页面复制，这一实验旨在减少内存复制开销，提高系统性能，同时帮助学生深入理解操作系统中的内存管理机制和页表操作。</a:t>
            </a:r>
            <a:endParaRPr kumimoji="0" lang="en-US" altLang="zh-CN" b="1" i="0" u="none" strike="noStrike" kern="1200" cap="none" spc="0" normalizeH="0" baseline="0" noProof="0" dirty="0">
              <a:ln>
                <a:noFill/>
              </a:ln>
              <a:solidFill>
                <a:srgbClr val="002060"/>
              </a:solidFill>
              <a:effectLst/>
              <a:uLnTx/>
              <a:uFillTx/>
              <a:latin typeface="微软雅黑" panose="020B0503020204020204" pitchFamily="34" charset="-122"/>
              <a:ea typeface="微软雅黑" panose="020B0503020204020204" pitchFamily="34" charset="-122"/>
              <a:cs typeface="+mn-cs"/>
            </a:endParaRPr>
          </a:p>
        </p:txBody>
      </p:sp>
      <p:sp>
        <p:nvSpPr>
          <p:cNvPr id="2" name="文本框 1">
            <a:extLst>
              <a:ext uri="{FF2B5EF4-FFF2-40B4-BE49-F238E27FC236}">
                <a16:creationId xmlns:a16="http://schemas.microsoft.com/office/drawing/2014/main" id="{496DAC78-4A4C-5EDD-A111-71C9995F264B}"/>
              </a:ext>
            </a:extLst>
          </p:cNvPr>
          <p:cNvSpPr txBox="1"/>
          <p:nvPr/>
        </p:nvSpPr>
        <p:spPr>
          <a:xfrm>
            <a:off x="666751" y="3002263"/>
            <a:ext cx="10858498" cy="1526187"/>
          </a:xfrm>
          <a:prstGeom prst="rect">
            <a:avLst/>
          </a:prstGeom>
          <a:noFill/>
        </p:spPr>
        <p:txBody>
          <a:bodyPr wrap="square" anchor="b" anchorCtr="0">
            <a:spAutoFit/>
          </a:bodyPr>
          <a:lstStyle/>
          <a:p>
            <a:pPr algn="just">
              <a:lnSpc>
                <a:spcPct val="150000"/>
              </a:lnSpc>
              <a:defRPr/>
            </a:pPr>
            <a:r>
              <a:rPr lang="zh-CN" altLang="en-US" sz="1600" dirty="0"/>
              <a:t>在</a:t>
            </a:r>
            <a:r>
              <a:rPr lang="en-US" altLang="zh-CN" sz="1600" dirty="0"/>
              <a:t>xv6</a:t>
            </a:r>
            <a:r>
              <a:rPr lang="zh-CN" altLang="en-US" sz="1600" dirty="0"/>
              <a:t>操作系统中实现</a:t>
            </a:r>
            <a:r>
              <a:rPr lang="zh-CN" altLang="en-US" sz="1600" b="1" dirty="0"/>
              <a:t>写时复制</a:t>
            </a:r>
            <a:r>
              <a:rPr lang="zh-CN" altLang="en-US" sz="1600" dirty="0"/>
              <a:t>（</a:t>
            </a:r>
            <a:r>
              <a:rPr lang="en-US" altLang="zh-CN" sz="1600" dirty="0"/>
              <a:t>Copy-on-Write, COW</a:t>
            </a:r>
            <a:r>
              <a:rPr lang="zh-CN" altLang="en-US" sz="1600" dirty="0"/>
              <a:t>）的 </a:t>
            </a:r>
            <a:r>
              <a:rPr lang="en-US" altLang="zh-CN" sz="1600" dirty="0"/>
              <a:t>fork() </a:t>
            </a:r>
            <a:r>
              <a:rPr lang="zh-CN" altLang="en-US" sz="1600" dirty="0"/>
              <a:t>功能。传统的 </a:t>
            </a:r>
            <a:r>
              <a:rPr lang="en-US" altLang="zh-CN" sz="1600" dirty="0"/>
              <a:t>fork() </a:t>
            </a:r>
            <a:r>
              <a:rPr lang="zh-CN" altLang="en-US" sz="1600" dirty="0"/>
              <a:t>调用会复制整个进程的内存空间，而</a:t>
            </a:r>
            <a:r>
              <a:rPr lang="en-US" altLang="zh-CN" sz="1600" dirty="0"/>
              <a:t>COW</a:t>
            </a:r>
            <a:r>
              <a:rPr lang="zh-CN" altLang="en-US" sz="1600" dirty="0"/>
              <a:t>通过让父子进程共享相同的物理内存页，只有在写入时才进行真正的复制，从而</a:t>
            </a:r>
            <a:r>
              <a:rPr lang="zh-CN" altLang="en-US" sz="1600" b="1" dirty="0"/>
              <a:t>减少内存使用和提高系统性能。</a:t>
            </a:r>
            <a:r>
              <a:rPr lang="zh-CN" altLang="en-US" sz="1600" dirty="0"/>
              <a:t>实验的主要内容包括</a:t>
            </a:r>
            <a:r>
              <a:rPr lang="zh-CN" altLang="en-US" sz="1600" b="1" dirty="0"/>
              <a:t>修改页表映射、添加内存引用计数、处理页面错误</a:t>
            </a:r>
            <a:r>
              <a:rPr lang="zh-CN" altLang="en-US" sz="1600" dirty="0"/>
              <a:t>等。通过这一实验，学生可以深入理解操作系统内存管理的优化技术以及如何高效地处理进程的创建和内存分配。</a:t>
            </a:r>
            <a:endParaRPr kumimoji="0" lang="en-US" altLang="zh-CN" sz="1600" i="0" u="none" strike="noStrike" kern="1200" cap="none" spc="0" normalizeH="0" baseline="0" noProof="0" dirty="0">
              <a:ln>
                <a:noFill/>
              </a:ln>
              <a:solidFill>
                <a:srgbClr val="002060"/>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41579557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3"/>
          <p:cNvSpPr>
            <a:spLocks noGrp="1"/>
          </p:cNvSpPr>
          <p:nvPr>
            <p:custDataLst>
              <p:tags r:id="rId1"/>
            </p:custDataLst>
          </p:nvPr>
        </p:nvSpPr>
        <p:spPr>
          <a:xfrm>
            <a:off x="666751" y="409576"/>
            <a:ext cx="10858498" cy="6477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800" b="1" kern="1200">
                <a:solidFill>
                  <a:schemeClr val="tx1"/>
                </a:solidFill>
                <a:latin typeface="+mn-lt"/>
                <a:ea typeface="+mj-ea"/>
                <a:cs typeface="+mj-cs"/>
              </a:defRPr>
            </a:lvl1pPr>
          </a:lstStyle>
          <a:p>
            <a:r>
              <a:rPr lang="en-US" altLang="zh-CN" b="1" dirty="0">
                <a:solidFill>
                  <a:srgbClr val="000000"/>
                </a:solidFill>
                <a:effectLst/>
                <a:highlight>
                  <a:srgbClr val="FFFFFF"/>
                </a:highlight>
                <a:latin typeface="Consolas" panose="020B0609020204030204" pitchFamily="49" charset="0"/>
              </a:rPr>
              <a:t>Lab6 : Multithreading</a:t>
            </a:r>
            <a:endParaRPr lang="en-US" altLang="zh-CN" b="0" dirty="0">
              <a:solidFill>
                <a:srgbClr val="000000"/>
              </a:solidFill>
              <a:effectLst/>
              <a:highlight>
                <a:srgbClr val="FFFFFF"/>
              </a:highlight>
              <a:latin typeface="Consolas" panose="020B0609020204030204" pitchFamily="49" charset="0"/>
            </a:endParaRPr>
          </a:p>
        </p:txBody>
      </p:sp>
      <p:sp>
        <p:nvSpPr>
          <p:cNvPr id="9" name="椭圆 8">
            <a:extLst>
              <a:ext uri="{FF2B5EF4-FFF2-40B4-BE49-F238E27FC236}">
                <a16:creationId xmlns:a16="http://schemas.microsoft.com/office/drawing/2014/main" id="{6E53D553-D14A-9510-29DC-0BD871A344F7}"/>
              </a:ext>
            </a:extLst>
          </p:cNvPr>
          <p:cNvSpPr/>
          <p:nvPr/>
        </p:nvSpPr>
        <p:spPr>
          <a:xfrm>
            <a:off x="9267825" y="552451"/>
            <a:ext cx="361950" cy="361950"/>
          </a:xfrm>
          <a:prstGeom prst="ellipse">
            <a:avLst/>
          </a:prstGeom>
          <a:solidFill>
            <a:schemeClr val="accent1">
              <a:lumMod val="40000"/>
              <a:lumOff val="60000"/>
            </a:schemeClr>
          </a:solidFill>
          <a:ln w="28575" cap="flat" cmpd="sng" algn="ctr">
            <a:solidFill>
              <a:srgbClr val="2E75B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4472C4"/>
              </a:solidFill>
              <a:effectLst/>
              <a:uLnTx/>
              <a:uFillTx/>
              <a:latin typeface="微软雅黑"/>
              <a:ea typeface="微软雅黑"/>
              <a:cs typeface="+mn-cs"/>
            </a:endParaRPr>
          </a:p>
        </p:txBody>
      </p:sp>
      <p:sp>
        <p:nvSpPr>
          <p:cNvPr id="10" name="椭圆 9">
            <a:extLst>
              <a:ext uri="{FF2B5EF4-FFF2-40B4-BE49-F238E27FC236}">
                <a16:creationId xmlns:a16="http://schemas.microsoft.com/office/drawing/2014/main" id="{2877A471-42AB-DC68-B092-54364D1165E9}"/>
              </a:ext>
            </a:extLst>
          </p:cNvPr>
          <p:cNvSpPr/>
          <p:nvPr/>
        </p:nvSpPr>
        <p:spPr>
          <a:xfrm>
            <a:off x="9741693" y="552451"/>
            <a:ext cx="361950" cy="361950"/>
          </a:xfrm>
          <a:prstGeom prst="ellipse">
            <a:avLst/>
          </a:prstGeom>
          <a:noFill/>
          <a:ln w="28575" cap="flat" cmpd="sng" algn="ctr">
            <a:solidFill>
              <a:srgbClr val="2E75B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4472C4"/>
              </a:solidFill>
              <a:effectLst/>
              <a:uLnTx/>
              <a:uFillTx/>
              <a:latin typeface="微软雅黑"/>
              <a:ea typeface="微软雅黑"/>
              <a:cs typeface="+mn-cs"/>
            </a:endParaRPr>
          </a:p>
        </p:txBody>
      </p:sp>
      <p:sp>
        <p:nvSpPr>
          <p:cNvPr id="11" name="椭圆 10">
            <a:extLst>
              <a:ext uri="{FF2B5EF4-FFF2-40B4-BE49-F238E27FC236}">
                <a16:creationId xmlns:a16="http://schemas.microsoft.com/office/drawing/2014/main" id="{7E09F7AF-EEF0-EBEE-ED1E-474E69E23ED3}"/>
              </a:ext>
            </a:extLst>
          </p:cNvPr>
          <p:cNvSpPr/>
          <p:nvPr/>
        </p:nvSpPr>
        <p:spPr>
          <a:xfrm>
            <a:off x="10215561" y="552451"/>
            <a:ext cx="361950" cy="361950"/>
          </a:xfrm>
          <a:prstGeom prst="ellipse">
            <a:avLst/>
          </a:prstGeom>
          <a:noFill/>
          <a:ln w="28575" cap="flat" cmpd="sng" algn="ctr">
            <a:solidFill>
              <a:srgbClr val="2E75B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4472C4"/>
              </a:solidFill>
              <a:effectLst/>
              <a:uLnTx/>
              <a:uFillTx/>
              <a:latin typeface="微软雅黑"/>
              <a:ea typeface="微软雅黑"/>
              <a:cs typeface="+mn-cs"/>
            </a:endParaRPr>
          </a:p>
        </p:txBody>
      </p:sp>
      <p:sp>
        <p:nvSpPr>
          <p:cNvPr id="12" name="椭圆 11">
            <a:extLst>
              <a:ext uri="{FF2B5EF4-FFF2-40B4-BE49-F238E27FC236}">
                <a16:creationId xmlns:a16="http://schemas.microsoft.com/office/drawing/2014/main" id="{36115579-D11C-A2B3-C96B-4185E4804396}"/>
              </a:ext>
            </a:extLst>
          </p:cNvPr>
          <p:cNvSpPr/>
          <p:nvPr/>
        </p:nvSpPr>
        <p:spPr>
          <a:xfrm>
            <a:off x="10689430" y="552451"/>
            <a:ext cx="361950" cy="361950"/>
          </a:xfrm>
          <a:prstGeom prst="ellipse">
            <a:avLst/>
          </a:prstGeom>
          <a:noFill/>
          <a:ln w="28575" cap="flat" cmpd="sng" algn="ctr">
            <a:solidFill>
              <a:srgbClr val="2E75B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4472C4"/>
              </a:solidFill>
              <a:effectLst/>
              <a:uLnTx/>
              <a:uFillTx/>
              <a:latin typeface="微软雅黑"/>
              <a:ea typeface="微软雅黑"/>
              <a:cs typeface="+mn-cs"/>
            </a:endParaRPr>
          </a:p>
        </p:txBody>
      </p:sp>
      <p:sp>
        <p:nvSpPr>
          <p:cNvPr id="13" name="椭圆 12">
            <a:extLst>
              <a:ext uri="{FF2B5EF4-FFF2-40B4-BE49-F238E27FC236}">
                <a16:creationId xmlns:a16="http://schemas.microsoft.com/office/drawing/2014/main" id="{06ADDE0A-B9B2-A40E-B2FA-977756B309AC}"/>
              </a:ext>
            </a:extLst>
          </p:cNvPr>
          <p:cNvSpPr/>
          <p:nvPr/>
        </p:nvSpPr>
        <p:spPr>
          <a:xfrm>
            <a:off x="11163299" y="552451"/>
            <a:ext cx="361950" cy="361950"/>
          </a:xfrm>
          <a:prstGeom prst="ellipse">
            <a:avLst/>
          </a:prstGeom>
          <a:noFill/>
          <a:ln w="28575" cap="flat" cmpd="sng" algn="ctr">
            <a:solidFill>
              <a:srgbClr val="2E75B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4472C4"/>
              </a:solidFill>
              <a:effectLst/>
              <a:uLnTx/>
              <a:uFillTx/>
              <a:latin typeface="微软雅黑"/>
              <a:ea typeface="微软雅黑"/>
              <a:cs typeface="+mn-cs"/>
            </a:endParaRPr>
          </a:p>
        </p:txBody>
      </p:sp>
      <p:sp>
        <p:nvSpPr>
          <p:cNvPr id="25" name="文本框 24">
            <a:extLst>
              <a:ext uri="{FF2B5EF4-FFF2-40B4-BE49-F238E27FC236}">
                <a16:creationId xmlns:a16="http://schemas.microsoft.com/office/drawing/2014/main" id="{CC48E11D-2366-40D6-837F-AB26262DBB11}"/>
              </a:ext>
            </a:extLst>
          </p:cNvPr>
          <p:cNvSpPr txBox="1"/>
          <p:nvPr/>
        </p:nvSpPr>
        <p:spPr>
          <a:xfrm>
            <a:off x="666751" y="2576298"/>
            <a:ext cx="10858498" cy="1705403"/>
          </a:xfrm>
          <a:prstGeom prst="rect">
            <a:avLst/>
          </a:prstGeom>
          <a:noFill/>
        </p:spPr>
        <p:txBody>
          <a:bodyPr wrap="square" anchor="b" anchorCtr="0">
            <a:spAutoFit/>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kumimoji="0" lang="zh-CN" altLang="en-US" b="1" i="0" u="none" strike="noStrike" kern="1200" cap="none" spc="0" normalizeH="0" baseline="0" noProof="0" dirty="0">
                <a:ln>
                  <a:noFill/>
                </a:ln>
                <a:solidFill>
                  <a:srgbClr val="002060"/>
                </a:solidFill>
                <a:effectLst/>
                <a:uLnTx/>
                <a:uFillTx/>
                <a:latin typeface="微软雅黑" panose="020B0503020204020204" pitchFamily="34" charset="-122"/>
                <a:ea typeface="微软雅黑" panose="020B0503020204020204" pitchFamily="34" charset="-122"/>
                <a:cs typeface="+mn-cs"/>
              </a:rPr>
              <a:t>实现多线程支持，使得一个进程可以拥有多个线程来并发执行任务。实验的主要内容包括在内核中引入线程控制块（</a:t>
            </a:r>
            <a:r>
              <a:rPr kumimoji="0" lang="en-US" altLang="zh-CN" b="1" i="0" u="none" strike="noStrike" kern="1200" cap="none" spc="0" normalizeH="0" baseline="0" noProof="0" dirty="0">
                <a:ln>
                  <a:noFill/>
                </a:ln>
                <a:solidFill>
                  <a:srgbClr val="002060"/>
                </a:solidFill>
                <a:effectLst/>
                <a:uLnTx/>
                <a:uFillTx/>
                <a:latin typeface="微软雅黑" panose="020B0503020204020204" pitchFamily="34" charset="-122"/>
                <a:ea typeface="微软雅黑" panose="020B0503020204020204" pitchFamily="34" charset="-122"/>
                <a:cs typeface="+mn-cs"/>
              </a:rPr>
              <a:t>TCB</a:t>
            </a:r>
            <a:r>
              <a:rPr kumimoji="0" lang="zh-CN" altLang="en-US" b="1" i="0" u="none" strike="noStrike" kern="1200" cap="none" spc="0" normalizeH="0" baseline="0" noProof="0" dirty="0">
                <a:ln>
                  <a:noFill/>
                </a:ln>
                <a:solidFill>
                  <a:srgbClr val="002060"/>
                </a:solidFill>
                <a:effectLst/>
                <a:uLnTx/>
                <a:uFillTx/>
                <a:latin typeface="微软雅黑" panose="020B0503020204020204" pitchFamily="34" charset="-122"/>
                <a:ea typeface="微软雅黑" panose="020B0503020204020204" pitchFamily="34" charset="-122"/>
                <a:cs typeface="+mn-cs"/>
              </a:rPr>
              <a:t>），实现线程的创建、切换、同步和销毁功能，以及确保多线程环境下的资源共享和安全性。通过这一实验，学生可以深入理解操作系统中的线程管理机制，掌握多线程编程的基本原理和实现方法，从而提高并发编程的能力和对复杂系统的掌控力。</a:t>
            </a:r>
            <a:endParaRPr kumimoji="0" lang="en-US" altLang="zh-CN" b="1" i="0" u="none" strike="noStrike" kern="1200" cap="none" spc="0" normalizeH="0" baseline="0" noProof="0" dirty="0">
              <a:ln>
                <a:noFill/>
              </a:ln>
              <a:solidFill>
                <a:srgbClr val="002060"/>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8536756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3"/>
          <p:cNvSpPr>
            <a:spLocks noGrp="1"/>
          </p:cNvSpPr>
          <p:nvPr>
            <p:custDataLst>
              <p:tags r:id="rId1"/>
            </p:custDataLst>
          </p:nvPr>
        </p:nvSpPr>
        <p:spPr>
          <a:xfrm>
            <a:off x="666751" y="409576"/>
            <a:ext cx="10858498" cy="6477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800" b="1" kern="1200">
                <a:solidFill>
                  <a:schemeClr val="tx1"/>
                </a:solidFill>
                <a:latin typeface="+mn-lt"/>
                <a:ea typeface="+mj-ea"/>
                <a:cs typeface="+mj-cs"/>
              </a:defRPr>
            </a:lvl1pPr>
          </a:lstStyle>
          <a:p>
            <a:r>
              <a:rPr lang="en-US" altLang="zh-CN" b="1" dirty="0">
                <a:solidFill>
                  <a:srgbClr val="000000"/>
                </a:solidFill>
                <a:effectLst/>
                <a:highlight>
                  <a:srgbClr val="FFFFFF"/>
                </a:highlight>
                <a:latin typeface="Consolas" panose="020B0609020204030204" pitchFamily="49" charset="0"/>
              </a:rPr>
              <a:t>Lab6 : Multithreading</a:t>
            </a:r>
            <a:endParaRPr lang="en-US" altLang="zh-CN" b="0" dirty="0">
              <a:solidFill>
                <a:srgbClr val="000000"/>
              </a:solidFill>
              <a:effectLst/>
              <a:highlight>
                <a:srgbClr val="FFFFFF"/>
              </a:highlight>
              <a:latin typeface="Consolas" panose="020B0609020204030204" pitchFamily="49" charset="0"/>
            </a:endParaRPr>
          </a:p>
        </p:txBody>
      </p:sp>
      <p:sp>
        <p:nvSpPr>
          <p:cNvPr id="9" name="椭圆 8">
            <a:extLst>
              <a:ext uri="{FF2B5EF4-FFF2-40B4-BE49-F238E27FC236}">
                <a16:creationId xmlns:a16="http://schemas.microsoft.com/office/drawing/2014/main" id="{6E53D553-D14A-9510-29DC-0BD871A344F7}"/>
              </a:ext>
            </a:extLst>
          </p:cNvPr>
          <p:cNvSpPr/>
          <p:nvPr/>
        </p:nvSpPr>
        <p:spPr>
          <a:xfrm>
            <a:off x="9267825" y="552451"/>
            <a:ext cx="361950" cy="361950"/>
          </a:xfrm>
          <a:prstGeom prst="ellipse">
            <a:avLst/>
          </a:prstGeom>
          <a:solidFill>
            <a:schemeClr val="accent1">
              <a:lumMod val="40000"/>
              <a:lumOff val="60000"/>
            </a:schemeClr>
          </a:solidFill>
          <a:ln w="28575" cap="flat" cmpd="sng" algn="ctr">
            <a:solidFill>
              <a:srgbClr val="2E75B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4472C4"/>
              </a:solidFill>
              <a:effectLst/>
              <a:uLnTx/>
              <a:uFillTx/>
              <a:latin typeface="微软雅黑"/>
              <a:ea typeface="微软雅黑"/>
              <a:cs typeface="+mn-cs"/>
            </a:endParaRPr>
          </a:p>
        </p:txBody>
      </p:sp>
      <p:sp>
        <p:nvSpPr>
          <p:cNvPr id="10" name="椭圆 9">
            <a:extLst>
              <a:ext uri="{FF2B5EF4-FFF2-40B4-BE49-F238E27FC236}">
                <a16:creationId xmlns:a16="http://schemas.microsoft.com/office/drawing/2014/main" id="{2877A471-42AB-DC68-B092-54364D1165E9}"/>
              </a:ext>
            </a:extLst>
          </p:cNvPr>
          <p:cNvSpPr/>
          <p:nvPr/>
        </p:nvSpPr>
        <p:spPr>
          <a:xfrm>
            <a:off x="9741693" y="552451"/>
            <a:ext cx="361950" cy="361950"/>
          </a:xfrm>
          <a:prstGeom prst="ellipse">
            <a:avLst/>
          </a:prstGeom>
          <a:noFill/>
          <a:ln w="28575" cap="flat" cmpd="sng" algn="ctr">
            <a:solidFill>
              <a:srgbClr val="2E75B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4472C4"/>
              </a:solidFill>
              <a:effectLst/>
              <a:uLnTx/>
              <a:uFillTx/>
              <a:latin typeface="微软雅黑"/>
              <a:ea typeface="微软雅黑"/>
              <a:cs typeface="+mn-cs"/>
            </a:endParaRPr>
          </a:p>
        </p:txBody>
      </p:sp>
      <p:sp>
        <p:nvSpPr>
          <p:cNvPr id="11" name="椭圆 10">
            <a:extLst>
              <a:ext uri="{FF2B5EF4-FFF2-40B4-BE49-F238E27FC236}">
                <a16:creationId xmlns:a16="http://schemas.microsoft.com/office/drawing/2014/main" id="{7E09F7AF-EEF0-EBEE-ED1E-474E69E23ED3}"/>
              </a:ext>
            </a:extLst>
          </p:cNvPr>
          <p:cNvSpPr/>
          <p:nvPr/>
        </p:nvSpPr>
        <p:spPr>
          <a:xfrm>
            <a:off x="10215561" y="552451"/>
            <a:ext cx="361950" cy="361950"/>
          </a:xfrm>
          <a:prstGeom prst="ellipse">
            <a:avLst/>
          </a:prstGeom>
          <a:noFill/>
          <a:ln w="28575" cap="flat" cmpd="sng" algn="ctr">
            <a:solidFill>
              <a:srgbClr val="2E75B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4472C4"/>
              </a:solidFill>
              <a:effectLst/>
              <a:uLnTx/>
              <a:uFillTx/>
              <a:latin typeface="微软雅黑"/>
              <a:ea typeface="微软雅黑"/>
              <a:cs typeface="+mn-cs"/>
            </a:endParaRPr>
          </a:p>
        </p:txBody>
      </p:sp>
      <p:sp>
        <p:nvSpPr>
          <p:cNvPr id="12" name="椭圆 11">
            <a:extLst>
              <a:ext uri="{FF2B5EF4-FFF2-40B4-BE49-F238E27FC236}">
                <a16:creationId xmlns:a16="http://schemas.microsoft.com/office/drawing/2014/main" id="{36115579-D11C-A2B3-C96B-4185E4804396}"/>
              </a:ext>
            </a:extLst>
          </p:cNvPr>
          <p:cNvSpPr/>
          <p:nvPr/>
        </p:nvSpPr>
        <p:spPr>
          <a:xfrm>
            <a:off x="10689430" y="552451"/>
            <a:ext cx="361950" cy="361950"/>
          </a:xfrm>
          <a:prstGeom prst="ellipse">
            <a:avLst/>
          </a:prstGeom>
          <a:noFill/>
          <a:ln w="28575" cap="flat" cmpd="sng" algn="ctr">
            <a:solidFill>
              <a:srgbClr val="2E75B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4472C4"/>
              </a:solidFill>
              <a:effectLst/>
              <a:uLnTx/>
              <a:uFillTx/>
              <a:latin typeface="微软雅黑"/>
              <a:ea typeface="微软雅黑"/>
              <a:cs typeface="+mn-cs"/>
            </a:endParaRPr>
          </a:p>
        </p:txBody>
      </p:sp>
      <p:sp>
        <p:nvSpPr>
          <p:cNvPr id="13" name="椭圆 12">
            <a:extLst>
              <a:ext uri="{FF2B5EF4-FFF2-40B4-BE49-F238E27FC236}">
                <a16:creationId xmlns:a16="http://schemas.microsoft.com/office/drawing/2014/main" id="{06ADDE0A-B9B2-A40E-B2FA-977756B309AC}"/>
              </a:ext>
            </a:extLst>
          </p:cNvPr>
          <p:cNvSpPr/>
          <p:nvPr/>
        </p:nvSpPr>
        <p:spPr>
          <a:xfrm>
            <a:off x="11163299" y="552451"/>
            <a:ext cx="361950" cy="361950"/>
          </a:xfrm>
          <a:prstGeom prst="ellipse">
            <a:avLst/>
          </a:prstGeom>
          <a:noFill/>
          <a:ln w="28575" cap="flat" cmpd="sng" algn="ctr">
            <a:solidFill>
              <a:srgbClr val="2E75B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4472C4"/>
              </a:solidFill>
              <a:effectLst/>
              <a:uLnTx/>
              <a:uFillTx/>
              <a:latin typeface="微软雅黑"/>
              <a:ea typeface="微软雅黑"/>
              <a:cs typeface="+mn-cs"/>
            </a:endParaRPr>
          </a:p>
        </p:txBody>
      </p:sp>
      <p:sp>
        <p:nvSpPr>
          <p:cNvPr id="2" name="文本框 1">
            <a:extLst>
              <a:ext uri="{FF2B5EF4-FFF2-40B4-BE49-F238E27FC236}">
                <a16:creationId xmlns:a16="http://schemas.microsoft.com/office/drawing/2014/main" id="{496DAC78-4A4C-5EDD-A111-71C9995F264B}"/>
              </a:ext>
            </a:extLst>
          </p:cNvPr>
          <p:cNvSpPr txBox="1"/>
          <p:nvPr/>
        </p:nvSpPr>
        <p:spPr>
          <a:xfrm>
            <a:off x="666751" y="4246828"/>
            <a:ext cx="10858498" cy="1526187"/>
          </a:xfrm>
          <a:prstGeom prst="rect">
            <a:avLst/>
          </a:prstGeom>
          <a:noFill/>
        </p:spPr>
        <p:txBody>
          <a:bodyPr wrap="square" anchor="b" anchorCtr="0">
            <a:spAutoFit/>
          </a:bodyPr>
          <a:lstStyle/>
          <a:p>
            <a:pPr algn="just">
              <a:lnSpc>
                <a:spcPct val="150000"/>
              </a:lnSpc>
              <a:defRPr/>
            </a:pPr>
            <a:r>
              <a:rPr lang="en-US" altLang="zh-CN" sz="1600" b="1" dirty="0">
                <a:effectLst/>
                <a:highlight>
                  <a:srgbClr val="FFFFFF"/>
                </a:highlight>
              </a:rPr>
              <a:t>Barrier </a:t>
            </a:r>
            <a:r>
              <a:rPr lang="en-US" altLang="zh-CN" sz="1600" b="1" dirty="0">
                <a:highlight>
                  <a:srgbClr val="FFFFFF"/>
                </a:highlight>
              </a:rPr>
              <a:t>: </a:t>
            </a:r>
            <a:r>
              <a:rPr lang="zh-CN" altLang="en-US" sz="1600" dirty="0"/>
              <a:t>通过实现一个</a:t>
            </a:r>
            <a:r>
              <a:rPr lang="zh-CN" altLang="en-US" sz="1600" b="1" dirty="0"/>
              <a:t>线程屏障</a:t>
            </a:r>
            <a:r>
              <a:rPr lang="zh-CN" altLang="en-US" sz="1600" dirty="0"/>
              <a:t>来加深对</a:t>
            </a:r>
            <a:r>
              <a:rPr lang="zh-CN" altLang="en-US" sz="1600" b="1" dirty="0"/>
              <a:t>多线程编程中同步和互斥机制</a:t>
            </a:r>
            <a:r>
              <a:rPr lang="zh-CN" altLang="en-US" sz="1600" dirty="0"/>
              <a:t>的理解。线程屏障是一种同步机制，用于确保多个线程在某个点上等待，直到所有线程都到达该点后才能继续运行。通过使用</a:t>
            </a:r>
            <a:r>
              <a:rPr lang="en-US" altLang="zh-CN" sz="1600" dirty="0" err="1"/>
              <a:t>pthread</a:t>
            </a:r>
            <a:r>
              <a:rPr lang="zh-CN" altLang="en-US" sz="1600" dirty="0"/>
              <a:t>条件变量和互斥锁，实验引导学生实现一个线程安全的屏障机制，解决多线程环境下的同步问题。这有助于理解多线程编程中的同步、竞争条件的处理以及并发程序的正确性和性能优化。</a:t>
            </a:r>
            <a:endParaRPr kumimoji="0" lang="en-US" altLang="zh-CN" sz="1600" i="0" u="none" strike="noStrike" kern="1200" cap="none" spc="0" normalizeH="0" baseline="0" noProof="0" dirty="0">
              <a:ln>
                <a:noFill/>
              </a:ln>
              <a:solidFill>
                <a:srgbClr val="002060"/>
              </a:solidFill>
              <a:effectLst/>
              <a:uLnTx/>
              <a:uFillTx/>
              <a:latin typeface="微软雅黑" panose="020B0503020204020204" pitchFamily="34" charset="-122"/>
              <a:ea typeface="微软雅黑" panose="020B0503020204020204" pitchFamily="34" charset="-122"/>
              <a:cs typeface="+mn-cs"/>
            </a:endParaRPr>
          </a:p>
        </p:txBody>
      </p:sp>
      <p:sp>
        <p:nvSpPr>
          <p:cNvPr id="4" name="文本框 3">
            <a:extLst>
              <a:ext uri="{FF2B5EF4-FFF2-40B4-BE49-F238E27FC236}">
                <a16:creationId xmlns:a16="http://schemas.microsoft.com/office/drawing/2014/main" id="{0AE4A393-EEF0-A484-8FDF-CC93454B2C25}"/>
              </a:ext>
            </a:extLst>
          </p:cNvPr>
          <p:cNvSpPr txBox="1"/>
          <p:nvPr/>
        </p:nvSpPr>
        <p:spPr>
          <a:xfrm>
            <a:off x="666751" y="1245854"/>
            <a:ext cx="10858498" cy="1526187"/>
          </a:xfrm>
          <a:prstGeom prst="rect">
            <a:avLst/>
          </a:prstGeom>
          <a:noFill/>
        </p:spPr>
        <p:txBody>
          <a:bodyPr wrap="square" anchor="b" anchorCtr="0">
            <a:spAutoFit/>
          </a:bodyPr>
          <a:lstStyle/>
          <a:p>
            <a:pPr algn="just">
              <a:lnSpc>
                <a:spcPct val="150000"/>
              </a:lnSpc>
              <a:defRPr/>
            </a:pPr>
            <a:r>
              <a:rPr lang="en-US" altLang="zh-CN" sz="1600" b="1" dirty="0">
                <a:effectLst/>
                <a:highlight>
                  <a:srgbClr val="FFFFFF"/>
                </a:highlight>
              </a:rPr>
              <a:t>Uthread: switching between threads</a:t>
            </a:r>
            <a:r>
              <a:rPr lang="en-US" altLang="zh-CN" sz="1600" b="1" dirty="0">
                <a:highlight>
                  <a:srgbClr val="FFFFFF"/>
                </a:highlight>
              </a:rPr>
              <a:t> : </a:t>
            </a:r>
            <a:r>
              <a:rPr lang="zh-CN" altLang="en-US" sz="1600" dirty="0"/>
              <a:t>设计和实现一个</a:t>
            </a:r>
            <a:r>
              <a:rPr lang="zh-CN" altLang="en-US" sz="1600" b="1" dirty="0"/>
              <a:t>用户级线程系统的上下文切换机制，目标是能够在不同的用户线程之间切换执行。</a:t>
            </a:r>
            <a:r>
              <a:rPr lang="zh-CN" altLang="en-US" sz="1600" dirty="0"/>
              <a:t>实验的主要步骤包括在</a:t>
            </a:r>
            <a:r>
              <a:rPr lang="en-US" altLang="zh-CN" sz="1600" dirty="0" err="1"/>
              <a:t>uthread.c</a:t>
            </a:r>
            <a:r>
              <a:rPr lang="zh-CN" altLang="en-US" sz="1600" dirty="0"/>
              <a:t>中添加线程的创建和上下文保存</a:t>
            </a:r>
            <a:r>
              <a:rPr lang="en-US" altLang="zh-CN" sz="1600" dirty="0"/>
              <a:t>/</a:t>
            </a:r>
            <a:r>
              <a:rPr lang="zh-CN" altLang="en-US" sz="1600" dirty="0"/>
              <a:t>恢复功能，编写</a:t>
            </a:r>
            <a:r>
              <a:rPr lang="en-US" altLang="zh-CN" sz="1600" dirty="0" err="1"/>
              <a:t>thread_switch</a:t>
            </a:r>
            <a:r>
              <a:rPr lang="zh-CN" altLang="en-US" sz="1600" dirty="0"/>
              <a:t>函数进行线程间的切换，并确保线程系统能够正确运行。通过这个实验，学习如何在用户态实现线程的上下文切换，掌握多线程的基本原理和实现方法。</a:t>
            </a:r>
            <a:endParaRPr kumimoji="0" lang="en-US" altLang="zh-CN" sz="1600" i="0" u="none" strike="noStrike" kern="1200" cap="none" spc="0" normalizeH="0" baseline="0" noProof="0" dirty="0">
              <a:ln>
                <a:noFill/>
              </a:ln>
              <a:solidFill>
                <a:srgbClr val="002060"/>
              </a:solidFill>
              <a:effectLst/>
              <a:uLnTx/>
              <a:uFillTx/>
              <a:latin typeface="微软雅黑" panose="020B0503020204020204" pitchFamily="34" charset="-122"/>
              <a:ea typeface="微软雅黑" panose="020B0503020204020204" pitchFamily="34" charset="-122"/>
              <a:cs typeface="+mn-cs"/>
            </a:endParaRPr>
          </a:p>
        </p:txBody>
      </p:sp>
      <p:sp>
        <p:nvSpPr>
          <p:cNvPr id="6" name="文本框 5">
            <a:extLst>
              <a:ext uri="{FF2B5EF4-FFF2-40B4-BE49-F238E27FC236}">
                <a16:creationId xmlns:a16="http://schemas.microsoft.com/office/drawing/2014/main" id="{4BBD58D1-9566-0F94-6DF2-297257A26B6F}"/>
              </a:ext>
            </a:extLst>
          </p:cNvPr>
          <p:cNvSpPr txBox="1"/>
          <p:nvPr/>
        </p:nvSpPr>
        <p:spPr>
          <a:xfrm>
            <a:off x="666751" y="2931007"/>
            <a:ext cx="10858498" cy="1156855"/>
          </a:xfrm>
          <a:prstGeom prst="rect">
            <a:avLst/>
          </a:prstGeom>
          <a:noFill/>
        </p:spPr>
        <p:txBody>
          <a:bodyPr wrap="square" anchor="b" anchorCtr="0">
            <a:spAutoFit/>
          </a:bodyPr>
          <a:lstStyle/>
          <a:p>
            <a:pPr algn="just">
              <a:lnSpc>
                <a:spcPct val="150000"/>
              </a:lnSpc>
              <a:defRPr/>
            </a:pPr>
            <a:r>
              <a:rPr lang="en-US" altLang="zh-CN" sz="1600" b="1" dirty="0">
                <a:effectLst/>
                <a:highlight>
                  <a:srgbClr val="FFFFFF"/>
                </a:highlight>
              </a:rPr>
              <a:t>Using threads </a:t>
            </a:r>
            <a:r>
              <a:rPr lang="en-US" altLang="zh-CN" sz="1600" b="1" dirty="0">
                <a:highlight>
                  <a:srgbClr val="FFFFFF"/>
                </a:highlight>
              </a:rPr>
              <a:t>: </a:t>
            </a:r>
            <a:r>
              <a:rPr lang="zh-CN" altLang="en-US" sz="1600" dirty="0"/>
              <a:t>通过</a:t>
            </a:r>
            <a:r>
              <a:rPr lang="zh-CN" altLang="en-US" sz="1600" b="1" dirty="0"/>
              <a:t>使用线程和锁来实现并行编程，并在多线程环境下处理哈希表</a:t>
            </a:r>
            <a:r>
              <a:rPr lang="zh-CN" altLang="en-US" sz="1600" dirty="0"/>
              <a:t>。实验的目的是让学生学习</a:t>
            </a:r>
            <a:r>
              <a:rPr lang="zh-CN" altLang="en-US" sz="1600" b="1" dirty="0"/>
              <a:t>如何使用线程库创建和管理线程，同时通过加锁机制来保护共享资源，确保哈希表在多线程环境下的正确性和性能。</a:t>
            </a:r>
            <a:r>
              <a:rPr lang="zh-CN" altLang="en-US" sz="1600" dirty="0"/>
              <a:t>通过实验，学生可以理解多线程编程中数据一致性问题的解决方法，并通过优化锁的使用来提高程序的并发性能。</a:t>
            </a:r>
            <a:endParaRPr kumimoji="0" lang="en-US" altLang="zh-CN" sz="1600" i="0" u="none" strike="noStrike" kern="1200" cap="none" spc="0" normalizeH="0" baseline="0" noProof="0" dirty="0">
              <a:ln>
                <a:noFill/>
              </a:ln>
              <a:solidFill>
                <a:srgbClr val="002060"/>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4889814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3"/>
          <p:cNvSpPr>
            <a:spLocks noGrp="1"/>
          </p:cNvSpPr>
          <p:nvPr>
            <p:custDataLst>
              <p:tags r:id="rId1"/>
            </p:custDataLst>
          </p:nvPr>
        </p:nvSpPr>
        <p:spPr>
          <a:xfrm>
            <a:off x="666751" y="409576"/>
            <a:ext cx="10858498" cy="6477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800" b="1" kern="1200">
                <a:solidFill>
                  <a:schemeClr val="tx1"/>
                </a:solidFill>
                <a:latin typeface="+mn-lt"/>
                <a:ea typeface="+mj-ea"/>
                <a:cs typeface="+mj-cs"/>
              </a:defRPr>
            </a:lvl1pPr>
          </a:lstStyle>
          <a:p>
            <a:r>
              <a:rPr lang="en-US" altLang="zh-CN" b="1" dirty="0">
                <a:solidFill>
                  <a:srgbClr val="000000"/>
                </a:solidFill>
                <a:effectLst/>
                <a:highlight>
                  <a:srgbClr val="FFFFFF"/>
                </a:highlight>
                <a:latin typeface="Consolas" panose="020B0609020204030204" pitchFamily="49" charset="0"/>
              </a:rPr>
              <a:t>Lab7 : Networking</a:t>
            </a:r>
            <a:endParaRPr lang="en-US" altLang="zh-CN" b="0" dirty="0">
              <a:solidFill>
                <a:srgbClr val="000000"/>
              </a:solidFill>
              <a:effectLst/>
              <a:highlight>
                <a:srgbClr val="FFFFFF"/>
              </a:highlight>
              <a:latin typeface="Consolas" panose="020B0609020204030204" pitchFamily="49" charset="0"/>
            </a:endParaRPr>
          </a:p>
        </p:txBody>
      </p:sp>
      <p:sp>
        <p:nvSpPr>
          <p:cNvPr id="9" name="椭圆 8">
            <a:extLst>
              <a:ext uri="{FF2B5EF4-FFF2-40B4-BE49-F238E27FC236}">
                <a16:creationId xmlns:a16="http://schemas.microsoft.com/office/drawing/2014/main" id="{6E53D553-D14A-9510-29DC-0BD871A344F7}"/>
              </a:ext>
            </a:extLst>
          </p:cNvPr>
          <p:cNvSpPr/>
          <p:nvPr/>
        </p:nvSpPr>
        <p:spPr>
          <a:xfrm>
            <a:off x="9267825" y="552451"/>
            <a:ext cx="361950" cy="361950"/>
          </a:xfrm>
          <a:prstGeom prst="ellipse">
            <a:avLst/>
          </a:prstGeom>
          <a:solidFill>
            <a:schemeClr val="accent1">
              <a:lumMod val="40000"/>
              <a:lumOff val="60000"/>
            </a:schemeClr>
          </a:solidFill>
          <a:ln w="28575" cap="flat" cmpd="sng" algn="ctr">
            <a:solidFill>
              <a:srgbClr val="2E75B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4472C4"/>
              </a:solidFill>
              <a:effectLst/>
              <a:uLnTx/>
              <a:uFillTx/>
              <a:latin typeface="微软雅黑"/>
              <a:ea typeface="微软雅黑"/>
              <a:cs typeface="+mn-cs"/>
            </a:endParaRPr>
          </a:p>
        </p:txBody>
      </p:sp>
      <p:sp>
        <p:nvSpPr>
          <p:cNvPr id="10" name="椭圆 9">
            <a:extLst>
              <a:ext uri="{FF2B5EF4-FFF2-40B4-BE49-F238E27FC236}">
                <a16:creationId xmlns:a16="http://schemas.microsoft.com/office/drawing/2014/main" id="{2877A471-42AB-DC68-B092-54364D1165E9}"/>
              </a:ext>
            </a:extLst>
          </p:cNvPr>
          <p:cNvSpPr/>
          <p:nvPr/>
        </p:nvSpPr>
        <p:spPr>
          <a:xfrm>
            <a:off x="9741693" y="552451"/>
            <a:ext cx="361950" cy="361950"/>
          </a:xfrm>
          <a:prstGeom prst="ellipse">
            <a:avLst/>
          </a:prstGeom>
          <a:noFill/>
          <a:ln w="28575" cap="flat" cmpd="sng" algn="ctr">
            <a:solidFill>
              <a:srgbClr val="2E75B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4472C4"/>
              </a:solidFill>
              <a:effectLst/>
              <a:uLnTx/>
              <a:uFillTx/>
              <a:latin typeface="微软雅黑"/>
              <a:ea typeface="微软雅黑"/>
              <a:cs typeface="+mn-cs"/>
            </a:endParaRPr>
          </a:p>
        </p:txBody>
      </p:sp>
      <p:sp>
        <p:nvSpPr>
          <p:cNvPr id="11" name="椭圆 10">
            <a:extLst>
              <a:ext uri="{FF2B5EF4-FFF2-40B4-BE49-F238E27FC236}">
                <a16:creationId xmlns:a16="http://schemas.microsoft.com/office/drawing/2014/main" id="{7E09F7AF-EEF0-EBEE-ED1E-474E69E23ED3}"/>
              </a:ext>
            </a:extLst>
          </p:cNvPr>
          <p:cNvSpPr/>
          <p:nvPr/>
        </p:nvSpPr>
        <p:spPr>
          <a:xfrm>
            <a:off x="10215561" y="552451"/>
            <a:ext cx="361950" cy="361950"/>
          </a:xfrm>
          <a:prstGeom prst="ellipse">
            <a:avLst/>
          </a:prstGeom>
          <a:noFill/>
          <a:ln w="28575" cap="flat" cmpd="sng" algn="ctr">
            <a:solidFill>
              <a:srgbClr val="2E75B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4472C4"/>
              </a:solidFill>
              <a:effectLst/>
              <a:uLnTx/>
              <a:uFillTx/>
              <a:latin typeface="微软雅黑"/>
              <a:ea typeface="微软雅黑"/>
              <a:cs typeface="+mn-cs"/>
            </a:endParaRPr>
          </a:p>
        </p:txBody>
      </p:sp>
      <p:sp>
        <p:nvSpPr>
          <p:cNvPr id="12" name="椭圆 11">
            <a:extLst>
              <a:ext uri="{FF2B5EF4-FFF2-40B4-BE49-F238E27FC236}">
                <a16:creationId xmlns:a16="http://schemas.microsoft.com/office/drawing/2014/main" id="{36115579-D11C-A2B3-C96B-4185E4804396}"/>
              </a:ext>
            </a:extLst>
          </p:cNvPr>
          <p:cNvSpPr/>
          <p:nvPr/>
        </p:nvSpPr>
        <p:spPr>
          <a:xfrm>
            <a:off x="10689430" y="552451"/>
            <a:ext cx="361950" cy="361950"/>
          </a:xfrm>
          <a:prstGeom prst="ellipse">
            <a:avLst/>
          </a:prstGeom>
          <a:noFill/>
          <a:ln w="28575" cap="flat" cmpd="sng" algn="ctr">
            <a:solidFill>
              <a:srgbClr val="2E75B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4472C4"/>
              </a:solidFill>
              <a:effectLst/>
              <a:uLnTx/>
              <a:uFillTx/>
              <a:latin typeface="微软雅黑"/>
              <a:ea typeface="微软雅黑"/>
              <a:cs typeface="+mn-cs"/>
            </a:endParaRPr>
          </a:p>
        </p:txBody>
      </p:sp>
      <p:sp>
        <p:nvSpPr>
          <p:cNvPr id="13" name="椭圆 12">
            <a:extLst>
              <a:ext uri="{FF2B5EF4-FFF2-40B4-BE49-F238E27FC236}">
                <a16:creationId xmlns:a16="http://schemas.microsoft.com/office/drawing/2014/main" id="{06ADDE0A-B9B2-A40E-B2FA-977756B309AC}"/>
              </a:ext>
            </a:extLst>
          </p:cNvPr>
          <p:cNvSpPr/>
          <p:nvPr/>
        </p:nvSpPr>
        <p:spPr>
          <a:xfrm>
            <a:off x="11163299" y="552451"/>
            <a:ext cx="361950" cy="361950"/>
          </a:xfrm>
          <a:prstGeom prst="ellipse">
            <a:avLst/>
          </a:prstGeom>
          <a:noFill/>
          <a:ln w="28575" cap="flat" cmpd="sng" algn="ctr">
            <a:solidFill>
              <a:srgbClr val="2E75B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4472C4"/>
              </a:solidFill>
              <a:effectLst/>
              <a:uLnTx/>
              <a:uFillTx/>
              <a:latin typeface="微软雅黑"/>
              <a:ea typeface="微软雅黑"/>
              <a:cs typeface="+mn-cs"/>
            </a:endParaRPr>
          </a:p>
        </p:txBody>
      </p:sp>
      <p:sp>
        <p:nvSpPr>
          <p:cNvPr id="25" name="文本框 24">
            <a:extLst>
              <a:ext uri="{FF2B5EF4-FFF2-40B4-BE49-F238E27FC236}">
                <a16:creationId xmlns:a16="http://schemas.microsoft.com/office/drawing/2014/main" id="{CC48E11D-2366-40D6-837F-AB26262DBB11}"/>
              </a:ext>
            </a:extLst>
          </p:cNvPr>
          <p:cNvSpPr txBox="1"/>
          <p:nvPr/>
        </p:nvSpPr>
        <p:spPr>
          <a:xfrm>
            <a:off x="666751" y="2576298"/>
            <a:ext cx="10858498" cy="1705403"/>
          </a:xfrm>
          <a:prstGeom prst="rect">
            <a:avLst/>
          </a:prstGeom>
          <a:noFill/>
        </p:spPr>
        <p:txBody>
          <a:bodyPr wrap="square" anchor="b" anchorCtr="0">
            <a:spAutoFit/>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kumimoji="0" lang="zh-CN" altLang="en-US" b="1" i="0" u="none" strike="noStrike" kern="1200" cap="none" spc="0" normalizeH="0" baseline="0" noProof="0" dirty="0">
                <a:ln>
                  <a:noFill/>
                </a:ln>
                <a:solidFill>
                  <a:srgbClr val="002060"/>
                </a:solidFill>
                <a:effectLst/>
                <a:uLnTx/>
                <a:uFillTx/>
                <a:latin typeface="微软雅黑" panose="020B0503020204020204" pitchFamily="34" charset="-122"/>
                <a:ea typeface="微软雅黑" panose="020B0503020204020204" pitchFamily="34" charset="-122"/>
                <a:cs typeface="+mn-cs"/>
              </a:rPr>
              <a:t>通过为</a:t>
            </a:r>
            <a:r>
              <a:rPr kumimoji="0" lang="en-US" altLang="zh-CN" b="1" i="0" u="none" strike="noStrike" kern="1200" cap="none" spc="0" normalizeH="0" baseline="0" noProof="0" dirty="0">
                <a:ln>
                  <a:noFill/>
                </a:ln>
                <a:solidFill>
                  <a:srgbClr val="002060"/>
                </a:solidFill>
                <a:effectLst/>
                <a:uLnTx/>
                <a:uFillTx/>
                <a:latin typeface="微软雅黑" panose="020B0503020204020204" pitchFamily="34" charset="-122"/>
                <a:ea typeface="微软雅黑" panose="020B0503020204020204" pitchFamily="34" charset="-122"/>
                <a:cs typeface="+mn-cs"/>
              </a:rPr>
              <a:t>xv6</a:t>
            </a:r>
            <a:r>
              <a:rPr kumimoji="0" lang="zh-CN" altLang="en-US" b="1" i="0" u="none" strike="noStrike" kern="1200" cap="none" spc="0" normalizeH="0" baseline="0" noProof="0" dirty="0">
                <a:ln>
                  <a:noFill/>
                </a:ln>
                <a:solidFill>
                  <a:srgbClr val="002060"/>
                </a:solidFill>
                <a:effectLst/>
                <a:uLnTx/>
                <a:uFillTx/>
                <a:latin typeface="微软雅黑" panose="020B0503020204020204" pitchFamily="34" charset="-122"/>
                <a:ea typeface="微软雅黑" panose="020B0503020204020204" pitchFamily="34" charset="-122"/>
                <a:cs typeface="+mn-cs"/>
              </a:rPr>
              <a:t>操作系统中的网络接口卡（</a:t>
            </a:r>
            <a:r>
              <a:rPr kumimoji="0" lang="en-US" altLang="zh-CN" b="1" i="0" u="none" strike="noStrike" kern="1200" cap="none" spc="0" normalizeH="0" baseline="0" noProof="0" dirty="0">
                <a:ln>
                  <a:noFill/>
                </a:ln>
                <a:solidFill>
                  <a:srgbClr val="002060"/>
                </a:solidFill>
                <a:effectLst/>
                <a:uLnTx/>
                <a:uFillTx/>
                <a:latin typeface="微软雅黑" panose="020B0503020204020204" pitchFamily="34" charset="-122"/>
                <a:ea typeface="微软雅黑" panose="020B0503020204020204" pitchFamily="34" charset="-122"/>
                <a:cs typeface="+mn-cs"/>
              </a:rPr>
              <a:t>NIC</a:t>
            </a:r>
            <a:r>
              <a:rPr kumimoji="0" lang="zh-CN" altLang="en-US" b="1" i="0" u="none" strike="noStrike" kern="1200" cap="none" spc="0" normalizeH="0" baseline="0" noProof="0" dirty="0">
                <a:ln>
                  <a:noFill/>
                </a:ln>
                <a:solidFill>
                  <a:srgbClr val="002060"/>
                </a:solidFill>
                <a:effectLst/>
                <a:uLnTx/>
                <a:uFillTx/>
                <a:latin typeface="微软雅黑" panose="020B0503020204020204" pitchFamily="34" charset="-122"/>
                <a:ea typeface="微软雅黑" panose="020B0503020204020204" pitchFamily="34" charset="-122"/>
                <a:cs typeface="+mn-cs"/>
              </a:rPr>
              <a:t>）编写设备驱动程序，深入理解网络通信的核心机制。实验包括实现以太网驱动程序、处理</a:t>
            </a:r>
            <a:r>
              <a:rPr kumimoji="0" lang="en-US" altLang="zh-CN" b="1" i="0" u="none" strike="noStrike" kern="1200" cap="none" spc="0" normalizeH="0" baseline="0" noProof="0" dirty="0">
                <a:ln>
                  <a:noFill/>
                </a:ln>
                <a:solidFill>
                  <a:srgbClr val="002060"/>
                </a:solidFill>
                <a:effectLst/>
                <a:uLnTx/>
                <a:uFillTx/>
                <a:latin typeface="微软雅黑" panose="020B0503020204020204" pitchFamily="34" charset="-122"/>
                <a:ea typeface="微软雅黑" panose="020B0503020204020204" pitchFamily="34" charset="-122"/>
                <a:cs typeface="+mn-cs"/>
              </a:rPr>
              <a:t>ARP</a:t>
            </a:r>
            <a:r>
              <a:rPr kumimoji="0" lang="zh-CN" altLang="en-US" b="1" i="0" u="none" strike="noStrike" kern="1200" cap="none" spc="0" normalizeH="0" baseline="0" noProof="0" dirty="0">
                <a:ln>
                  <a:noFill/>
                </a:ln>
                <a:solidFill>
                  <a:srgbClr val="002060"/>
                </a:solidFill>
                <a:effectLst/>
                <a:uLnTx/>
                <a:uFillTx/>
                <a:latin typeface="微软雅黑" panose="020B0503020204020204" pitchFamily="34" charset="-122"/>
                <a:ea typeface="微软雅黑" panose="020B0503020204020204" pitchFamily="34" charset="-122"/>
                <a:cs typeface="+mn-cs"/>
              </a:rPr>
              <a:t>请求和响应、实现</a:t>
            </a:r>
            <a:r>
              <a:rPr kumimoji="0" lang="en-US" altLang="zh-CN" b="1" i="0" u="none" strike="noStrike" kern="1200" cap="none" spc="0" normalizeH="0" baseline="0" noProof="0" dirty="0">
                <a:ln>
                  <a:noFill/>
                </a:ln>
                <a:solidFill>
                  <a:srgbClr val="002060"/>
                </a:solidFill>
                <a:effectLst/>
                <a:uLnTx/>
                <a:uFillTx/>
                <a:latin typeface="微软雅黑" panose="020B0503020204020204" pitchFamily="34" charset="-122"/>
                <a:ea typeface="微软雅黑" panose="020B0503020204020204" pitchFamily="34" charset="-122"/>
                <a:cs typeface="+mn-cs"/>
              </a:rPr>
              <a:t>IP</a:t>
            </a:r>
            <a:r>
              <a:rPr kumimoji="0" lang="zh-CN" altLang="en-US" b="1" i="0" u="none" strike="noStrike" kern="1200" cap="none" spc="0" normalizeH="0" baseline="0" noProof="0" dirty="0">
                <a:ln>
                  <a:noFill/>
                </a:ln>
                <a:solidFill>
                  <a:srgbClr val="002060"/>
                </a:solidFill>
                <a:effectLst/>
                <a:uLnTx/>
                <a:uFillTx/>
                <a:latin typeface="微软雅黑" panose="020B0503020204020204" pitchFamily="34" charset="-122"/>
                <a:ea typeface="微软雅黑" panose="020B0503020204020204" pitchFamily="34" charset="-122"/>
                <a:cs typeface="+mn-cs"/>
              </a:rPr>
              <a:t>数据包的发送和接收、处理</a:t>
            </a:r>
            <a:r>
              <a:rPr kumimoji="0" lang="en-US" altLang="zh-CN" b="1" i="0" u="none" strike="noStrike" kern="1200" cap="none" spc="0" normalizeH="0" baseline="0" noProof="0" dirty="0">
                <a:ln>
                  <a:noFill/>
                </a:ln>
                <a:solidFill>
                  <a:srgbClr val="002060"/>
                </a:solidFill>
                <a:effectLst/>
                <a:uLnTx/>
                <a:uFillTx/>
                <a:latin typeface="微软雅黑" panose="020B0503020204020204" pitchFamily="34" charset="-122"/>
                <a:ea typeface="微软雅黑" panose="020B0503020204020204" pitchFamily="34" charset="-122"/>
                <a:cs typeface="+mn-cs"/>
              </a:rPr>
              <a:t>ICMP Echo</a:t>
            </a:r>
            <a:r>
              <a:rPr kumimoji="0" lang="zh-CN" altLang="en-US" b="1" i="0" u="none" strike="noStrike" kern="1200" cap="none" spc="0" normalizeH="0" baseline="0" noProof="0" dirty="0">
                <a:ln>
                  <a:noFill/>
                </a:ln>
                <a:solidFill>
                  <a:srgbClr val="002060"/>
                </a:solidFill>
                <a:effectLst/>
                <a:uLnTx/>
                <a:uFillTx/>
                <a:latin typeface="微软雅黑" panose="020B0503020204020204" pitchFamily="34" charset="-122"/>
                <a:ea typeface="微软雅黑" panose="020B0503020204020204" pitchFamily="34" charset="-122"/>
                <a:cs typeface="+mn-cs"/>
              </a:rPr>
              <a:t>请求和响应、实现</a:t>
            </a:r>
            <a:r>
              <a:rPr kumimoji="0" lang="en-US" altLang="zh-CN" b="1" i="0" u="none" strike="noStrike" kern="1200" cap="none" spc="0" normalizeH="0" baseline="0" noProof="0" dirty="0">
                <a:ln>
                  <a:noFill/>
                </a:ln>
                <a:solidFill>
                  <a:srgbClr val="002060"/>
                </a:solidFill>
                <a:effectLst/>
                <a:uLnTx/>
                <a:uFillTx/>
                <a:latin typeface="微软雅黑" panose="020B0503020204020204" pitchFamily="34" charset="-122"/>
                <a:ea typeface="微软雅黑" panose="020B0503020204020204" pitchFamily="34" charset="-122"/>
                <a:cs typeface="+mn-cs"/>
              </a:rPr>
              <a:t>UDP</a:t>
            </a:r>
            <a:r>
              <a:rPr kumimoji="0" lang="zh-CN" altLang="en-US" b="1" i="0" u="none" strike="noStrike" kern="1200" cap="none" spc="0" normalizeH="0" baseline="0" noProof="0" dirty="0">
                <a:ln>
                  <a:noFill/>
                </a:ln>
                <a:solidFill>
                  <a:srgbClr val="002060"/>
                </a:solidFill>
                <a:effectLst/>
                <a:uLnTx/>
                <a:uFillTx/>
                <a:latin typeface="微软雅黑" panose="020B0503020204020204" pitchFamily="34" charset="-122"/>
                <a:ea typeface="微软雅黑" panose="020B0503020204020204" pitchFamily="34" charset="-122"/>
                <a:cs typeface="+mn-cs"/>
              </a:rPr>
              <a:t>数据报的发送和接收，以及编写一个简单的</a:t>
            </a:r>
            <a:r>
              <a:rPr kumimoji="0" lang="en-US" altLang="zh-CN" b="1" i="0" u="none" strike="noStrike" kern="1200" cap="none" spc="0" normalizeH="0" baseline="0" noProof="0" dirty="0">
                <a:ln>
                  <a:noFill/>
                </a:ln>
                <a:solidFill>
                  <a:srgbClr val="002060"/>
                </a:solidFill>
                <a:effectLst/>
                <a:uLnTx/>
                <a:uFillTx/>
                <a:latin typeface="微软雅黑" panose="020B0503020204020204" pitchFamily="34" charset="-122"/>
                <a:ea typeface="微软雅黑" panose="020B0503020204020204" pitchFamily="34" charset="-122"/>
                <a:cs typeface="+mn-cs"/>
              </a:rPr>
              <a:t>DHCP</a:t>
            </a:r>
            <a:r>
              <a:rPr kumimoji="0" lang="zh-CN" altLang="en-US" b="1" i="0" u="none" strike="noStrike" kern="1200" cap="none" spc="0" normalizeH="0" baseline="0" noProof="0" dirty="0">
                <a:ln>
                  <a:noFill/>
                </a:ln>
                <a:solidFill>
                  <a:srgbClr val="002060"/>
                </a:solidFill>
                <a:effectLst/>
                <a:uLnTx/>
                <a:uFillTx/>
                <a:latin typeface="微软雅黑" panose="020B0503020204020204" pitchFamily="34" charset="-122"/>
                <a:ea typeface="微软雅黑" panose="020B0503020204020204" pitchFamily="34" charset="-122"/>
                <a:cs typeface="+mn-cs"/>
              </a:rPr>
              <a:t>客户端。通过这些步骤，学生可以学习到网络协议栈的工作原理，理解如何在操作系统中实现网络通信功能，并解决网络编程中的实际问题。</a:t>
            </a:r>
            <a:endParaRPr kumimoji="0" lang="en-US" altLang="zh-CN" b="1" i="0" u="none" strike="noStrike" kern="1200" cap="none" spc="0" normalizeH="0" baseline="0" noProof="0" dirty="0">
              <a:ln>
                <a:noFill/>
              </a:ln>
              <a:solidFill>
                <a:srgbClr val="002060"/>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25607631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3"/>
          <p:cNvSpPr>
            <a:spLocks noGrp="1"/>
          </p:cNvSpPr>
          <p:nvPr>
            <p:custDataLst>
              <p:tags r:id="rId1"/>
            </p:custDataLst>
          </p:nvPr>
        </p:nvSpPr>
        <p:spPr>
          <a:xfrm>
            <a:off x="666751" y="409576"/>
            <a:ext cx="10858498" cy="6477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800" b="1" kern="1200">
                <a:solidFill>
                  <a:schemeClr val="tx1"/>
                </a:solidFill>
                <a:latin typeface="+mn-lt"/>
                <a:ea typeface="+mj-ea"/>
                <a:cs typeface="+mj-cs"/>
              </a:defRPr>
            </a:lvl1pPr>
          </a:lstStyle>
          <a:p>
            <a:r>
              <a:rPr lang="en-US" altLang="zh-CN" b="1" dirty="0">
                <a:solidFill>
                  <a:srgbClr val="000000"/>
                </a:solidFill>
                <a:effectLst/>
                <a:highlight>
                  <a:srgbClr val="FFFFFF"/>
                </a:highlight>
                <a:latin typeface="Consolas" panose="020B0609020204030204" pitchFamily="49" charset="0"/>
              </a:rPr>
              <a:t>Lab8 : Lock</a:t>
            </a:r>
            <a:endParaRPr lang="en-US" altLang="zh-CN" b="0" dirty="0">
              <a:solidFill>
                <a:srgbClr val="000000"/>
              </a:solidFill>
              <a:effectLst/>
              <a:highlight>
                <a:srgbClr val="FFFFFF"/>
              </a:highlight>
              <a:latin typeface="Consolas" panose="020B0609020204030204" pitchFamily="49" charset="0"/>
            </a:endParaRPr>
          </a:p>
        </p:txBody>
      </p:sp>
      <p:sp>
        <p:nvSpPr>
          <p:cNvPr id="9" name="椭圆 8">
            <a:extLst>
              <a:ext uri="{FF2B5EF4-FFF2-40B4-BE49-F238E27FC236}">
                <a16:creationId xmlns:a16="http://schemas.microsoft.com/office/drawing/2014/main" id="{6E53D553-D14A-9510-29DC-0BD871A344F7}"/>
              </a:ext>
            </a:extLst>
          </p:cNvPr>
          <p:cNvSpPr/>
          <p:nvPr/>
        </p:nvSpPr>
        <p:spPr>
          <a:xfrm>
            <a:off x="9267825" y="552451"/>
            <a:ext cx="361950" cy="361950"/>
          </a:xfrm>
          <a:prstGeom prst="ellipse">
            <a:avLst/>
          </a:prstGeom>
          <a:solidFill>
            <a:schemeClr val="accent1">
              <a:lumMod val="40000"/>
              <a:lumOff val="60000"/>
            </a:schemeClr>
          </a:solidFill>
          <a:ln w="28575" cap="flat" cmpd="sng" algn="ctr">
            <a:solidFill>
              <a:srgbClr val="2E75B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4472C4"/>
              </a:solidFill>
              <a:effectLst/>
              <a:uLnTx/>
              <a:uFillTx/>
              <a:latin typeface="微软雅黑"/>
              <a:ea typeface="微软雅黑"/>
              <a:cs typeface="+mn-cs"/>
            </a:endParaRPr>
          </a:p>
        </p:txBody>
      </p:sp>
      <p:sp>
        <p:nvSpPr>
          <p:cNvPr id="10" name="椭圆 9">
            <a:extLst>
              <a:ext uri="{FF2B5EF4-FFF2-40B4-BE49-F238E27FC236}">
                <a16:creationId xmlns:a16="http://schemas.microsoft.com/office/drawing/2014/main" id="{2877A471-42AB-DC68-B092-54364D1165E9}"/>
              </a:ext>
            </a:extLst>
          </p:cNvPr>
          <p:cNvSpPr/>
          <p:nvPr/>
        </p:nvSpPr>
        <p:spPr>
          <a:xfrm>
            <a:off x="9741693" y="552451"/>
            <a:ext cx="361950" cy="361950"/>
          </a:xfrm>
          <a:prstGeom prst="ellipse">
            <a:avLst/>
          </a:prstGeom>
          <a:noFill/>
          <a:ln w="28575" cap="flat" cmpd="sng" algn="ctr">
            <a:solidFill>
              <a:srgbClr val="2E75B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4472C4"/>
              </a:solidFill>
              <a:effectLst/>
              <a:uLnTx/>
              <a:uFillTx/>
              <a:latin typeface="微软雅黑"/>
              <a:ea typeface="微软雅黑"/>
              <a:cs typeface="+mn-cs"/>
            </a:endParaRPr>
          </a:p>
        </p:txBody>
      </p:sp>
      <p:sp>
        <p:nvSpPr>
          <p:cNvPr id="11" name="椭圆 10">
            <a:extLst>
              <a:ext uri="{FF2B5EF4-FFF2-40B4-BE49-F238E27FC236}">
                <a16:creationId xmlns:a16="http://schemas.microsoft.com/office/drawing/2014/main" id="{7E09F7AF-EEF0-EBEE-ED1E-474E69E23ED3}"/>
              </a:ext>
            </a:extLst>
          </p:cNvPr>
          <p:cNvSpPr/>
          <p:nvPr/>
        </p:nvSpPr>
        <p:spPr>
          <a:xfrm>
            <a:off x="10215561" y="552451"/>
            <a:ext cx="361950" cy="361950"/>
          </a:xfrm>
          <a:prstGeom prst="ellipse">
            <a:avLst/>
          </a:prstGeom>
          <a:noFill/>
          <a:ln w="28575" cap="flat" cmpd="sng" algn="ctr">
            <a:solidFill>
              <a:srgbClr val="2E75B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4472C4"/>
              </a:solidFill>
              <a:effectLst/>
              <a:uLnTx/>
              <a:uFillTx/>
              <a:latin typeface="微软雅黑"/>
              <a:ea typeface="微软雅黑"/>
              <a:cs typeface="+mn-cs"/>
            </a:endParaRPr>
          </a:p>
        </p:txBody>
      </p:sp>
      <p:sp>
        <p:nvSpPr>
          <p:cNvPr id="12" name="椭圆 11">
            <a:extLst>
              <a:ext uri="{FF2B5EF4-FFF2-40B4-BE49-F238E27FC236}">
                <a16:creationId xmlns:a16="http://schemas.microsoft.com/office/drawing/2014/main" id="{36115579-D11C-A2B3-C96B-4185E4804396}"/>
              </a:ext>
            </a:extLst>
          </p:cNvPr>
          <p:cNvSpPr/>
          <p:nvPr/>
        </p:nvSpPr>
        <p:spPr>
          <a:xfrm>
            <a:off x="10689430" y="552451"/>
            <a:ext cx="361950" cy="361950"/>
          </a:xfrm>
          <a:prstGeom prst="ellipse">
            <a:avLst/>
          </a:prstGeom>
          <a:noFill/>
          <a:ln w="28575" cap="flat" cmpd="sng" algn="ctr">
            <a:solidFill>
              <a:srgbClr val="2E75B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4472C4"/>
              </a:solidFill>
              <a:effectLst/>
              <a:uLnTx/>
              <a:uFillTx/>
              <a:latin typeface="微软雅黑"/>
              <a:ea typeface="微软雅黑"/>
              <a:cs typeface="+mn-cs"/>
            </a:endParaRPr>
          </a:p>
        </p:txBody>
      </p:sp>
      <p:sp>
        <p:nvSpPr>
          <p:cNvPr id="13" name="椭圆 12">
            <a:extLst>
              <a:ext uri="{FF2B5EF4-FFF2-40B4-BE49-F238E27FC236}">
                <a16:creationId xmlns:a16="http://schemas.microsoft.com/office/drawing/2014/main" id="{06ADDE0A-B9B2-A40E-B2FA-977756B309AC}"/>
              </a:ext>
            </a:extLst>
          </p:cNvPr>
          <p:cNvSpPr/>
          <p:nvPr/>
        </p:nvSpPr>
        <p:spPr>
          <a:xfrm>
            <a:off x="11163299" y="552451"/>
            <a:ext cx="361950" cy="361950"/>
          </a:xfrm>
          <a:prstGeom prst="ellipse">
            <a:avLst/>
          </a:prstGeom>
          <a:noFill/>
          <a:ln w="28575" cap="flat" cmpd="sng" algn="ctr">
            <a:solidFill>
              <a:srgbClr val="2E75B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4472C4"/>
              </a:solidFill>
              <a:effectLst/>
              <a:uLnTx/>
              <a:uFillTx/>
              <a:latin typeface="微软雅黑"/>
              <a:ea typeface="微软雅黑"/>
              <a:cs typeface="+mn-cs"/>
            </a:endParaRPr>
          </a:p>
        </p:txBody>
      </p:sp>
      <p:sp>
        <p:nvSpPr>
          <p:cNvPr id="25" name="文本框 24">
            <a:extLst>
              <a:ext uri="{FF2B5EF4-FFF2-40B4-BE49-F238E27FC236}">
                <a16:creationId xmlns:a16="http://schemas.microsoft.com/office/drawing/2014/main" id="{CC48E11D-2366-40D6-837F-AB26262DBB11}"/>
              </a:ext>
            </a:extLst>
          </p:cNvPr>
          <p:cNvSpPr txBox="1"/>
          <p:nvPr/>
        </p:nvSpPr>
        <p:spPr>
          <a:xfrm>
            <a:off x="666751" y="3215508"/>
            <a:ext cx="10858498" cy="1526187"/>
          </a:xfrm>
          <a:prstGeom prst="rect">
            <a:avLst/>
          </a:prstGeom>
          <a:noFill/>
        </p:spPr>
        <p:txBody>
          <a:bodyPr wrap="square" anchor="b" anchorCtr="0">
            <a:spAutoFit/>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n-US" altLang="zh-CN" sz="1600" b="1"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mn-cs"/>
              </a:rPr>
              <a:t>Memory allocator : </a:t>
            </a:r>
            <a:r>
              <a:rPr kumimoji="0" lang="zh-CN" altLang="en-US" sz="160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mn-cs"/>
              </a:rPr>
              <a:t>通过</a:t>
            </a:r>
            <a:r>
              <a:rPr kumimoji="0" lang="zh-CN" altLang="en-US" sz="1600" b="1"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mn-cs"/>
              </a:rPr>
              <a:t>为每个</a:t>
            </a:r>
            <a:r>
              <a:rPr kumimoji="0" lang="en-US" altLang="zh-CN" sz="1600" b="1"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mn-cs"/>
              </a:rPr>
              <a:t>CPU</a:t>
            </a:r>
            <a:r>
              <a:rPr kumimoji="0" lang="zh-CN" altLang="en-US" sz="1600" b="1"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mn-cs"/>
              </a:rPr>
              <a:t>分配独立的自由列表（</a:t>
            </a:r>
            <a:r>
              <a:rPr kumimoji="0" lang="en-US" altLang="zh-CN" sz="1600" b="1"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mn-cs"/>
              </a:rPr>
              <a:t>free list</a:t>
            </a:r>
            <a:r>
              <a:rPr kumimoji="0" lang="zh-CN" altLang="en-US" sz="1600" b="1"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mn-cs"/>
              </a:rPr>
              <a:t>）和锁，减少多核系统中的锁争用，提升内存分配器的性能。</a:t>
            </a:r>
            <a:r>
              <a:rPr kumimoji="0" lang="zh-CN" altLang="en-US" sz="160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mn-cs"/>
              </a:rPr>
              <a:t>具体内容包括修改内存分配器的设计，使每个</a:t>
            </a:r>
            <a:r>
              <a:rPr kumimoji="0" lang="en-US" altLang="zh-CN" sz="160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mn-cs"/>
              </a:rPr>
              <a:t>CPU</a:t>
            </a:r>
            <a:r>
              <a:rPr kumimoji="0" lang="zh-CN" altLang="en-US" sz="160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mn-cs"/>
              </a:rPr>
              <a:t>拥有自己的内存分配链表，并在链表耗尽时从其他</a:t>
            </a:r>
            <a:r>
              <a:rPr kumimoji="0" lang="en-US" altLang="zh-CN" sz="160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mn-cs"/>
              </a:rPr>
              <a:t>CPU</a:t>
            </a:r>
            <a:r>
              <a:rPr kumimoji="0" lang="zh-CN" altLang="en-US" sz="160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mn-cs"/>
              </a:rPr>
              <a:t>的链表中偷取部分内存页。通过这种改进，可以显著减少</a:t>
            </a:r>
            <a:r>
              <a:rPr kumimoji="0" lang="en-US" altLang="zh-CN" sz="160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mn-cs"/>
              </a:rPr>
              <a:t>CPU</a:t>
            </a:r>
            <a:r>
              <a:rPr kumimoji="0" lang="zh-CN" altLang="en-US" sz="160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mn-cs"/>
              </a:rPr>
              <a:t>之间的竞争，提高系统在多线程环境下的内存管理效率，从而增强操作系统的整体性能。</a:t>
            </a:r>
            <a:endParaRPr kumimoji="0" lang="en-US" altLang="zh-CN" sz="160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mn-cs"/>
            </a:endParaRPr>
          </a:p>
        </p:txBody>
      </p:sp>
      <p:sp>
        <p:nvSpPr>
          <p:cNvPr id="2" name="文本框 1">
            <a:extLst>
              <a:ext uri="{FF2B5EF4-FFF2-40B4-BE49-F238E27FC236}">
                <a16:creationId xmlns:a16="http://schemas.microsoft.com/office/drawing/2014/main" id="{B076EC77-3709-9088-15E3-9D9AC5B1D1A3}"/>
              </a:ext>
            </a:extLst>
          </p:cNvPr>
          <p:cNvSpPr txBox="1"/>
          <p:nvPr/>
        </p:nvSpPr>
        <p:spPr>
          <a:xfrm>
            <a:off x="666751" y="4878502"/>
            <a:ext cx="10858498" cy="1156855"/>
          </a:xfrm>
          <a:prstGeom prst="rect">
            <a:avLst/>
          </a:prstGeom>
          <a:noFill/>
        </p:spPr>
        <p:txBody>
          <a:bodyPr wrap="square" anchor="b" anchorCtr="0">
            <a:spAutoFit/>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n-US" altLang="zh-CN" sz="1600" b="1"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mn-cs"/>
              </a:rPr>
              <a:t>Buffer cache : </a:t>
            </a:r>
            <a:r>
              <a:rPr kumimoji="0" lang="zh-CN" altLang="en-US" sz="160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mn-cs"/>
              </a:rPr>
              <a:t>通过对</a:t>
            </a:r>
            <a:r>
              <a:rPr kumimoji="0" lang="en-US" altLang="zh-CN" sz="160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mn-cs"/>
              </a:rPr>
              <a:t>xv6</a:t>
            </a:r>
            <a:r>
              <a:rPr kumimoji="0" lang="zh-CN" altLang="en-US" sz="160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mn-cs"/>
              </a:rPr>
              <a:t>操作系统中的</a:t>
            </a:r>
            <a:r>
              <a:rPr kumimoji="0" lang="zh-CN" altLang="en-US" sz="1600" b="1"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mn-cs"/>
              </a:rPr>
              <a:t>缓冲区缓存（</a:t>
            </a:r>
            <a:r>
              <a:rPr kumimoji="0" lang="en-US" altLang="zh-CN" sz="1600" b="1"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mn-cs"/>
              </a:rPr>
              <a:t>buffer cache</a:t>
            </a:r>
            <a:r>
              <a:rPr kumimoji="0" lang="zh-CN" altLang="en-US" sz="1600" b="1"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mn-cs"/>
              </a:rPr>
              <a:t>）进行优化，以减少多个进程之间对缓冲区缓存锁的争用，进而提升系统的性能和并发能力。</a:t>
            </a:r>
            <a:r>
              <a:rPr kumimoji="0" lang="zh-CN" altLang="en-US" sz="160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mn-cs"/>
              </a:rPr>
              <a:t>具体方法包括将原有的双向链表结构更改为哈希表结构，并使用基于时间戳的</a:t>
            </a:r>
            <a:r>
              <a:rPr kumimoji="0" lang="en-US" altLang="zh-CN" sz="160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mn-cs"/>
              </a:rPr>
              <a:t>LRU</a:t>
            </a:r>
            <a:r>
              <a:rPr kumimoji="0" lang="zh-CN" altLang="en-US" sz="160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mn-cs"/>
              </a:rPr>
              <a:t>算法管理缓存块。这些改动旨在减少锁的竞争，优化多线程环境下的缓冲区管理，从而提高整个操作系统的效率。</a:t>
            </a:r>
            <a:endParaRPr kumimoji="0" lang="en-US" altLang="zh-CN" sz="160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mn-cs"/>
            </a:endParaRPr>
          </a:p>
        </p:txBody>
      </p:sp>
      <p:sp>
        <p:nvSpPr>
          <p:cNvPr id="4" name="文本框 3">
            <a:extLst>
              <a:ext uri="{FF2B5EF4-FFF2-40B4-BE49-F238E27FC236}">
                <a16:creationId xmlns:a16="http://schemas.microsoft.com/office/drawing/2014/main" id="{7B34CAA4-CDBE-DB65-FC7B-39625A2A7115}"/>
              </a:ext>
            </a:extLst>
          </p:cNvPr>
          <p:cNvSpPr txBox="1"/>
          <p:nvPr/>
        </p:nvSpPr>
        <p:spPr>
          <a:xfrm>
            <a:off x="666751" y="1194083"/>
            <a:ext cx="10858498" cy="1884618"/>
          </a:xfrm>
          <a:prstGeom prst="rect">
            <a:avLst/>
          </a:prstGeom>
          <a:noFill/>
        </p:spPr>
        <p:txBody>
          <a:bodyPr wrap="square" anchor="b" anchorCtr="0">
            <a:spAutoFit/>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schemeClr val="accent1">
                    <a:lumMod val="50000"/>
                  </a:schemeClr>
                </a:solidFill>
                <a:effectLst/>
                <a:uLnTx/>
                <a:uFillTx/>
                <a:latin typeface="微软雅黑" panose="020B0503020204020204" pitchFamily="34" charset="-122"/>
                <a:ea typeface="微软雅黑" panose="020B0503020204020204" pitchFamily="34" charset="-122"/>
                <a:cs typeface="+mn-cs"/>
              </a:rPr>
              <a:t>扩展文件系统以支持更大的文件尺寸。实验内容包括修改</a:t>
            </a:r>
            <a:r>
              <a:rPr kumimoji="0" lang="en-US" altLang="zh-CN" sz="2000" b="1" i="0" u="none" strike="noStrike" kern="1200" cap="none" spc="0" normalizeH="0" baseline="0" noProof="0" dirty="0" err="1">
                <a:ln>
                  <a:noFill/>
                </a:ln>
                <a:solidFill>
                  <a:schemeClr val="accent1">
                    <a:lumMod val="50000"/>
                  </a:schemeClr>
                </a:solidFill>
                <a:effectLst/>
                <a:uLnTx/>
                <a:uFillTx/>
                <a:latin typeface="微软雅黑" panose="020B0503020204020204" pitchFamily="34" charset="-122"/>
                <a:ea typeface="微软雅黑" panose="020B0503020204020204" pitchFamily="34" charset="-122"/>
                <a:cs typeface="+mn-cs"/>
              </a:rPr>
              <a:t>inode</a:t>
            </a:r>
            <a:r>
              <a:rPr kumimoji="0" lang="zh-CN" altLang="en-US" sz="2000" b="1" i="0" u="none" strike="noStrike" kern="1200" cap="none" spc="0" normalizeH="0" baseline="0" noProof="0" dirty="0">
                <a:ln>
                  <a:noFill/>
                </a:ln>
                <a:solidFill>
                  <a:schemeClr val="accent1">
                    <a:lumMod val="50000"/>
                  </a:schemeClr>
                </a:solidFill>
                <a:effectLst/>
                <a:uLnTx/>
                <a:uFillTx/>
                <a:latin typeface="微软雅黑" panose="020B0503020204020204" pitchFamily="34" charset="-122"/>
                <a:ea typeface="微软雅黑" panose="020B0503020204020204" pitchFamily="34" charset="-122"/>
                <a:cs typeface="+mn-cs"/>
              </a:rPr>
              <a:t>结构，将一个直接块号替换为双重间接块号，从而增加最大文件大小。实验过程中需要更改宏定义、更新</a:t>
            </a:r>
            <a:r>
              <a:rPr kumimoji="0" lang="en-US" altLang="zh-CN" sz="2000" b="1" i="0" u="none" strike="noStrike" kern="1200" cap="none" spc="0" normalizeH="0" baseline="0" noProof="0" dirty="0" err="1">
                <a:ln>
                  <a:noFill/>
                </a:ln>
                <a:solidFill>
                  <a:schemeClr val="accent1">
                    <a:lumMod val="50000"/>
                  </a:schemeClr>
                </a:solidFill>
                <a:effectLst/>
                <a:uLnTx/>
                <a:uFillTx/>
                <a:latin typeface="微软雅黑" panose="020B0503020204020204" pitchFamily="34" charset="-122"/>
                <a:ea typeface="微软雅黑" panose="020B0503020204020204" pitchFamily="34" charset="-122"/>
                <a:cs typeface="+mn-cs"/>
              </a:rPr>
              <a:t>inode</a:t>
            </a:r>
            <a:r>
              <a:rPr kumimoji="0" lang="zh-CN" altLang="en-US" sz="2000" b="1" i="0" u="none" strike="noStrike" kern="1200" cap="none" spc="0" normalizeH="0" baseline="0" noProof="0" dirty="0">
                <a:ln>
                  <a:noFill/>
                </a:ln>
                <a:solidFill>
                  <a:schemeClr val="accent1">
                    <a:lumMod val="50000"/>
                  </a:schemeClr>
                </a:solidFill>
                <a:effectLst/>
                <a:uLnTx/>
                <a:uFillTx/>
                <a:latin typeface="微软雅黑" panose="020B0503020204020204" pitchFamily="34" charset="-122"/>
                <a:ea typeface="微软雅黑" panose="020B0503020204020204" pitchFamily="34" charset="-122"/>
                <a:cs typeface="+mn-cs"/>
              </a:rPr>
              <a:t>结构，并修改如</a:t>
            </a:r>
            <a:r>
              <a:rPr kumimoji="0" lang="en-US" altLang="zh-CN" sz="2000" b="1" i="0" u="none" strike="noStrike" kern="1200" cap="none" spc="0" normalizeH="0" baseline="0" noProof="0" dirty="0" err="1">
                <a:ln>
                  <a:noFill/>
                </a:ln>
                <a:solidFill>
                  <a:schemeClr val="accent1">
                    <a:lumMod val="50000"/>
                  </a:schemeClr>
                </a:solidFill>
                <a:effectLst/>
                <a:uLnTx/>
                <a:uFillTx/>
                <a:latin typeface="微软雅黑" panose="020B0503020204020204" pitchFamily="34" charset="-122"/>
                <a:ea typeface="微软雅黑" panose="020B0503020204020204" pitchFamily="34" charset="-122"/>
                <a:cs typeface="+mn-cs"/>
              </a:rPr>
              <a:t>bmap</a:t>
            </a:r>
            <a:r>
              <a:rPr kumimoji="0" lang="en-US" altLang="zh-CN" sz="2000" b="1" i="0" u="none" strike="noStrike" kern="1200" cap="none" spc="0" normalizeH="0" baseline="0" noProof="0" dirty="0">
                <a:ln>
                  <a:noFill/>
                </a:ln>
                <a:solidFill>
                  <a:schemeClr val="accent1">
                    <a:lumMod val="50000"/>
                  </a:schemeClr>
                </a:solidFill>
                <a:effectLst/>
                <a:uLnTx/>
                <a:uFillTx/>
                <a:latin typeface="微软雅黑" panose="020B0503020204020204" pitchFamily="34" charset="-122"/>
                <a:ea typeface="微软雅黑" panose="020B0503020204020204" pitchFamily="34" charset="-122"/>
                <a:cs typeface="+mn-cs"/>
              </a:rPr>
              <a:t>()</a:t>
            </a:r>
            <a:r>
              <a:rPr kumimoji="0" lang="zh-CN" altLang="en-US" sz="2000" b="1" i="0" u="none" strike="noStrike" kern="1200" cap="none" spc="0" normalizeH="0" baseline="0" noProof="0" dirty="0">
                <a:ln>
                  <a:noFill/>
                </a:ln>
                <a:solidFill>
                  <a:schemeClr val="accent1">
                    <a:lumMod val="50000"/>
                  </a:schemeClr>
                </a:solidFill>
                <a:effectLst/>
                <a:uLnTx/>
                <a:uFillTx/>
                <a:latin typeface="微软雅黑" panose="020B0503020204020204" pitchFamily="34" charset="-122"/>
                <a:ea typeface="微软雅黑" panose="020B0503020204020204" pitchFamily="34" charset="-122"/>
                <a:cs typeface="+mn-cs"/>
              </a:rPr>
              <a:t>和</a:t>
            </a:r>
            <a:r>
              <a:rPr kumimoji="0" lang="en-US" altLang="zh-CN" sz="2000" b="1" i="0" u="none" strike="noStrike" kern="1200" cap="none" spc="0" normalizeH="0" baseline="0" noProof="0" dirty="0" err="1">
                <a:ln>
                  <a:noFill/>
                </a:ln>
                <a:solidFill>
                  <a:schemeClr val="accent1">
                    <a:lumMod val="50000"/>
                  </a:schemeClr>
                </a:solidFill>
                <a:effectLst/>
                <a:uLnTx/>
                <a:uFillTx/>
                <a:latin typeface="微软雅黑" panose="020B0503020204020204" pitchFamily="34" charset="-122"/>
                <a:ea typeface="微软雅黑" panose="020B0503020204020204" pitchFamily="34" charset="-122"/>
                <a:cs typeface="+mn-cs"/>
              </a:rPr>
              <a:t>itrunc</a:t>
            </a:r>
            <a:r>
              <a:rPr kumimoji="0" lang="en-US" altLang="zh-CN" sz="2000" b="1" i="0" u="none" strike="noStrike" kern="1200" cap="none" spc="0" normalizeH="0" baseline="0" noProof="0" dirty="0">
                <a:ln>
                  <a:noFill/>
                </a:ln>
                <a:solidFill>
                  <a:schemeClr val="accent1">
                    <a:lumMod val="50000"/>
                  </a:schemeClr>
                </a:solidFill>
                <a:effectLst/>
                <a:uLnTx/>
                <a:uFillTx/>
                <a:latin typeface="微软雅黑" panose="020B0503020204020204" pitchFamily="34" charset="-122"/>
                <a:ea typeface="微软雅黑" panose="020B0503020204020204" pitchFamily="34" charset="-122"/>
                <a:cs typeface="+mn-cs"/>
              </a:rPr>
              <a:t>()</a:t>
            </a:r>
            <a:r>
              <a:rPr kumimoji="0" lang="zh-CN" altLang="en-US" sz="2000" b="1" i="0" u="none" strike="noStrike" kern="1200" cap="none" spc="0" normalizeH="0" baseline="0" noProof="0" dirty="0">
                <a:ln>
                  <a:noFill/>
                </a:ln>
                <a:solidFill>
                  <a:schemeClr val="accent1">
                    <a:lumMod val="50000"/>
                  </a:schemeClr>
                </a:solidFill>
                <a:effectLst/>
                <a:uLnTx/>
                <a:uFillTx/>
                <a:latin typeface="微软雅黑" panose="020B0503020204020204" pitchFamily="34" charset="-122"/>
                <a:ea typeface="微软雅黑" panose="020B0503020204020204" pitchFamily="34" charset="-122"/>
                <a:cs typeface="+mn-cs"/>
              </a:rPr>
              <a:t>等函数以处理新的块结构。实验最后通过</a:t>
            </a:r>
            <a:r>
              <a:rPr kumimoji="0" lang="en-US" altLang="zh-CN" sz="2000" b="1" i="0" u="none" strike="noStrike" kern="1200" cap="none" spc="0" normalizeH="0" baseline="0" noProof="0" dirty="0" err="1">
                <a:ln>
                  <a:noFill/>
                </a:ln>
                <a:solidFill>
                  <a:schemeClr val="accent1">
                    <a:lumMod val="50000"/>
                  </a:schemeClr>
                </a:solidFill>
                <a:effectLst/>
                <a:uLnTx/>
                <a:uFillTx/>
                <a:latin typeface="微软雅黑" panose="020B0503020204020204" pitchFamily="34" charset="-122"/>
                <a:ea typeface="微软雅黑" panose="020B0503020204020204" pitchFamily="34" charset="-122"/>
                <a:cs typeface="+mn-cs"/>
              </a:rPr>
              <a:t>bigfile</a:t>
            </a:r>
            <a:r>
              <a:rPr kumimoji="0" lang="zh-CN" altLang="en-US" sz="2000" b="1" i="0" u="none" strike="noStrike" kern="1200" cap="none" spc="0" normalizeH="0" baseline="0" noProof="0" dirty="0">
                <a:ln>
                  <a:noFill/>
                </a:ln>
                <a:solidFill>
                  <a:schemeClr val="accent1">
                    <a:lumMod val="50000"/>
                  </a:schemeClr>
                </a:solidFill>
                <a:effectLst/>
                <a:uLnTx/>
                <a:uFillTx/>
                <a:latin typeface="微软雅黑" panose="020B0503020204020204" pitchFamily="34" charset="-122"/>
                <a:ea typeface="微软雅黑" panose="020B0503020204020204" pitchFamily="34" charset="-122"/>
                <a:cs typeface="+mn-cs"/>
              </a:rPr>
              <a:t>测试和</a:t>
            </a:r>
            <a:r>
              <a:rPr kumimoji="0" lang="en-US" altLang="zh-CN" sz="2000" b="1" i="0" u="none" strike="noStrike" kern="1200" cap="none" spc="0" normalizeH="0" baseline="0" noProof="0" dirty="0" err="1">
                <a:ln>
                  <a:noFill/>
                </a:ln>
                <a:solidFill>
                  <a:schemeClr val="accent1">
                    <a:lumMod val="50000"/>
                  </a:schemeClr>
                </a:solidFill>
                <a:effectLst/>
                <a:uLnTx/>
                <a:uFillTx/>
                <a:latin typeface="微软雅黑" panose="020B0503020204020204" pitchFamily="34" charset="-122"/>
                <a:ea typeface="微软雅黑" panose="020B0503020204020204" pitchFamily="34" charset="-122"/>
                <a:cs typeface="+mn-cs"/>
              </a:rPr>
              <a:t>usertests</a:t>
            </a:r>
            <a:r>
              <a:rPr kumimoji="0" lang="zh-CN" altLang="en-US" sz="2000" b="1" i="0" u="none" strike="noStrike" kern="1200" cap="none" spc="0" normalizeH="0" baseline="0" noProof="0" dirty="0">
                <a:ln>
                  <a:noFill/>
                </a:ln>
                <a:solidFill>
                  <a:schemeClr val="accent1">
                    <a:lumMod val="50000"/>
                  </a:schemeClr>
                </a:solidFill>
                <a:effectLst/>
                <a:uLnTx/>
                <a:uFillTx/>
                <a:latin typeface="微软雅黑" panose="020B0503020204020204" pitchFamily="34" charset="-122"/>
                <a:ea typeface="微软雅黑" panose="020B0503020204020204" pitchFamily="34" charset="-122"/>
                <a:cs typeface="+mn-cs"/>
              </a:rPr>
              <a:t>验证了修改的正确性。</a:t>
            </a:r>
            <a:endParaRPr kumimoji="0" lang="en-US" altLang="zh-CN" sz="2000" i="0" u="none" strike="noStrike" kern="1200" cap="none" spc="0" normalizeH="0" baseline="0" noProof="0" dirty="0">
              <a:ln>
                <a:noFill/>
              </a:ln>
              <a:solidFill>
                <a:schemeClr val="accent1">
                  <a:lumMod val="50000"/>
                </a:schemeClr>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2411956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3"/>
          <p:cNvSpPr>
            <a:spLocks noGrp="1"/>
          </p:cNvSpPr>
          <p:nvPr>
            <p:custDataLst>
              <p:tags r:id="rId1"/>
            </p:custDataLst>
          </p:nvPr>
        </p:nvSpPr>
        <p:spPr>
          <a:xfrm>
            <a:off x="666751" y="409576"/>
            <a:ext cx="10858498" cy="6477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800" b="1" kern="1200">
                <a:solidFill>
                  <a:schemeClr val="tx1"/>
                </a:solidFill>
                <a:latin typeface="+mn-lt"/>
                <a:ea typeface="+mj-ea"/>
                <a:cs typeface="+mj-cs"/>
              </a:defRPr>
            </a:lvl1pPr>
          </a:lstStyle>
          <a:p>
            <a:r>
              <a:rPr lang="en-US" altLang="zh-CN" b="1" dirty="0">
                <a:solidFill>
                  <a:srgbClr val="000000"/>
                </a:solidFill>
                <a:effectLst/>
                <a:highlight>
                  <a:srgbClr val="FFFFFF"/>
                </a:highlight>
                <a:latin typeface="Consolas" panose="020B0609020204030204" pitchFamily="49" charset="0"/>
              </a:rPr>
              <a:t>Lab9 : File System</a:t>
            </a:r>
            <a:endParaRPr lang="en-US" altLang="zh-CN" b="0" dirty="0">
              <a:solidFill>
                <a:srgbClr val="000000"/>
              </a:solidFill>
              <a:effectLst/>
              <a:highlight>
                <a:srgbClr val="FFFFFF"/>
              </a:highlight>
              <a:latin typeface="Consolas" panose="020B0609020204030204" pitchFamily="49" charset="0"/>
            </a:endParaRPr>
          </a:p>
        </p:txBody>
      </p:sp>
      <p:sp>
        <p:nvSpPr>
          <p:cNvPr id="9" name="椭圆 8">
            <a:extLst>
              <a:ext uri="{FF2B5EF4-FFF2-40B4-BE49-F238E27FC236}">
                <a16:creationId xmlns:a16="http://schemas.microsoft.com/office/drawing/2014/main" id="{6E53D553-D14A-9510-29DC-0BD871A344F7}"/>
              </a:ext>
            </a:extLst>
          </p:cNvPr>
          <p:cNvSpPr/>
          <p:nvPr/>
        </p:nvSpPr>
        <p:spPr>
          <a:xfrm>
            <a:off x="9267825" y="552451"/>
            <a:ext cx="361950" cy="361950"/>
          </a:xfrm>
          <a:prstGeom prst="ellipse">
            <a:avLst/>
          </a:prstGeom>
          <a:solidFill>
            <a:schemeClr val="accent1">
              <a:lumMod val="40000"/>
              <a:lumOff val="60000"/>
            </a:schemeClr>
          </a:solidFill>
          <a:ln w="28575" cap="flat" cmpd="sng" algn="ctr">
            <a:solidFill>
              <a:srgbClr val="2E75B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4472C4"/>
              </a:solidFill>
              <a:effectLst/>
              <a:uLnTx/>
              <a:uFillTx/>
              <a:latin typeface="微软雅黑"/>
              <a:ea typeface="微软雅黑"/>
              <a:cs typeface="+mn-cs"/>
            </a:endParaRPr>
          </a:p>
        </p:txBody>
      </p:sp>
      <p:sp>
        <p:nvSpPr>
          <p:cNvPr id="10" name="椭圆 9">
            <a:extLst>
              <a:ext uri="{FF2B5EF4-FFF2-40B4-BE49-F238E27FC236}">
                <a16:creationId xmlns:a16="http://schemas.microsoft.com/office/drawing/2014/main" id="{2877A471-42AB-DC68-B092-54364D1165E9}"/>
              </a:ext>
            </a:extLst>
          </p:cNvPr>
          <p:cNvSpPr/>
          <p:nvPr/>
        </p:nvSpPr>
        <p:spPr>
          <a:xfrm>
            <a:off x="9741693" y="552451"/>
            <a:ext cx="361950" cy="361950"/>
          </a:xfrm>
          <a:prstGeom prst="ellipse">
            <a:avLst/>
          </a:prstGeom>
          <a:noFill/>
          <a:ln w="28575" cap="flat" cmpd="sng" algn="ctr">
            <a:solidFill>
              <a:srgbClr val="2E75B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4472C4"/>
              </a:solidFill>
              <a:effectLst/>
              <a:uLnTx/>
              <a:uFillTx/>
              <a:latin typeface="微软雅黑"/>
              <a:ea typeface="微软雅黑"/>
              <a:cs typeface="+mn-cs"/>
            </a:endParaRPr>
          </a:p>
        </p:txBody>
      </p:sp>
      <p:sp>
        <p:nvSpPr>
          <p:cNvPr id="11" name="椭圆 10">
            <a:extLst>
              <a:ext uri="{FF2B5EF4-FFF2-40B4-BE49-F238E27FC236}">
                <a16:creationId xmlns:a16="http://schemas.microsoft.com/office/drawing/2014/main" id="{7E09F7AF-EEF0-EBEE-ED1E-474E69E23ED3}"/>
              </a:ext>
            </a:extLst>
          </p:cNvPr>
          <p:cNvSpPr/>
          <p:nvPr/>
        </p:nvSpPr>
        <p:spPr>
          <a:xfrm>
            <a:off x="10215561" y="552451"/>
            <a:ext cx="361950" cy="361950"/>
          </a:xfrm>
          <a:prstGeom prst="ellipse">
            <a:avLst/>
          </a:prstGeom>
          <a:noFill/>
          <a:ln w="28575" cap="flat" cmpd="sng" algn="ctr">
            <a:solidFill>
              <a:srgbClr val="2E75B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4472C4"/>
              </a:solidFill>
              <a:effectLst/>
              <a:uLnTx/>
              <a:uFillTx/>
              <a:latin typeface="微软雅黑"/>
              <a:ea typeface="微软雅黑"/>
              <a:cs typeface="+mn-cs"/>
            </a:endParaRPr>
          </a:p>
        </p:txBody>
      </p:sp>
      <p:sp>
        <p:nvSpPr>
          <p:cNvPr id="12" name="椭圆 11">
            <a:extLst>
              <a:ext uri="{FF2B5EF4-FFF2-40B4-BE49-F238E27FC236}">
                <a16:creationId xmlns:a16="http://schemas.microsoft.com/office/drawing/2014/main" id="{36115579-D11C-A2B3-C96B-4185E4804396}"/>
              </a:ext>
            </a:extLst>
          </p:cNvPr>
          <p:cNvSpPr/>
          <p:nvPr/>
        </p:nvSpPr>
        <p:spPr>
          <a:xfrm>
            <a:off x="10689430" y="552451"/>
            <a:ext cx="361950" cy="361950"/>
          </a:xfrm>
          <a:prstGeom prst="ellipse">
            <a:avLst/>
          </a:prstGeom>
          <a:noFill/>
          <a:ln w="28575" cap="flat" cmpd="sng" algn="ctr">
            <a:solidFill>
              <a:srgbClr val="2E75B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4472C4"/>
              </a:solidFill>
              <a:effectLst/>
              <a:uLnTx/>
              <a:uFillTx/>
              <a:latin typeface="微软雅黑"/>
              <a:ea typeface="微软雅黑"/>
              <a:cs typeface="+mn-cs"/>
            </a:endParaRPr>
          </a:p>
        </p:txBody>
      </p:sp>
      <p:sp>
        <p:nvSpPr>
          <p:cNvPr id="13" name="椭圆 12">
            <a:extLst>
              <a:ext uri="{FF2B5EF4-FFF2-40B4-BE49-F238E27FC236}">
                <a16:creationId xmlns:a16="http://schemas.microsoft.com/office/drawing/2014/main" id="{06ADDE0A-B9B2-A40E-B2FA-977756B309AC}"/>
              </a:ext>
            </a:extLst>
          </p:cNvPr>
          <p:cNvSpPr/>
          <p:nvPr/>
        </p:nvSpPr>
        <p:spPr>
          <a:xfrm>
            <a:off x="11163299" y="552451"/>
            <a:ext cx="361950" cy="361950"/>
          </a:xfrm>
          <a:prstGeom prst="ellipse">
            <a:avLst/>
          </a:prstGeom>
          <a:noFill/>
          <a:ln w="28575" cap="flat" cmpd="sng" algn="ctr">
            <a:solidFill>
              <a:srgbClr val="2E75B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4472C4"/>
              </a:solidFill>
              <a:effectLst/>
              <a:uLnTx/>
              <a:uFillTx/>
              <a:latin typeface="微软雅黑"/>
              <a:ea typeface="微软雅黑"/>
              <a:cs typeface="+mn-cs"/>
            </a:endParaRPr>
          </a:p>
        </p:txBody>
      </p:sp>
      <p:sp>
        <p:nvSpPr>
          <p:cNvPr id="25" name="文本框 24">
            <a:extLst>
              <a:ext uri="{FF2B5EF4-FFF2-40B4-BE49-F238E27FC236}">
                <a16:creationId xmlns:a16="http://schemas.microsoft.com/office/drawing/2014/main" id="{CC48E11D-2366-40D6-837F-AB26262DBB11}"/>
              </a:ext>
            </a:extLst>
          </p:cNvPr>
          <p:cNvSpPr txBox="1"/>
          <p:nvPr/>
        </p:nvSpPr>
        <p:spPr>
          <a:xfrm>
            <a:off x="666751" y="3257917"/>
            <a:ext cx="10858498" cy="1526187"/>
          </a:xfrm>
          <a:prstGeom prst="rect">
            <a:avLst/>
          </a:prstGeom>
          <a:noFill/>
        </p:spPr>
        <p:txBody>
          <a:bodyPr wrap="square" anchor="b" anchorCtr="0">
            <a:spAutoFit/>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n-US" altLang="zh-CN" sz="1600" b="1"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mn-cs"/>
              </a:rPr>
              <a:t>Large Files : </a:t>
            </a:r>
            <a:r>
              <a:rPr kumimoji="0" lang="zh-CN" altLang="en-US" sz="160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mn-cs"/>
              </a:rPr>
              <a:t>通过</a:t>
            </a:r>
            <a:r>
              <a:rPr kumimoji="0" lang="zh-CN" altLang="en-US" sz="1600" b="1"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mn-cs"/>
              </a:rPr>
              <a:t>为每个</a:t>
            </a:r>
            <a:r>
              <a:rPr kumimoji="0" lang="en-US" altLang="zh-CN" sz="1600" b="1"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mn-cs"/>
              </a:rPr>
              <a:t>CPU</a:t>
            </a:r>
            <a:r>
              <a:rPr kumimoji="0" lang="zh-CN" altLang="en-US" sz="1600" b="1"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mn-cs"/>
              </a:rPr>
              <a:t>分配独立的自由列表（</a:t>
            </a:r>
            <a:r>
              <a:rPr kumimoji="0" lang="en-US" altLang="zh-CN" sz="1600" b="1"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mn-cs"/>
              </a:rPr>
              <a:t>free list</a:t>
            </a:r>
            <a:r>
              <a:rPr kumimoji="0" lang="zh-CN" altLang="en-US" sz="1600" b="1"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mn-cs"/>
              </a:rPr>
              <a:t>）和锁，减少多核系统中的锁争用，提升内存分配器的性能。</a:t>
            </a:r>
            <a:r>
              <a:rPr kumimoji="0" lang="zh-CN" altLang="en-US" sz="160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mn-cs"/>
              </a:rPr>
              <a:t>具体内容包括修改内存分配器的设计，使每个</a:t>
            </a:r>
            <a:r>
              <a:rPr kumimoji="0" lang="en-US" altLang="zh-CN" sz="160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mn-cs"/>
              </a:rPr>
              <a:t>CPU</a:t>
            </a:r>
            <a:r>
              <a:rPr kumimoji="0" lang="zh-CN" altLang="en-US" sz="160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mn-cs"/>
              </a:rPr>
              <a:t>拥有自己的内存分配链表，并在链表耗尽时从其他</a:t>
            </a:r>
            <a:r>
              <a:rPr kumimoji="0" lang="en-US" altLang="zh-CN" sz="160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mn-cs"/>
              </a:rPr>
              <a:t>CPU</a:t>
            </a:r>
            <a:r>
              <a:rPr kumimoji="0" lang="zh-CN" altLang="en-US" sz="160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mn-cs"/>
              </a:rPr>
              <a:t>的链表中偷取部分内存页。通过这种改进，可以显著减少</a:t>
            </a:r>
            <a:r>
              <a:rPr kumimoji="0" lang="en-US" altLang="zh-CN" sz="160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mn-cs"/>
              </a:rPr>
              <a:t>CPU</a:t>
            </a:r>
            <a:r>
              <a:rPr kumimoji="0" lang="zh-CN" altLang="en-US" sz="160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mn-cs"/>
              </a:rPr>
              <a:t>之间的竞争，提高系统在多线程环境下的内存管理效率，从而增强操作系统的整体性能。</a:t>
            </a:r>
            <a:endParaRPr kumimoji="0" lang="en-US" altLang="zh-CN" sz="160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mn-cs"/>
            </a:endParaRPr>
          </a:p>
        </p:txBody>
      </p:sp>
      <p:sp>
        <p:nvSpPr>
          <p:cNvPr id="2" name="文本框 1">
            <a:extLst>
              <a:ext uri="{FF2B5EF4-FFF2-40B4-BE49-F238E27FC236}">
                <a16:creationId xmlns:a16="http://schemas.microsoft.com/office/drawing/2014/main" id="{B076EC77-3709-9088-15E3-9D9AC5B1D1A3}"/>
              </a:ext>
            </a:extLst>
          </p:cNvPr>
          <p:cNvSpPr txBox="1"/>
          <p:nvPr/>
        </p:nvSpPr>
        <p:spPr>
          <a:xfrm>
            <a:off x="666751" y="4963320"/>
            <a:ext cx="10858498" cy="787523"/>
          </a:xfrm>
          <a:prstGeom prst="rect">
            <a:avLst/>
          </a:prstGeom>
          <a:noFill/>
        </p:spPr>
        <p:txBody>
          <a:bodyPr wrap="square" anchor="b" anchorCtr="0">
            <a:spAutoFit/>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n-US" altLang="zh-CN" sz="1600" b="1"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mn-cs"/>
              </a:rPr>
              <a:t>Symbolic links : </a:t>
            </a:r>
            <a:r>
              <a:rPr kumimoji="0" lang="zh-CN" altLang="en-US" sz="1600" b="1"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mn-cs"/>
              </a:rPr>
              <a:t>实现符号链接功能，通过修改文件系统的路径解析和锁机制，支持符号链接的创建、解析、以及循环检测，从而增强文件系统的灵活性和功能性。</a:t>
            </a:r>
            <a:r>
              <a:rPr kumimoji="0" lang="zh-CN" altLang="en-US" sz="160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mn-cs"/>
              </a:rPr>
              <a:t>实验成功实现了符号链接的功能，并通过了所有测试验证。</a:t>
            </a:r>
            <a:endParaRPr kumimoji="0" lang="en-US" altLang="zh-CN" sz="160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mn-cs"/>
            </a:endParaRPr>
          </a:p>
        </p:txBody>
      </p:sp>
      <p:sp>
        <p:nvSpPr>
          <p:cNvPr id="4" name="文本框 3">
            <a:extLst>
              <a:ext uri="{FF2B5EF4-FFF2-40B4-BE49-F238E27FC236}">
                <a16:creationId xmlns:a16="http://schemas.microsoft.com/office/drawing/2014/main" id="{2EBDADA2-4E76-035A-5B9A-F69119BAFC6C}"/>
              </a:ext>
            </a:extLst>
          </p:cNvPr>
          <p:cNvSpPr txBox="1"/>
          <p:nvPr/>
        </p:nvSpPr>
        <p:spPr>
          <a:xfrm>
            <a:off x="666751" y="1194083"/>
            <a:ext cx="10858498" cy="1884618"/>
          </a:xfrm>
          <a:prstGeom prst="rect">
            <a:avLst/>
          </a:prstGeom>
          <a:noFill/>
        </p:spPr>
        <p:txBody>
          <a:bodyPr wrap="square" anchor="b" anchorCtr="0">
            <a:spAutoFit/>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schemeClr val="accent1">
                    <a:lumMod val="50000"/>
                  </a:schemeClr>
                </a:solidFill>
                <a:effectLst/>
                <a:uLnTx/>
                <a:uFillTx/>
                <a:latin typeface="微软雅黑" panose="020B0503020204020204" pitchFamily="34" charset="-122"/>
                <a:ea typeface="微软雅黑" panose="020B0503020204020204" pitchFamily="34" charset="-122"/>
                <a:cs typeface="+mn-cs"/>
              </a:rPr>
              <a:t>扩展文件系统以支持更大的文件尺寸。实验内容包括修改</a:t>
            </a:r>
            <a:r>
              <a:rPr kumimoji="0" lang="en-US" altLang="zh-CN" sz="2000" b="1" i="0" u="none" strike="noStrike" kern="1200" cap="none" spc="0" normalizeH="0" baseline="0" noProof="0" dirty="0" err="1">
                <a:ln>
                  <a:noFill/>
                </a:ln>
                <a:solidFill>
                  <a:schemeClr val="accent1">
                    <a:lumMod val="50000"/>
                  </a:schemeClr>
                </a:solidFill>
                <a:effectLst/>
                <a:uLnTx/>
                <a:uFillTx/>
                <a:latin typeface="微软雅黑" panose="020B0503020204020204" pitchFamily="34" charset="-122"/>
                <a:ea typeface="微软雅黑" panose="020B0503020204020204" pitchFamily="34" charset="-122"/>
                <a:cs typeface="+mn-cs"/>
              </a:rPr>
              <a:t>inode</a:t>
            </a:r>
            <a:r>
              <a:rPr kumimoji="0" lang="zh-CN" altLang="en-US" sz="2000" b="1" i="0" u="none" strike="noStrike" kern="1200" cap="none" spc="0" normalizeH="0" baseline="0" noProof="0" dirty="0">
                <a:ln>
                  <a:noFill/>
                </a:ln>
                <a:solidFill>
                  <a:schemeClr val="accent1">
                    <a:lumMod val="50000"/>
                  </a:schemeClr>
                </a:solidFill>
                <a:effectLst/>
                <a:uLnTx/>
                <a:uFillTx/>
                <a:latin typeface="微软雅黑" panose="020B0503020204020204" pitchFamily="34" charset="-122"/>
                <a:ea typeface="微软雅黑" panose="020B0503020204020204" pitchFamily="34" charset="-122"/>
                <a:cs typeface="+mn-cs"/>
              </a:rPr>
              <a:t>结构，将一个直接块号替换为双重间接块号，从而增加最大文件大小。实验过程中需要更改宏定义、更新</a:t>
            </a:r>
            <a:r>
              <a:rPr kumimoji="0" lang="en-US" altLang="zh-CN" sz="2000" b="1" i="0" u="none" strike="noStrike" kern="1200" cap="none" spc="0" normalizeH="0" baseline="0" noProof="0" dirty="0" err="1">
                <a:ln>
                  <a:noFill/>
                </a:ln>
                <a:solidFill>
                  <a:schemeClr val="accent1">
                    <a:lumMod val="50000"/>
                  </a:schemeClr>
                </a:solidFill>
                <a:effectLst/>
                <a:uLnTx/>
                <a:uFillTx/>
                <a:latin typeface="微软雅黑" panose="020B0503020204020204" pitchFamily="34" charset="-122"/>
                <a:ea typeface="微软雅黑" panose="020B0503020204020204" pitchFamily="34" charset="-122"/>
                <a:cs typeface="+mn-cs"/>
              </a:rPr>
              <a:t>inode</a:t>
            </a:r>
            <a:r>
              <a:rPr kumimoji="0" lang="zh-CN" altLang="en-US" sz="2000" b="1" i="0" u="none" strike="noStrike" kern="1200" cap="none" spc="0" normalizeH="0" baseline="0" noProof="0" dirty="0">
                <a:ln>
                  <a:noFill/>
                </a:ln>
                <a:solidFill>
                  <a:schemeClr val="accent1">
                    <a:lumMod val="50000"/>
                  </a:schemeClr>
                </a:solidFill>
                <a:effectLst/>
                <a:uLnTx/>
                <a:uFillTx/>
                <a:latin typeface="微软雅黑" panose="020B0503020204020204" pitchFamily="34" charset="-122"/>
                <a:ea typeface="微软雅黑" panose="020B0503020204020204" pitchFamily="34" charset="-122"/>
                <a:cs typeface="+mn-cs"/>
              </a:rPr>
              <a:t>结构，并修改如</a:t>
            </a:r>
            <a:r>
              <a:rPr kumimoji="0" lang="en-US" altLang="zh-CN" sz="2000" b="1" i="0" u="none" strike="noStrike" kern="1200" cap="none" spc="0" normalizeH="0" baseline="0" noProof="0" dirty="0" err="1">
                <a:ln>
                  <a:noFill/>
                </a:ln>
                <a:solidFill>
                  <a:schemeClr val="accent1">
                    <a:lumMod val="50000"/>
                  </a:schemeClr>
                </a:solidFill>
                <a:effectLst/>
                <a:uLnTx/>
                <a:uFillTx/>
                <a:latin typeface="微软雅黑" panose="020B0503020204020204" pitchFamily="34" charset="-122"/>
                <a:ea typeface="微软雅黑" panose="020B0503020204020204" pitchFamily="34" charset="-122"/>
                <a:cs typeface="+mn-cs"/>
              </a:rPr>
              <a:t>bmap</a:t>
            </a:r>
            <a:r>
              <a:rPr kumimoji="0" lang="en-US" altLang="zh-CN" sz="2000" b="1" i="0" u="none" strike="noStrike" kern="1200" cap="none" spc="0" normalizeH="0" baseline="0" noProof="0" dirty="0">
                <a:ln>
                  <a:noFill/>
                </a:ln>
                <a:solidFill>
                  <a:schemeClr val="accent1">
                    <a:lumMod val="50000"/>
                  </a:schemeClr>
                </a:solidFill>
                <a:effectLst/>
                <a:uLnTx/>
                <a:uFillTx/>
                <a:latin typeface="微软雅黑" panose="020B0503020204020204" pitchFamily="34" charset="-122"/>
                <a:ea typeface="微软雅黑" panose="020B0503020204020204" pitchFamily="34" charset="-122"/>
                <a:cs typeface="+mn-cs"/>
              </a:rPr>
              <a:t>()</a:t>
            </a:r>
            <a:r>
              <a:rPr kumimoji="0" lang="zh-CN" altLang="en-US" sz="2000" b="1" i="0" u="none" strike="noStrike" kern="1200" cap="none" spc="0" normalizeH="0" baseline="0" noProof="0" dirty="0">
                <a:ln>
                  <a:noFill/>
                </a:ln>
                <a:solidFill>
                  <a:schemeClr val="accent1">
                    <a:lumMod val="50000"/>
                  </a:schemeClr>
                </a:solidFill>
                <a:effectLst/>
                <a:uLnTx/>
                <a:uFillTx/>
                <a:latin typeface="微软雅黑" panose="020B0503020204020204" pitchFamily="34" charset="-122"/>
                <a:ea typeface="微软雅黑" panose="020B0503020204020204" pitchFamily="34" charset="-122"/>
                <a:cs typeface="+mn-cs"/>
              </a:rPr>
              <a:t>和</a:t>
            </a:r>
            <a:r>
              <a:rPr kumimoji="0" lang="en-US" altLang="zh-CN" sz="2000" b="1" i="0" u="none" strike="noStrike" kern="1200" cap="none" spc="0" normalizeH="0" baseline="0" noProof="0" dirty="0" err="1">
                <a:ln>
                  <a:noFill/>
                </a:ln>
                <a:solidFill>
                  <a:schemeClr val="accent1">
                    <a:lumMod val="50000"/>
                  </a:schemeClr>
                </a:solidFill>
                <a:effectLst/>
                <a:uLnTx/>
                <a:uFillTx/>
                <a:latin typeface="微软雅黑" panose="020B0503020204020204" pitchFamily="34" charset="-122"/>
                <a:ea typeface="微软雅黑" panose="020B0503020204020204" pitchFamily="34" charset="-122"/>
                <a:cs typeface="+mn-cs"/>
              </a:rPr>
              <a:t>itrunc</a:t>
            </a:r>
            <a:r>
              <a:rPr kumimoji="0" lang="en-US" altLang="zh-CN" sz="2000" b="1" i="0" u="none" strike="noStrike" kern="1200" cap="none" spc="0" normalizeH="0" baseline="0" noProof="0" dirty="0">
                <a:ln>
                  <a:noFill/>
                </a:ln>
                <a:solidFill>
                  <a:schemeClr val="accent1">
                    <a:lumMod val="50000"/>
                  </a:schemeClr>
                </a:solidFill>
                <a:effectLst/>
                <a:uLnTx/>
                <a:uFillTx/>
                <a:latin typeface="微软雅黑" panose="020B0503020204020204" pitchFamily="34" charset="-122"/>
                <a:ea typeface="微软雅黑" panose="020B0503020204020204" pitchFamily="34" charset="-122"/>
                <a:cs typeface="+mn-cs"/>
              </a:rPr>
              <a:t>()</a:t>
            </a:r>
            <a:r>
              <a:rPr kumimoji="0" lang="zh-CN" altLang="en-US" sz="2000" b="1" i="0" u="none" strike="noStrike" kern="1200" cap="none" spc="0" normalizeH="0" baseline="0" noProof="0" dirty="0">
                <a:ln>
                  <a:noFill/>
                </a:ln>
                <a:solidFill>
                  <a:schemeClr val="accent1">
                    <a:lumMod val="50000"/>
                  </a:schemeClr>
                </a:solidFill>
                <a:effectLst/>
                <a:uLnTx/>
                <a:uFillTx/>
                <a:latin typeface="微软雅黑" panose="020B0503020204020204" pitchFamily="34" charset="-122"/>
                <a:ea typeface="微软雅黑" panose="020B0503020204020204" pitchFamily="34" charset="-122"/>
                <a:cs typeface="+mn-cs"/>
              </a:rPr>
              <a:t>等函数以处理新的块结构。实验最后通过</a:t>
            </a:r>
            <a:r>
              <a:rPr kumimoji="0" lang="en-US" altLang="zh-CN" sz="2000" b="1" i="0" u="none" strike="noStrike" kern="1200" cap="none" spc="0" normalizeH="0" baseline="0" noProof="0" dirty="0" err="1">
                <a:ln>
                  <a:noFill/>
                </a:ln>
                <a:solidFill>
                  <a:schemeClr val="accent1">
                    <a:lumMod val="50000"/>
                  </a:schemeClr>
                </a:solidFill>
                <a:effectLst/>
                <a:uLnTx/>
                <a:uFillTx/>
                <a:latin typeface="微软雅黑" panose="020B0503020204020204" pitchFamily="34" charset="-122"/>
                <a:ea typeface="微软雅黑" panose="020B0503020204020204" pitchFamily="34" charset="-122"/>
                <a:cs typeface="+mn-cs"/>
              </a:rPr>
              <a:t>bigfile</a:t>
            </a:r>
            <a:r>
              <a:rPr kumimoji="0" lang="zh-CN" altLang="en-US" sz="2000" b="1" i="0" u="none" strike="noStrike" kern="1200" cap="none" spc="0" normalizeH="0" baseline="0" noProof="0" dirty="0">
                <a:ln>
                  <a:noFill/>
                </a:ln>
                <a:solidFill>
                  <a:schemeClr val="accent1">
                    <a:lumMod val="50000"/>
                  </a:schemeClr>
                </a:solidFill>
                <a:effectLst/>
                <a:uLnTx/>
                <a:uFillTx/>
                <a:latin typeface="微软雅黑" panose="020B0503020204020204" pitchFamily="34" charset="-122"/>
                <a:ea typeface="微软雅黑" panose="020B0503020204020204" pitchFamily="34" charset="-122"/>
                <a:cs typeface="+mn-cs"/>
              </a:rPr>
              <a:t>测试和</a:t>
            </a:r>
            <a:r>
              <a:rPr kumimoji="0" lang="en-US" altLang="zh-CN" sz="2000" b="1" i="0" u="none" strike="noStrike" kern="1200" cap="none" spc="0" normalizeH="0" baseline="0" noProof="0" dirty="0" err="1">
                <a:ln>
                  <a:noFill/>
                </a:ln>
                <a:solidFill>
                  <a:schemeClr val="accent1">
                    <a:lumMod val="50000"/>
                  </a:schemeClr>
                </a:solidFill>
                <a:effectLst/>
                <a:uLnTx/>
                <a:uFillTx/>
                <a:latin typeface="微软雅黑" panose="020B0503020204020204" pitchFamily="34" charset="-122"/>
                <a:ea typeface="微软雅黑" panose="020B0503020204020204" pitchFamily="34" charset="-122"/>
                <a:cs typeface="+mn-cs"/>
              </a:rPr>
              <a:t>usertests</a:t>
            </a:r>
            <a:r>
              <a:rPr kumimoji="0" lang="zh-CN" altLang="en-US" sz="2000" b="1" i="0" u="none" strike="noStrike" kern="1200" cap="none" spc="0" normalizeH="0" baseline="0" noProof="0" dirty="0">
                <a:ln>
                  <a:noFill/>
                </a:ln>
                <a:solidFill>
                  <a:schemeClr val="accent1">
                    <a:lumMod val="50000"/>
                  </a:schemeClr>
                </a:solidFill>
                <a:effectLst/>
                <a:uLnTx/>
                <a:uFillTx/>
                <a:latin typeface="微软雅黑" panose="020B0503020204020204" pitchFamily="34" charset="-122"/>
                <a:ea typeface="微软雅黑" panose="020B0503020204020204" pitchFamily="34" charset="-122"/>
                <a:cs typeface="+mn-cs"/>
              </a:rPr>
              <a:t>验证了修改的正确性。</a:t>
            </a:r>
            <a:endParaRPr kumimoji="0" lang="en-US" altLang="zh-CN" sz="2000" i="0" u="none" strike="noStrike" kern="1200" cap="none" spc="0" normalizeH="0" baseline="0" noProof="0" dirty="0">
              <a:ln>
                <a:noFill/>
              </a:ln>
              <a:solidFill>
                <a:schemeClr val="accent1">
                  <a:lumMod val="50000"/>
                </a:schemeClr>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23960281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A8D989C2-9765-5A79-49C5-05C858F734B7}"/>
              </a:ext>
            </a:extLst>
          </p:cNvPr>
          <p:cNvSpPr txBox="1"/>
          <p:nvPr/>
        </p:nvSpPr>
        <p:spPr>
          <a:xfrm>
            <a:off x="1115961" y="1332528"/>
            <a:ext cx="9960077" cy="4192943"/>
          </a:xfrm>
          <a:prstGeom prst="rect">
            <a:avLst/>
          </a:prstGeom>
          <a:noFill/>
        </p:spPr>
        <p:txBody>
          <a:bodyPr wrap="square" rtlCol="0">
            <a:spAutoFit/>
          </a:bodyPr>
          <a:lstStyle/>
          <a:p>
            <a:pPr algn="just">
              <a:lnSpc>
                <a:spcPct val="150000"/>
              </a:lnSpc>
            </a:pPr>
            <a:r>
              <a:rPr lang="en-US" altLang="zh-CN" sz="2000" dirty="0"/>
              <a:t>MIT</a:t>
            </a:r>
            <a:r>
              <a:rPr lang="zh-CN" altLang="en-US" sz="2000" dirty="0"/>
              <a:t>的</a:t>
            </a:r>
            <a:r>
              <a:rPr lang="en-US" altLang="zh-CN" sz="2000" dirty="0"/>
              <a:t>Xv6</a:t>
            </a:r>
            <a:r>
              <a:rPr lang="zh-CN" altLang="en-US" sz="2000" dirty="0"/>
              <a:t>实验系列通过一系列动手实践，旨在帮助学生深入理解操作系统的各个核心概念和机制。实验涵盖了从基本的</a:t>
            </a:r>
            <a:r>
              <a:rPr lang="en-US" altLang="zh-CN" sz="2000" dirty="0"/>
              <a:t>Unix</a:t>
            </a:r>
            <a:r>
              <a:rPr lang="zh-CN" altLang="en-US" sz="2000" dirty="0"/>
              <a:t>工具（</a:t>
            </a:r>
            <a:r>
              <a:rPr lang="en-US" altLang="zh-CN" sz="2000" dirty="0"/>
              <a:t>Lab1 : Xv6 and Unix utilities</a:t>
            </a:r>
            <a:r>
              <a:rPr lang="zh-CN" altLang="en-US" sz="2000" dirty="0"/>
              <a:t>）到高级系统功能的广泛主题，例如系统调用（</a:t>
            </a:r>
            <a:r>
              <a:rPr lang="en-US" altLang="zh-CN" sz="2000" dirty="0"/>
              <a:t>Lab2 : System Calls</a:t>
            </a:r>
            <a:r>
              <a:rPr lang="zh-CN" altLang="en-US" sz="2000" dirty="0"/>
              <a:t>）、页表管理（</a:t>
            </a:r>
            <a:r>
              <a:rPr lang="en-US" altLang="zh-CN" sz="2000" dirty="0"/>
              <a:t>Lab3 : Page tables</a:t>
            </a:r>
            <a:r>
              <a:rPr lang="zh-CN" altLang="en-US" sz="2000" dirty="0"/>
              <a:t>）、陷阱处理（</a:t>
            </a:r>
            <a:r>
              <a:rPr lang="en-US" altLang="zh-CN" sz="2000" dirty="0"/>
              <a:t>Lab4 : Traps</a:t>
            </a:r>
            <a:r>
              <a:rPr lang="zh-CN" altLang="en-US" sz="2000" dirty="0"/>
              <a:t>）、写时复制（</a:t>
            </a:r>
            <a:r>
              <a:rPr lang="en-US" altLang="zh-CN" sz="2000" dirty="0"/>
              <a:t>Lab5 : Copy on-write</a:t>
            </a:r>
            <a:r>
              <a:rPr lang="zh-CN" altLang="en-US" sz="2000" dirty="0"/>
              <a:t>）、多线程（</a:t>
            </a:r>
            <a:r>
              <a:rPr lang="en-US" altLang="zh-CN" sz="2000" dirty="0"/>
              <a:t>Lab6 : Multithreading</a:t>
            </a:r>
            <a:r>
              <a:rPr lang="zh-CN" altLang="en-US" sz="2000" dirty="0"/>
              <a:t>）、网络通信（</a:t>
            </a:r>
            <a:r>
              <a:rPr lang="en-US" altLang="zh-CN" sz="2000" dirty="0"/>
              <a:t>Lab7 : Networking</a:t>
            </a:r>
            <a:r>
              <a:rPr lang="zh-CN" altLang="en-US" sz="2000" dirty="0"/>
              <a:t>）、锁机制（</a:t>
            </a:r>
            <a:r>
              <a:rPr lang="en-US" altLang="zh-CN" sz="2000" dirty="0"/>
              <a:t>Lab8 : Lock</a:t>
            </a:r>
            <a:r>
              <a:rPr lang="zh-CN" altLang="en-US" sz="2000" dirty="0"/>
              <a:t>）、文件系统扩展（</a:t>
            </a:r>
            <a:r>
              <a:rPr lang="en-US" altLang="zh-CN" sz="2000" dirty="0"/>
              <a:t>Lab9 : File System</a:t>
            </a:r>
            <a:r>
              <a:rPr lang="zh-CN" altLang="en-US" sz="2000" dirty="0"/>
              <a:t>）以及内存映射（</a:t>
            </a:r>
            <a:r>
              <a:rPr lang="en-US" altLang="zh-CN" sz="2000" dirty="0"/>
              <a:t>Lab10 : </a:t>
            </a:r>
            <a:r>
              <a:rPr lang="en-US" altLang="zh-CN" sz="2000" dirty="0" err="1"/>
              <a:t>Mmap</a:t>
            </a:r>
            <a:r>
              <a:rPr lang="zh-CN" altLang="en-US" sz="2000" dirty="0"/>
              <a:t>）。通过这些实验，学生不仅能够掌握操作系统的理论知识，还能在一个简化的</a:t>
            </a:r>
            <a:r>
              <a:rPr lang="en-US" altLang="zh-CN" sz="2000" dirty="0"/>
              <a:t>Unix-like</a:t>
            </a:r>
            <a:r>
              <a:rPr lang="zh-CN" altLang="en-US" sz="2000" dirty="0"/>
              <a:t>操作系统环境中动手实现和调试操作系统功能。这些实验帮助学生理解操作系统的设计原理，培养解决实际问题的能力，并为进一步研究和开发更复杂的操作系统奠定基础。</a:t>
            </a:r>
          </a:p>
        </p:txBody>
      </p:sp>
      <p:sp>
        <p:nvSpPr>
          <p:cNvPr id="4" name="标题 1">
            <a:extLst>
              <a:ext uri="{FF2B5EF4-FFF2-40B4-BE49-F238E27FC236}">
                <a16:creationId xmlns:a16="http://schemas.microsoft.com/office/drawing/2014/main" id="{2CA1E4B4-DE1E-3BBE-140C-B6E1318DFFBB}"/>
              </a:ext>
            </a:extLst>
          </p:cNvPr>
          <p:cNvSpPr txBox="1">
            <a:spLocks/>
          </p:cNvSpPr>
          <p:nvPr/>
        </p:nvSpPr>
        <p:spPr>
          <a:xfrm>
            <a:off x="4738610" y="492643"/>
            <a:ext cx="2714779" cy="485775"/>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3600" b="1" kern="1200">
                <a:solidFill>
                  <a:schemeClr val="tx1"/>
                </a:solidFill>
                <a:latin typeface="+mn-lt"/>
                <a:ea typeface="+mj-ea"/>
                <a:cs typeface="+mj-cs"/>
              </a:defRPr>
            </a:lvl1pPr>
          </a:lstStyle>
          <a:p>
            <a:pPr marL="0" marR="0" lvl="0" indent="0" algn="ctr" defTabSz="914400" rtl="0" eaLnBrk="1" fontAlgn="auto" latinLnBrk="0" hangingPunct="1">
              <a:lnSpc>
                <a:spcPct val="150000"/>
              </a:lnSpc>
              <a:spcBef>
                <a:spcPct val="0"/>
              </a:spcBef>
              <a:spcAft>
                <a:spcPts val="0"/>
              </a:spcAft>
              <a:buClrTx/>
              <a:buSzTx/>
              <a:buFontTx/>
              <a:buNone/>
              <a:tabLst/>
              <a:defRPr/>
            </a:pPr>
            <a:r>
              <a:rPr kumimoji="0" lang="zh-CN" altLang="en-US" sz="2400" b="1" i="0" u="none" strike="noStrike" kern="1200" cap="none" spc="0" normalizeH="0" baseline="0" noProof="0" dirty="0">
                <a:ln>
                  <a:noFill/>
                </a:ln>
                <a:solidFill>
                  <a:srgbClr val="002060"/>
                </a:solidFill>
                <a:effectLst/>
                <a:uLnTx/>
                <a:uFillTx/>
                <a:latin typeface="微软雅黑"/>
                <a:ea typeface="微软雅黑" panose="020B0503020204020204" pitchFamily="34" charset="-122"/>
                <a:cs typeface="+mj-cs"/>
              </a:rPr>
              <a:t>实验内容及目的</a:t>
            </a:r>
            <a:endParaRPr kumimoji="0" lang="en-US" altLang="zh-CN" sz="2400" b="1" i="0" u="none" strike="noStrike" kern="1200" cap="none" spc="0" normalizeH="0" baseline="0" noProof="0" dirty="0">
              <a:ln>
                <a:noFill/>
              </a:ln>
              <a:solidFill>
                <a:srgbClr val="002060"/>
              </a:solidFill>
              <a:effectLst/>
              <a:uLnTx/>
              <a:uFillTx/>
              <a:latin typeface="微软雅黑"/>
              <a:ea typeface="微软雅黑" panose="020B0503020204020204" pitchFamily="34" charset="-122"/>
              <a:cs typeface="+mj-cs"/>
            </a:endParaRPr>
          </a:p>
        </p:txBody>
      </p:sp>
    </p:spTree>
    <p:extLst>
      <p:ext uri="{BB962C8B-B14F-4D97-AF65-F5344CB8AC3E}">
        <p14:creationId xmlns:p14="http://schemas.microsoft.com/office/powerpoint/2010/main" val="18050280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3"/>
          <p:cNvSpPr>
            <a:spLocks noGrp="1"/>
          </p:cNvSpPr>
          <p:nvPr>
            <p:custDataLst>
              <p:tags r:id="rId1"/>
            </p:custDataLst>
          </p:nvPr>
        </p:nvSpPr>
        <p:spPr>
          <a:xfrm>
            <a:off x="666751" y="409576"/>
            <a:ext cx="10858498" cy="6477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800" b="1" kern="1200">
                <a:solidFill>
                  <a:schemeClr val="tx1"/>
                </a:solidFill>
                <a:latin typeface="+mn-lt"/>
                <a:ea typeface="+mj-ea"/>
                <a:cs typeface="+mj-cs"/>
              </a:defRPr>
            </a:lvl1pPr>
          </a:lstStyle>
          <a:p>
            <a:r>
              <a:rPr lang="en-US" altLang="zh-CN" b="1" dirty="0">
                <a:solidFill>
                  <a:srgbClr val="000000"/>
                </a:solidFill>
                <a:effectLst/>
                <a:highlight>
                  <a:srgbClr val="FFFFFF"/>
                </a:highlight>
                <a:latin typeface="Consolas" panose="020B0609020204030204" pitchFamily="49" charset="0"/>
              </a:rPr>
              <a:t>Lab10 : </a:t>
            </a:r>
            <a:r>
              <a:rPr lang="en-US" altLang="zh-CN" b="1" dirty="0" err="1">
                <a:solidFill>
                  <a:srgbClr val="000000"/>
                </a:solidFill>
                <a:effectLst/>
                <a:highlight>
                  <a:srgbClr val="FFFFFF"/>
                </a:highlight>
                <a:latin typeface="Consolas" panose="020B0609020204030204" pitchFamily="49" charset="0"/>
              </a:rPr>
              <a:t>Mmap</a:t>
            </a:r>
            <a:endParaRPr lang="en-US" altLang="zh-CN" b="0" dirty="0">
              <a:solidFill>
                <a:srgbClr val="000000"/>
              </a:solidFill>
              <a:effectLst/>
              <a:highlight>
                <a:srgbClr val="FFFFFF"/>
              </a:highlight>
              <a:latin typeface="Consolas" panose="020B0609020204030204" pitchFamily="49" charset="0"/>
            </a:endParaRPr>
          </a:p>
        </p:txBody>
      </p:sp>
      <p:sp>
        <p:nvSpPr>
          <p:cNvPr id="9" name="椭圆 8">
            <a:extLst>
              <a:ext uri="{FF2B5EF4-FFF2-40B4-BE49-F238E27FC236}">
                <a16:creationId xmlns:a16="http://schemas.microsoft.com/office/drawing/2014/main" id="{6E53D553-D14A-9510-29DC-0BD871A344F7}"/>
              </a:ext>
            </a:extLst>
          </p:cNvPr>
          <p:cNvSpPr/>
          <p:nvPr/>
        </p:nvSpPr>
        <p:spPr>
          <a:xfrm>
            <a:off x="9267825" y="552451"/>
            <a:ext cx="361950" cy="361950"/>
          </a:xfrm>
          <a:prstGeom prst="ellipse">
            <a:avLst/>
          </a:prstGeom>
          <a:solidFill>
            <a:schemeClr val="accent1">
              <a:lumMod val="40000"/>
              <a:lumOff val="60000"/>
            </a:schemeClr>
          </a:solidFill>
          <a:ln w="28575" cap="flat" cmpd="sng" algn="ctr">
            <a:solidFill>
              <a:srgbClr val="2E75B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4472C4"/>
              </a:solidFill>
              <a:effectLst/>
              <a:uLnTx/>
              <a:uFillTx/>
              <a:latin typeface="微软雅黑"/>
              <a:ea typeface="微软雅黑"/>
              <a:cs typeface="+mn-cs"/>
            </a:endParaRPr>
          </a:p>
        </p:txBody>
      </p:sp>
      <p:sp>
        <p:nvSpPr>
          <p:cNvPr id="10" name="椭圆 9">
            <a:extLst>
              <a:ext uri="{FF2B5EF4-FFF2-40B4-BE49-F238E27FC236}">
                <a16:creationId xmlns:a16="http://schemas.microsoft.com/office/drawing/2014/main" id="{2877A471-42AB-DC68-B092-54364D1165E9}"/>
              </a:ext>
            </a:extLst>
          </p:cNvPr>
          <p:cNvSpPr/>
          <p:nvPr/>
        </p:nvSpPr>
        <p:spPr>
          <a:xfrm>
            <a:off x="9741693" y="552451"/>
            <a:ext cx="361950" cy="361950"/>
          </a:xfrm>
          <a:prstGeom prst="ellipse">
            <a:avLst/>
          </a:prstGeom>
          <a:noFill/>
          <a:ln w="28575" cap="flat" cmpd="sng" algn="ctr">
            <a:solidFill>
              <a:srgbClr val="2E75B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4472C4"/>
              </a:solidFill>
              <a:effectLst/>
              <a:uLnTx/>
              <a:uFillTx/>
              <a:latin typeface="微软雅黑"/>
              <a:ea typeface="微软雅黑"/>
              <a:cs typeface="+mn-cs"/>
            </a:endParaRPr>
          </a:p>
        </p:txBody>
      </p:sp>
      <p:sp>
        <p:nvSpPr>
          <p:cNvPr id="11" name="椭圆 10">
            <a:extLst>
              <a:ext uri="{FF2B5EF4-FFF2-40B4-BE49-F238E27FC236}">
                <a16:creationId xmlns:a16="http://schemas.microsoft.com/office/drawing/2014/main" id="{7E09F7AF-EEF0-EBEE-ED1E-474E69E23ED3}"/>
              </a:ext>
            </a:extLst>
          </p:cNvPr>
          <p:cNvSpPr/>
          <p:nvPr/>
        </p:nvSpPr>
        <p:spPr>
          <a:xfrm>
            <a:off x="10215561" y="552451"/>
            <a:ext cx="361950" cy="361950"/>
          </a:xfrm>
          <a:prstGeom prst="ellipse">
            <a:avLst/>
          </a:prstGeom>
          <a:noFill/>
          <a:ln w="28575" cap="flat" cmpd="sng" algn="ctr">
            <a:solidFill>
              <a:srgbClr val="2E75B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4472C4"/>
              </a:solidFill>
              <a:effectLst/>
              <a:uLnTx/>
              <a:uFillTx/>
              <a:latin typeface="微软雅黑"/>
              <a:ea typeface="微软雅黑"/>
              <a:cs typeface="+mn-cs"/>
            </a:endParaRPr>
          </a:p>
        </p:txBody>
      </p:sp>
      <p:sp>
        <p:nvSpPr>
          <p:cNvPr id="12" name="椭圆 11">
            <a:extLst>
              <a:ext uri="{FF2B5EF4-FFF2-40B4-BE49-F238E27FC236}">
                <a16:creationId xmlns:a16="http://schemas.microsoft.com/office/drawing/2014/main" id="{36115579-D11C-A2B3-C96B-4185E4804396}"/>
              </a:ext>
            </a:extLst>
          </p:cNvPr>
          <p:cNvSpPr/>
          <p:nvPr/>
        </p:nvSpPr>
        <p:spPr>
          <a:xfrm>
            <a:off x="10689430" y="552451"/>
            <a:ext cx="361950" cy="361950"/>
          </a:xfrm>
          <a:prstGeom prst="ellipse">
            <a:avLst/>
          </a:prstGeom>
          <a:noFill/>
          <a:ln w="28575" cap="flat" cmpd="sng" algn="ctr">
            <a:solidFill>
              <a:srgbClr val="2E75B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4472C4"/>
              </a:solidFill>
              <a:effectLst/>
              <a:uLnTx/>
              <a:uFillTx/>
              <a:latin typeface="微软雅黑"/>
              <a:ea typeface="微软雅黑"/>
              <a:cs typeface="+mn-cs"/>
            </a:endParaRPr>
          </a:p>
        </p:txBody>
      </p:sp>
      <p:sp>
        <p:nvSpPr>
          <p:cNvPr id="13" name="椭圆 12">
            <a:extLst>
              <a:ext uri="{FF2B5EF4-FFF2-40B4-BE49-F238E27FC236}">
                <a16:creationId xmlns:a16="http://schemas.microsoft.com/office/drawing/2014/main" id="{06ADDE0A-B9B2-A40E-B2FA-977756B309AC}"/>
              </a:ext>
            </a:extLst>
          </p:cNvPr>
          <p:cNvSpPr/>
          <p:nvPr/>
        </p:nvSpPr>
        <p:spPr>
          <a:xfrm>
            <a:off x="11163299" y="552451"/>
            <a:ext cx="361950" cy="361950"/>
          </a:xfrm>
          <a:prstGeom prst="ellipse">
            <a:avLst/>
          </a:prstGeom>
          <a:noFill/>
          <a:ln w="28575" cap="flat" cmpd="sng" algn="ctr">
            <a:solidFill>
              <a:srgbClr val="2E75B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4472C4"/>
              </a:solidFill>
              <a:effectLst/>
              <a:uLnTx/>
              <a:uFillTx/>
              <a:latin typeface="微软雅黑"/>
              <a:ea typeface="微软雅黑"/>
              <a:cs typeface="+mn-cs"/>
            </a:endParaRPr>
          </a:p>
        </p:txBody>
      </p:sp>
      <p:sp>
        <p:nvSpPr>
          <p:cNvPr id="2" name="文本框 1">
            <a:extLst>
              <a:ext uri="{FF2B5EF4-FFF2-40B4-BE49-F238E27FC236}">
                <a16:creationId xmlns:a16="http://schemas.microsoft.com/office/drawing/2014/main" id="{B076EC77-3709-9088-15E3-9D9AC5B1D1A3}"/>
              </a:ext>
            </a:extLst>
          </p:cNvPr>
          <p:cNvSpPr txBox="1"/>
          <p:nvPr/>
        </p:nvSpPr>
        <p:spPr>
          <a:xfrm>
            <a:off x="666751" y="2486691"/>
            <a:ext cx="10858498" cy="1884618"/>
          </a:xfrm>
          <a:prstGeom prst="rect">
            <a:avLst/>
          </a:prstGeom>
          <a:noFill/>
        </p:spPr>
        <p:txBody>
          <a:bodyPr wrap="square" anchor="b" anchorCtr="0">
            <a:spAutoFit/>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schemeClr val="accent1">
                    <a:lumMod val="50000"/>
                  </a:schemeClr>
                </a:solidFill>
                <a:effectLst/>
                <a:uLnTx/>
                <a:uFillTx/>
                <a:latin typeface="微软雅黑" panose="020B0503020204020204" pitchFamily="34" charset="-122"/>
                <a:ea typeface="微软雅黑" panose="020B0503020204020204" pitchFamily="34" charset="-122"/>
                <a:cs typeface="+mn-cs"/>
              </a:rPr>
              <a:t>为 </a:t>
            </a:r>
            <a:r>
              <a:rPr kumimoji="0" lang="en-US" altLang="zh-CN" sz="2000" b="1" i="0" u="none" strike="noStrike" kern="1200" cap="none" spc="0" normalizeH="0" baseline="0" noProof="0" dirty="0">
                <a:ln>
                  <a:noFill/>
                </a:ln>
                <a:solidFill>
                  <a:schemeClr val="accent1">
                    <a:lumMod val="50000"/>
                  </a:schemeClr>
                </a:solidFill>
                <a:effectLst/>
                <a:uLnTx/>
                <a:uFillTx/>
                <a:latin typeface="微软雅黑" panose="020B0503020204020204" pitchFamily="34" charset="-122"/>
                <a:ea typeface="微软雅黑" panose="020B0503020204020204" pitchFamily="34" charset="-122"/>
                <a:cs typeface="+mn-cs"/>
              </a:rPr>
              <a:t>xv6 </a:t>
            </a:r>
            <a:r>
              <a:rPr kumimoji="0" lang="zh-CN" altLang="en-US" sz="2000" b="1" i="0" u="none" strike="noStrike" kern="1200" cap="none" spc="0" normalizeH="0" baseline="0" noProof="0" dirty="0">
                <a:ln>
                  <a:noFill/>
                </a:ln>
                <a:solidFill>
                  <a:schemeClr val="accent1">
                    <a:lumMod val="50000"/>
                  </a:schemeClr>
                </a:solidFill>
                <a:effectLst/>
                <a:uLnTx/>
                <a:uFillTx/>
                <a:latin typeface="微软雅黑" panose="020B0503020204020204" pitchFamily="34" charset="-122"/>
                <a:ea typeface="微软雅黑" panose="020B0503020204020204" pitchFamily="34" charset="-122"/>
                <a:cs typeface="+mn-cs"/>
              </a:rPr>
              <a:t>操作系统添加 </a:t>
            </a:r>
            <a:r>
              <a:rPr kumimoji="0" lang="en-US" altLang="zh-CN" sz="2000" b="1" i="0" u="none" strike="noStrike" kern="1200" cap="none" spc="0" normalizeH="0" baseline="0" noProof="0" dirty="0" err="1">
                <a:ln>
                  <a:noFill/>
                </a:ln>
                <a:solidFill>
                  <a:schemeClr val="accent1">
                    <a:lumMod val="50000"/>
                  </a:schemeClr>
                </a:solidFill>
                <a:effectLst/>
                <a:uLnTx/>
                <a:uFillTx/>
                <a:latin typeface="微软雅黑" panose="020B0503020204020204" pitchFamily="34" charset="-122"/>
                <a:ea typeface="微软雅黑" panose="020B0503020204020204" pitchFamily="34" charset="-122"/>
                <a:cs typeface="+mn-cs"/>
              </a:rPr>
              <a:t>mmap</a:t>
            </a:r>
            <a:r>
              <a:rPr kumimoji="0" lang="en-US" altLang="zh-CN" sz="2000" b="1" i="0" u="none" strike="noStrike" kern="1200" cap="none" spc="0" normalizeH="0" baseline="0" noProof="0" dirty="0">
                <a:ln>
                  <a:noFill/>
                </a:ln>
                <a:solidFill>
                  <a:schemeClr val="accent1">
                    <a:lumMod val="50000"/>
                  </a:schemeClr>
                </a:solidFill>
                <a:effectLst/>
                <a:uLnTx/>
                <a:uFillTx/>
                <a:latin typeface="微软雅黑" panose="020B0503020204020204" pitchFamily="34" charset="-122"/>
                <a:ea typeface="微软雅黑" panose="020B0503020204020204" pitchFamily="34" charset="-122"/>
                <a:cs typeface="+mn-cs"/>
              </a:rPr>
              <a:t> </a:t>
            </a:r>
            <a:r>
              <a:rPr kumimoji="0" lang="zh-CN" altLang="en-US" sz="2000" b="1" i="0" u="none" strike="noStrike" kern="1200" cap="none" spc="0" normalizeH="0" baseline="0" noProof="0" dirty="0">
                <a:ln>
                  <a:noFill/>
                </a:ln>
                <a:solidFill>
                  <a:schemeClr val="accent1">
                    <a:lumMod val="50000"/>
                  </a:schemeClr>
                </a:solidFill>
                <a:effectLst/>
                <a:uLnTx/>
                <a:uFillTx/>
                <a:latin typeface="微软雅黑" panose="020B0503020204020204" pitchFamily="34" charset="-122"/>
                <a:ea typeface="微软雅黑" panose="020B0503020204020204" pitchFamily="34" charset="-122"/>
                <a:cs typeface="+mn-cs"/>
              </a:rPr>
              <a:t>和 </a:t>
            </a:r>
            <a:r>
              <a:rPr kumimoji="0" lang="en-US" altLang="zh-CN" sz="2000" b="1" i="0" u="none" strike="noStrike" kern="1200" cap="none" spc="0" normalizeH="0" baseline="0" noProof="0" dirty="0" err="1">
                <a:ln>
                  <a:noFill/>
                </a:ln>
                <a:solidFill>
                  <a:schemeClr val="accent1">
                    <a:lumMod val="50000"/>
                  </a:schemeClr>
                </a:solidFill>
                <a:effectLst/>
                <a:uLnTx/>
                <a:uFillTx/>
                <a:latin typeface="微软雅黑" panose="020B0503020204020204" pitchFamily="34" charset="-122"/>
                <a:ea typeface="微软雅黑" panose="020B0503020204020204" pitchFamily="34" charset="-122"/>
                <a:cs typeface="+mn-cs"/>
              </a:rPr>
              <a:t>munmap</a:t>
            </a:r>
            <a:r>
              <a:rPr kumimoji="0" lang="en-US" altLang="zh-CN" sz="2000" b="1" i="0" u="none" strike="noStrike" kern="1200" cap="none" spc="0" normalizeH="0" baseline="0" noProof="0" dirty="0">
                <a:ln>
                  <a:noFill/>
                </a:ln>
                <a:solidFill>
                  <a:schemeClr val="accent1">
                    <a:lumMod val="50000"/>
                  </a:schemeClr>
                </a:solidFill>
                <a:effectLst/>
                <a:uLnTx/>
                <a:uFillTx/>
                <a:latin typeface="微软雅黑" panose="020B0503020204020204" pitchFamily="34" charset="-122"/>
                <a:ea typeface="微软雅黑" panose="020B0503020204020204" pitchFamily="34" charset="-122"/>
                <a:cs typeface="+mn-cs"/>
              </a:rPr>
              <a:t> </a:t>
            </a:r>
            <a:r>
              <a:rPr kumimoji="0" lang="zh-CN" altLang="en-US" sz="2000" b="1" i="0" u="none" strike="noStrike" kern="1200" cap="none" spc="0" normalizeH="0" baseline="0" noProof="0" dirty="0">
                <a:ln>
                  <a:noFill/>
                </a:ln>
                <a:solidFill>
                  <a:schemeClr val="accent1">
                    <a:lumMod val="50000"/>
                  </a:schemeClr>
                </a:solidFill>
                <a:effectLst/>
                <a:uLnTx/>
                <a:uFillTx/>
                <a:latin typeface="微软雅黑" panose="020B0503020204020204" pitchFamily="34" charset="-122"/>
                <a:ea typeface="微软雅黑" panose="020B0503020204020204" pitchFamily="34" charset="-122"/>
                <a:cs typeface="+mn-cs"/>
              </a:rPr>
              <a:t>系统调用，以实现文件内存映射功能，支持共享内存和将文件映射到进程地址空间等功能。通过实现这些系统调用，实验深入探讨了虚拟内存管理、页面错误处理、以及进程地址空间的管理。最终，实验成功通过了 </a:t>
            </a:r>
            <a:r>
              <a:rPr kumimoji="0" lang="en-US" altLang="zh-CN" sz="2000" b="1" i="0" u="none" strike="noStrike" kern="1200" cap="none" spc="0" normalizeH="0" baseline="0" noProof="0" dirty="0" err="1">
                <a:ln>
                  <a:noFill/>
                </a:ln>
                <a:solidFill>
                  <a:schemeClr val="accent1">
                    <a:lumMod val="50000"/>
                  </a:schemeClr>
                </a:solidFill>
                <a:effectLst/>
                <a:uLnTx/>
                <a:uFillTx/>
                <a:latin typeface="微软雅黑" panose="020B0503020204020204" pitchFamily="34" charset="-122"/>
                <a:ea typeface="微软雅黑" panose="020B0503020204020204" pitchFamily="34" charset="-122"/>
                <a:cs typeface="+mn-cs"/>
              </a:rPr>
              <a:t>mmap</a:t>
            </a:r>
            <a:r>
              <a:rPr kumimoji="0" lang="en-US" altLang="zh-CN" sz="2000" b="1" i="0" u="none" strike="noStrike" kern="1200" cap="none" spc="0" normalizeH="0" baseline="0" noProof="0" dirty="0">
                <a:ln>
                  <a:noFill/>
                </a:ln>
                <a:solidFill>
                  <a:schemeClr val="accent1">
                    <a:lumMod val="50000"/>
                  </a:schemeClr>
                </a:solidFill>
                <a:effectLst/>
                <a:uLnTx/>
                <a:uFillTx/>
                <a:latin typeface="微软雅黑" panose="020B0503020204020204" pitchFamily="34" charset="-122"/>
                <a:ea typeface="微软雅黑" panose="020B0503020204020204" pitchFamily="34" charset="-122"/>
                <a:cs typeface="+mn-cs"/>
              </a:rPr>
              <a:t> </a:t>
            </a:r>
            <a:r>
              <a:rPr kumimoji="0" lang="zh-CN" altLang="en-US" sz="2000" b="1" i="0" u="none" strike="noStrike" kern="1200" cap="none" spc="0" normalizeH="0" baseline="0" noProof="0" dirty="0">
                <a:ln>
                  <a:noFill/>
                </a:ln>
                <a:solidFill>
                  <a:schemeClr val="accent1">
                    <a:lumMod val="50000"/>
                  </a:schemeClr>
                </a:solidFill>
                <a:effectLst/>
                <a:uLnTx/>
                <a:uFillTx/>
                <a:latin typeface="微软雅黑" panose="020B0503020204020204" pitchFamily="34" charset="-122"/>
                <a:ea typeface="微软雅黑" panose="020B0503020204020204" pitchFamily="34" charset="-122"/>
                <a:cs typeface="+mn-cs"/>
              </a:rPr>
              <a:t>测试，证明了内存映射功能的正确性和有效性。</a:t>
            </a:r>
            <a:endParaRPr kumimoji="0" lang="en-US" altLang="zh-CN" sz="2000" i="0" u="none" strike="noStrike" kern="1200" cap="none" spc="0" normalizeH="0" baseline="0" noProof="0" dirty="0">
              <a:ln>
                <a:noFill/>
              </a:ln>
              <a:solidFill>
                <a:schemeClr val="accent1">
                  <a:lumMod val="50000"/>
                </a:schemeClr>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40157475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p:cNvSpPr txBox="1"/>
          <p:nvPr/>
        </p:nvSpPr>
        <p:spPr>
          <a:xfrm>
            <a:off x="1143001" y="2644169"/>
            <a:ext cx="2035548" cy="1569660"/>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zh-CN" sz="9600" b="1" i="0" u="none" strike="noStrike" kern="1200" cap="none" spc="0" normalizeH="0" baseline="0" noProof="0" dirty="0">
                <a:ln>
                  <a:noFill/>
                </a:ln>
                <a:solidFill>
                  <a:srgbClr val="5B9BD5">
                    <a:lumMod val="75000"/>
                  </a:srgbClr>
                </a:solidFill>
                <a:effectLst/>
                <a:uLnTx/>
                <a:uFillTx/>
                <a:latin typeface="微软雅黑"/>
                <a:ea typeface="微软雅黑"/>
                <a:cs typeface="+mn-cs"/>
              </a:rPr>
              <a:t>02</a:t>
            </a:r>
            <a:endParaRPr kumimoji="0" lang="zh-CN" altLang="en-US" sz="9600" b="1" i="0" u="none" strike="noStrike" kern="1200" cap="none" spc="0" normalizeH="0" baseline="0" noProof="0" dirty="0">
              <a:ln>
                <a:noFill/>
              </a:ln>
              <a:solidFill>
                <a:srgbClr val="5B9BD5">
                  <a:lumMod val="75000"/>
                </a:srgbClr>
              </a:solidFill>
              <a:effectLst/>
              <a:uLnTx/>
              <a:uFillTx/>
              <a:latin typeface="微软雅黑"/>
              <a:ea typeface="微软雅黑"/>
              <a:cs typeface="+mn-cs"/>
            </a:endParaRPr>
          </a:p>
        </p:txBody>
      </p:sp>
      <p:pic>
        <p:nvPicPr>
          <p:cNvPr id="11" name="图片 10"/>
          <p:cNvPicPr>
            <a:picLocks noChangeAspect="1"/>
          </p:cNvPicPr>
          <p:nvPr/>
        </p:nvPicPr>
        <p:blipFill>
          <a:blip r:embed="rId2"/>
          <a:stretch>
            <a:fillRect/>
          </a:stretch>
        </p:blipFill>
        <p:spPr>
          <a:xfrm>
            <a:off x="3178548" y="2127445"/>
            <a:ext cx="2992938" cy="2603109"/>
          </a:xfrm>
          <a:prstGeom prst="rect">
            <a:avLst/>
          </a:prstGeom>
        </p:spPr>
      </p:pic>
      <p:sp>
        <p:nvSpPr>
          <p:cNvPr id="4" name="文本框 3">
            <a:extLst>
              <a:ext uri="{FF2B5EF4-FFF2-40B4-BE49-F238E27FC236}">
                <a16:creationId xmlns:a16="http://schemas.microsoft.com/office/drawing/2014/main" id="{38E0A7E8-E9DE-1B42-34D6-52F464384F95}"/>
              </a:ext>
            </a:extLst>
          </p:cNvPr>
          <p:cNvSpPr txBox="1"/>
          <p:nvPr/>
        </p:nvSpPr>
        <p:spPr>
          <a:xfrm>
            <a:off x="4427527" y="2627722"/>
            <a:ext cx="7764473" cy="1330621"/>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3600" b="1" i="0" u="none" strike="noStrike" kern="1200" cap="none" spc="0" normalizeH="0" baseline="0" noProof="0" dirty="0">
                <a:ln>
                  <a:noFill/>
                </a:ln>
                <a:solidFill>
                  <a:prstClr val="black"/>
                </a:solidFill>
                <a:effectLst/>
                <a:uLnTx/>
                <a:uFillTx/>
                <a:latin typeface="微软雅黑"/>
                <a:ea typeface="微软雅黑"/>
                <a:cs typeface="+mn-cs"/>
              </a:rPr>
              <a:t>实验中遇到的问题及解决</a:t>
            </a:r>
            <a:endParaRPr kumimoji="0" lang="en-US" altLang="zh-CN" sz="3600" b="1" i="0" u="none" strike="noStrike" kern="1200" cap="none" spc="0" normalizeH="0" baseline="0" noProof="0" dirty="0">
              <a:ln>
                <a:noFill/>
              </a:ln>
              <a:solidFill>
                <a:prstClr val="black"/>
              </a:solidFill>
              <a:effectLst/>
              <a:uLnTx/>
              <a:uFillTx/>
              <a:latin typeface="微软雅黑"/>
              <a:ea typeface="微软雅黑"/>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srgbClr val="002060"/>
                </a:solidFill>
                <a:effectLst/>
                <a:uLnTx/>
                <a:uFillTx/>
                <a:latin typeface="微软雅黑"/>
                <a:ea typeface="微软雅黑"/>
                <a:cs typeface="+mn-cs"/>
              </a:rPr>
              <a:t>Problems encountered in the experiment and solutions</a:t>
            </a:r>
          </a:p>
        </p:txBody>
      </p:sp>
    </p:spTree>
    <p:extLst>
      <p:ext uri="{BB962C8B-B14F-4D97-AF65-F5344CB8AC3E}">
        <p14:creationId xmlns:p14="http://schemas.microsoft.com/office/powerpoint/2010/main" val="4705559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3"/>
          <p:cNvSpPr>
            <a:spLocks noGrp="1"/>
          </p:cNvSpPr>
          <p:nvPr>
            <p:custDataLst>
              <p:tags r:id="rId1"/>
            </p:custDataLst>
          </p:nvPr>
        </p:nvSpPr>
        <p:spPr>
          <a:xfrm>
            <a:off x="666751" y="409576"/>
            <a:ext cx="10858498" cy="6477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800" b="1" kern="1200">
                <a:solidFill>
                  <a:schemeClr val="tx1"/>
                </a:solidFill>
                <a:latin typeface="+mn-lt"/>
                <a:ea typeface="+mj-ea"/>
                <a:cs typeface="+mj-cs"/>
              </a:defRPr>
            </a:lvl1pPr>
          </a:lstStyle>
          <a:p>
            <a:r>
              <a:rPr lang="en-US" altLang="zh-CN" b="1" dirty="0">
                <a:solidFill>
                  <a:srgbClr val="000000"/>
                </a:solidFill>
                <a:effectLst/>
                <a:highlight>
                  <a:srgbClr val="FFFFFF"/>
                </a:highlight>
                <a:latin typeface="Consolas" panose="020B0609020204030204" pitchFamily="49" charset="0"/>
              </a:rPr>
              <a:t>Lab1 : Util</a:t>
            </a:r>
            <a:endParaRPr lang="en-US" altLang="zh-CN" b="0" dirty="0">
              <a:solidFill>
                <a:srgbClr val="000000"/>
              </a:solidFill>
              <a:effectLst/>
              <a:highlight>
                <a:srgbClr val="FFFFFF"/>
              </a:highlight>
              <a:latin typeface="Consolas" panose="020B0609020204030204" pitchFamily="49" charset="0"/>
            </a:endParaRPr>
          </a:p>
        </p:txBody>
      </p:sp>
      <p:sp>
        <p:nvSpPr>
          <p:cNvPr id="9" name="椭圆 8">
            <a:extLst>
              <a:ext uri="{FF2B5EF4-FFF2-40B4-BE49-F238E27FC236}">
                <a16:creationId xmlns:a16="http://schemas.microsoft.com/office/drawing/2014/main" id="{6E53D553-D14A-9510-29DC-0BD871A344F7}"/>
              </a:ext>
            </a:extLst>
          </p:cNvPr>
          <p:cNvSpPr/>
          <p:nvPr/>
        </p:nvSpPr>
        <p:spPr>
          <a:xfrm>
            <a:off x="9267825" y="552451"/>
            <a:ext cx="361950" cy="361950"/>
          </a:xfrm>
          <a:prstGeom prst="ellipse">
            <a:avLst/>
          </a:prstGeom>
          <a:solidFill>
            <a:schemeClr val="bg1"/>
          </a:solidFill>
          <a:ln w="28575" cap="flat" cmpd="sng" algn="ctr">
            <a:solidFill>
              <a:srgbClr val="2E75B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4472C4"/>
              </a:solidFill>
              <a:effectLst/>
              <a:uLnTx/>
              <a:uFillTx/>
              <a:latin typeface="微软雅黑"/>
              <a:ea typeface="微软雅黑"/>
              <a:cs typeface="+mn-cs"/>
            </a:endParaRPr>
          </a:p>
        </p:txBody>
      </p:sp>
      <p:sp>
        <p:nvSpPr>
          <p:cNvPr id="10" name="椭圆 9">
            <a:extLst>
              <a:ext uri="{FF2B5EF4-FFF2-40B4-BE49-F238E27FC236}">
                <a16:creationId xmlns:a16="http://schemas.microsoft.com/office/drawing/2014/main" id="{2877A471-42AB-DC68-B092-54364D1165E9}"/>
              </a:ext>
            </a:extLst>
          </p:cNvPr>
          <p:cNvSpPr/>
          <p:nvPr/>
        </p:nvSpPr>
        <p:spPr>
          <a:xfrm>
            <a:off x="9741693" y="552451"/>
            <a:ext cx="361950" cy="361950"/>
          </a:xfrm>
          <a:prstGeom prst="ellipse">
            <a:avLst/>
          </a:prstGeom>
          <a:solidFill>
            <a:schemeClr val="accent1">
              <a:lumMod val="40000"/>
              <a:lumOff val="60000"/>
            </a:schemeClr>
          </a:solidFill>
          <a:ln w="28575" cap="flat" cmpd="sng" algn="ctr">
            <a:solidFill>
              <a:srgbClr val="2E75B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4472C4"/>
              </a:solidFill>
              <a:effectLst/>
              <a:uLnTx/>
              <a:uFillTx/>
              <a:latin typeface="微软雅黑"/>
              <a:ea typeface="微软雅黑"/>
              <a:cs typeface="+mn-cs"/>
            </a:endParaRPr>
          </a:p>
        </p:txBody>
      </p:sp>
      <p:sp>
        <p:nvSpPr>
          <p:cNvPr id="11" name="椭圆 10">
            <a:extLst>
              <a:ext uri="{FF2B5EF4-FFF2-40B4-BE49-F238E27FC236}">
                <a16:creationId xmlns:a16="http://schemas.microsoft.com/office/drawing/2014/main" id="{7E09F7AF-EEF0-EBEE-ED1E-474E69E23ED3}"/>
              </a:ext>
            </a:extLst>
          </p:cNvPr>
          <p:cNvSpPr/>
          <p:nvPr/>
        </p:nvSpPr>
        <p:spPr>
          <a:xfrm>
            <a:off x="10215561" y="552451"/>
            <a:ext cx="361950" cy="361950"/>
          </a:xfrm>
          <a:prstGeom prst="ellipse">
            <a:avLst/>
          </a:prstGeom>
          <a:noFill/>
          <a:ln w="28575" cap="flat" cmpd="sng" algn="ctr">
            <a:solidFill>
              <a:srgbClr val="2E75B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4472C4"/>
              </a:solidFill>
              <a:effectLst/>
              <a:uLnTx/>
              <a:uFillTx/>
              <a:latin typeface="微软雅黑"/>
              <a:ea typeface="微软雅黑"/>
              <a:cs typeface="+mn-cs"/>
            </a:endParaRPr>
          </a:p>
        </p:txBody>
      </p:sp>
      <p:sp>
        <p:nvSpPr>
          <p:cNvPr id="12" name="椭圆 11">
            <a:extLst>
              <a:ext uri="{FF2B5EF4-FFF2-40B4-BE49-F238E27FC236}">
                <a16:creationId xmlns:a16="http://schemas.microsoft.com/office/drawing/2014/main" id="{36115579-D11C-A2B3-C96B-4185E4804396}"/>
              </a:ext>
            </a:extLst>
          </p:cNvPr>
          <p:cNvSpPr/>
          <p:nvPr/>
        </p:nvSpPr>
        <p:spPr>
          <a:xfrm>
            <a:off x="10689430" y="552451"/>
            <a:ext cx="361950" cy="361950"/>
          </a:xfrm>
          <a:prstGeom prst="ellipse">
            <a:avLst/>
          </a:prstGeom>
          <a:noFill/>
          <a:ln w="28575" cap="flat" cmpd="sng" algn="ctr">
            <a:solidFill>
              <a:srgbClr val="2E75B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4472C4"/>
              </a:solidFill>
              <a:effectLst/>
              <a:uLnTx/>
              <a:uFillTx/>
              <a:latin typeface="微软雅黑"/>
              <a:ea typeface="微软雅黑"/>
              <a:cs typeface="+mn-cs"/>
            </a:endParaRPr>
          </a:p>
        </p:txBody>
      </p:sp>
      <p:sp>
        <p:nvSpPr>
          <p:cNvPr id="13" name="椭圆 12">
            <a:extLst>
              <a:ext uri="{FF2B5EF4-FFF2-40B4-BE49-F238E27FC236}">
                <a16:creationId xmlns:a16="http://schemas.microsoft.com/office/drawing/2014/main" id="{06ADDE0A-B9B2-A40E-B2FA-977756B309AC}"/>
              </a:ext>
            </a:extLst>
          </p:cNvPr>
          <p:cNvSpPr/>
          <p:nvPr/>
        </p:nvSpPr>
        <p:spPr>
          <a:xfrm>
            <a:off x="11163299" y="552451"/>
            <a:ext cx="361950" cy="361950"/>
          </a:xfrm>
          <a:prstGeom prst="ellipse">
            <a:avLst/>
          </a:prstGeom>
          <a:noFill/>
          <a:ln w="28575" cap="flat" cmpd="sng" algn="ctr">
            <a:solidFill>
              <a:srgbClr val="2E75B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4472C4"/>
              </a:solidFill>
              <a:effectLst/>
              <a:uLnTx/>
              <a:uFillTx/>
              <a:latin typeface="微软雅黑"/>
              <a:ea typeface="微软雅黑"/>
              <a:cs typeface="+mn-cs"/>
            </a:endParaRPr>
          </a:p>
        </p:txBody>
      </p:sp>
      <p:sp>
        <p:nvSpPr>
          <p:cNvPr id="2" name="文本框 1">
            <a:extLst>
              <a:ext uri="{FF2B5EF4-FFF2-40B4-BE49-F238E27FC236}">
                <a16:creationId xmlns:a16="http://schemas.microsoft.com/office/drawing/2014/main" id="{B076EC77-3709-9088-15E3-9D9AC5B1D1A3}"/>
              </a:ext>
            </a:extLst>
          </p:cNvPr>
          <p:cNvSpPr txBox="1"/>
          <p:nvPr/>
        </p:nvSpPr>
        <p:spPr>
          <a:xfrm>
            <a:off x="666751" y="1200151"/>
            <a:ext cx="10858498" cy="2346283"/>
          </a:xfrm>
          <a:prstGeom prst="rect">
            <a:avLst/>
          </a:prstGeom>
          <a:noFill/>
        </p:spPr>
        <p:txBody>
          <a:bodyPr wrap="square" anchor="b" anchorCtr="0">
            <a:spAutoFit/>
          </a:bodyPr>
          <a:lstStyle/>
          <a:p>
            <a:pPr algn="just">
              <a:lnSpc>
                <a:spcPct val="150000"/>
              </a:lnSpc>
            </a:pPr>
            <a:r>
              <a:rPr lang="en-US" altLang="zh-CN" sz="2000" b="1" dirty="0">
                <a:solidFill>
                  <a:srgbClr val="0451A5"/>
                </a:solidFill>
                <a:effectLst/>
                <a:highlight>
                  <a:srgbClr val="FFFFFF"/>
                </a:highlight>
                <a:latin typeface="+mn-ea"/>
              </a:rPr>
              <a:t>Primes : </a:t>
            </a:r>
          </a:p>
          <a:p>
            <a:pPr algn="just">
              <a:lnSpc>
                <a:spcPct val="150000"/>
              </a:lnSpc>
            </a:pPr>
            <a:r>
              <a:rPr lang="en-US" altLang="zh-CN" sz="2000" b="0" dirty="0">
                <a:solidFill>
                  <a:srgbClr val="0451A5"/>
                </a:solidFill>
                <a:effectLst/>
                <a:highlight>
                  <a:srgbClr val="FFFFFF"/>
                </a:highlight>
                <a:latin typeface="+mn-ea"/>
              </a:rPr>
              <a:t>-</a:t>
            </a:r>
            <a:r>
              <a:rPr lang="zh-CN" altLang="en-US" sz="2000" b="0" dirty="0">
                <a:solidFill>
                  <a:srgbClr val="000000"/>
                </a:solidFill>
                <a:effectLst/>
                <a:highlight>
                  <a:srgbClr val="FFFFFF"/>
                </a:highlight>
                <a:latin typeface="+mn-ea"/>
              </a:rPr>
              <a:t> 问题：父进程向管道中写入数据后，子进程可能会因为管道中的数据尚未完全写入而无法正确读取，导致素数筛选过程中的数据丢失或错误。</a:t>
            </a:r>
          </a:p>
          <a:p>
            <a:pPr algn="just">
              <a:lnSpc>
                <a:spcPct val="150000"/>
              </a:lnSpc>
            </a:pPr>
            <a:r>
              <a:rPr lang="en-US" altLang="zh-CN" sz="2000" b="0" dirty="0">
                <a:solidFill>
                  <a:srgbClr val="0451A5"/>
                </a:solidFill>
                <a:effectLst/>
                <a:highlight>
                  <a:srgbClr val="FFFFFF"/>
                </a:highlight>
                <a:latin typeface="+mn-ea"/>
              </a:rPr>
              <a:t>-</a:t>
            </a:r>
            <a:r>
              <a:rPr lang="zh-CN" altLang="en-US" sz="2000" b="0" dirty="0">
                <a:solidFill>
                  <a:srgbClr val="000000"/>
                </a:solidFill>
                <a:effectLst/>
                <a:highlight>
                  <a:srgbClr val="FFFFFF"/>
                </a:highlight>
                <a:latin typeface="+mn-ea"/>
              </a:rPr>
              <a:t> 解决：父进程在将数字</a:t>
            </a:r>
            <a:r>
              <a:rPr lang="en-US" altLang="zh-CN" sz="2000" b="0" dirty="0">
                <a:solidFill>
                  <a:srgbClr val="000000"/>
                </a:solidFill>
                <a:effectLst/>
                <a:highlight>
                  <a:srgbClr val="FFFFFF"/>
                </a:highlight>
                <a:latin typeface="+mn-ea"/>
              </a:rPr>
              <a:t>2</a:t>
            </a:r>
            <a:r>
              <a:rPr lang="zh-CN" altLang="en-US" sz="2000" b="0" dirty="0">
                <a:solidFill>
                  <a:srgbClr val="000000"/>
                </a:solidFill>
                <a:effectLst/>
                <a:highlight>
                  <a:srgbClr val="FFFFFF"/>
                </a:highlight>
                <a:latin typeface="+mn-ea"/>
              </a:rPr>
              <a:t>到</a:t>
            </a:r>
            <a:r>
              <a:rPr lang="en-US" altLang="zh-CN" sz="2000" b="0" dirty="0">
                <a:solidFill>
                  <a:srgbClr val="000000"/>
                </a:solidFill>
                <a:effectLst/>
                <a:highlight>
                  <a:srgbClr val="FFFFFF"/>
                </a:highlight>
                <a:latin typeface="+mn-ea"/>
              </a:rPr>
              <a:t>35</a:t>
            </a:r>
            <a:r>
              <a:rPr lang="zh-CN" altLang="en-US" sz="2000" b="0" dirty="0">
                <a:solidFill>
                  <a:srgbClr val="000000"/>
                </a:solidFill>
                <a:effectLst/>
                <a:highlight>
                  <a:srgbClr val="FFFFFF"/>
                </a:highlight>
                <a:latin typeface="+mn-ea"/>
              </a:rPr>
              <a:t>写入管道后，关闭写端 </a:t>
            </a:r>
            <a:r>
              <a:rPr lang="en-US" altLang="zh-CN" sz="2000" b="0" dirty="0">
                <a:solidFill>
                  <a:srgbClr val="800000"/>
                </a:solidFill>
                <a:effectLst/>
                <a:highlight>
                  <a:srgbClr val="FFFFFF"/>
                </a:highlight>
                <a:latin typeface="+mn-ea"/>
              </a:rPr>
              <a:t>`p[1]`</a:t>
            </a:r>
            <a:r>
              <a:rPr lang="zh-CN" altLang="en-US" sz="2000" b="0" dirty="0">
                <a:solidFill>
                  <a:srgbClr val="000000"/>
                </a:solidFill>
                <a:effectLst/>
                <a:highlight>
                  <a:srgbClr val="FFFFFF"/>
                </a:highlight>
                <a:latin typeface="+mn-ea"/>
              </a:rPr>
              <a:t>，表示写入完成。子进程在读取数据时，正确处理读端口关闭的情况，通过检测读取返回值是否为</a:t>
            </a:r>
            <a:r>
              <a:rPr lang="en-US" altLang="zh-CN" sz="2000" b="0" dirty="0">
                <a:solidFill>
                  <a:srgbClr val="000000"/>
                </a:solidFill>
                <a:effectLst/>
                <a:highlight>
                  <a:srgbClr val="FFFFFF"/>
                </a:highlight>
                <a:latin typeface="+mn-ea"/>
              </a:rPr>
              <a:t>0</a:t>
            </a:r>
            <a:r>
              <a:rPr lang="zh-CN" altLang="en-US" sz="2000" b="0" dirty="0">
                <a:solidFill>
                  <a:srgbClr val="000000"/>
                </a:solidFill>
                <a:effectLst/>
                <a:highlight>
                  <a:srgbClr val="FFFFFF"/>
                </a:highlight>
                <a:latin typeface="+mn-ea"/>
              </a:rPr>
              <a:t>来判断管道是否已经关闭。</a:t>
            </a:r>
          </a:p>
        </p:txBody>
      </p:sp>
    </p:spTree>
    <p:extLst>
      <p:ext uri="{BB962C8B-B14F-4D97-AF65-F5344CB8AC3E}">
        <p14:creationId xmlns:p14="http://schemas.microsoft.com/office/powerpoint/2010/main" val="34484680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3"/>
          <p:cNvSpPr>
            <a:spLocks noGrp="1"/>
          </p:cNvSpPr>
          <p:nvPr>
            <p:custDataLst>
              <p:tags r:id="rId1"/>
            </p:custDataLst>
          </p:nvPr>
        </p:nvSpPr>
        <p:spPr>
          <a:xfrm>
            <a:off x="666751" y="409576"/>
            <a:ext cx="10858498" cy="6477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800" b="1" kern="1200">
                <a:solidFill>
                  <a:schemeClr val="tx1"/>
                </a:solidFill>
                <a:latin typeface="+mn-lt"/>
                <a:ea typeface="+mj-ea"/>
                <a:cs typeface="+mj-cs"/>
              </a:defRPr>
            </a:lvl1pPr>
          </a:lstStyle>
          <a:p>
            <a:r>
              <a:rPr lang="en-US" altLang="zh-CN" b="1" dirty="0">
                <a:solidFill>
                  <a:srgbClr val="000000"/>
                </a:solidFill>
                <a:effectLst/>
                <a:highlight>
                  <a:srgbClr val="FFFFFF"/>
                </a:highlight>
                <a:latin typeface="Consolas" panose="020B0609020204030204" pitchFamily="49" charset="0"/>
              </a:rPr>
              <a:t>Lab2 : </a:t>
            </a:r>
            <a:r>
              <a:rPr lang="en-US" altLang="zh-CN" b="1" dirty="0" err="1">
                <a:solidFill>
                  <a:srgbClr val="000000"/>
                </a:solidFill>
                <a:effectLst/>
                <a:highlight>
                  <a:srgbClr val="FFFFFF"/>
                </a:highlight>
                <a:latin typeface="Consolas" panose="020B0609020204030204" pitchFamily="49" charset="0"/>
              </a:rPr>
              <a:t>Syscall</a:t>
            </a:r>
            <a:endParaRPr lang="en-US" altLang="zh-CN" b="0" dirty="0">
              <a:solidFill>
                <a:srgbClr val="000000"/>
              </a:solidFill>
              <a:effectLst/>
              <a:highlight>
                <a:srgbClr val="FFFFFF"/>
              </a:highlight>
              <a:latin typeface="Consolas" panose="020B0609020204030204" pitchFamily="49" charset="0"/>
            </a:endParaRPr>
          </a:p>
        </p:txBody>
      </p:sp>
      <p:sp>
        <p:nvSpPr>
          <p:cNvPr id="9" name="椭圆 8">
            <a:extLst>
              <a:ext uri="{FF2B5EF4-FFF2-40B4-BE49-F238E27FC236}">
                <a16:creationId xmlns:a16="http://schemas.microsoft.com/office/drawing/2014/main" id="{6E53D553-D14A-9510-29DC-0BD871A344F7}"/>
              </a:ext>
            </a:extLst>
          </p:cNvPr>
          <p:cNvSpPr/>
          <p:nvPr/>
        </p:nvSpPr>
        <p:spPr>
          <a:xfrm>
            <a:off x="9267825" y="552451"/>
            <a:ext cx="361950" cy="361950"/>
          </a:xfrm>
          <a:prstGeom prst="ellipse">
            <a:avLst/>
          </a:prstGeom>
          <a:solidFill>
            <a:schemeClr val="bg1"/>
          </a:solidFill>
          <a:ln w="28575" cap="flat" cmpd="sng" algn="ctr">
            <a:solidFill>
              <a:srgbClr val="2E75B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4472C4"/>
              </a:solidFill>
              <a:effectLst/>
              <a:uLnTx/>
              <a:uFillTx/>
              <a:latin typeface="微软雅黑"/>
              <a:ea typeface="微软雅黑"/>
              <a:cs typeface="+mn-cs"/>
            </a:endParaRPr>
          </a:p>
        </p:txBody>
      </p:sp>
      <p:sp>
        <p:nvSpPr>
          <p:cNvPr id="10" name="椭圆 9">
            <a:extLst>
              <a:ext uri="{FF2B5EF4-FFF2-40B4-BE49-F238E27FC236}">
                <a16:creationId xmlns:a16="http://schemas.microsoft.com/office/drawing/2014/main" id="{2877A471-42AB-DC68-B092-54364D1165E9}"/>
              </a:ext>
            </a:extLst>
          </p:cNvPr>
          <p:cNvSpPr/>
          <p:nvPr/>
        </p:nvSpPr>
        <p:spPr>
          <a:xfrm>
            <a:off x="9741693" y="552451"/>
            <a:ext cx="361950" cy="361950"/>
          </a:xfrm>
          <a:prstGeom prst="ellipse">
            <a:avLst/>
          </a:prstGeom>
          <a:solidFill>
            <a:schemeClr val="accent1">
              <a:lumMod val="40000"/>
              <a:lumOff val="60000"/>
            </a:schemeClr>
          </a:solidFill>
          <a:ln w="28575" cap="flat" cmpd="sng" algn="ctr">
            <a:solidFill>
              <a:srgbClr val="2E75B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4472C4"/>
              </a:solidFill>
              <a:effectLst/>
              <a:uLnTx/>
              <a:uFillTx/>
              <a:latin typeface="微软雅黑"/>
              <a:ea typeface="微软雅黑"/>
              <a:cs typeface="+mn-cs"/>
            </a:endParaRPr>
          </a:p>
        </p:txBody>
      </p:sp>
      <p:sp>
        <p:nvSpPr>
          <p:cNvPr id="11" name="椭圆 10">
            <a:extLst>
              <a:ext uri="{FF2B5EF4-FFF2-40B4-BE49-F238E27FC236}">
                <a16:creationId xmlns:a16="http://schemas.microsoft.com/office/drawing/2014/main" id="{7E09F7AF-EEF0-EBEE-ED1E-474E69E23ED3}"/>
              </a:ext>
            </a:extLst>
          </p:cNvPr>
          <p:cNvSpPr/>
          <p:nvPr/>
        </p:nvSpPr>
        <p:spPr>
          <a:xfrm>
            <a:off x="10215561" y="552451"/>
            <a:ext cx="361950" cy="361950"/>
          </a:xfrm>
          <a:prstGeom prst="ellipse">
            <a:avLst/>
          </a:prstGeom>
          <a:noFill/>
          <a:ln w="28575" cap="flat" cmpd="sng" algn="ctr">
            <a:solidFill>
              <a:srgbClr val="2E75B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4472C4"/>
              </a:solidFill>
              <a:effectLst/>
              <a:uLnTx/>
              <a:uFillTx/>
              <a:latin typeface="微软雅黑"/>
              <a:ea typeface="微软雅黑"/>
              <a:cs typeface="+mn-cs"/>
            </a:endParaRPr>
          </a:p>
        </p:txBody>
      </p:sp>
      <p:sp>
        <p:nvSpPr>
          <p:cNvPr id="12" name="椭圆 11">
            <a:extLst>
              <a:ext uri="{FF2B5EF4-FFF2-40B4-BE49-F238E27FC236}">
                <a16:creationId xmlns:a16="http://schemas.microsoft.com/office/drawing/2014/main" id="{36115579-D11C-A2B3-C96B-4185E4804396}"/>
              </a:ext>
            </a:extLst>
          </p:cNvPr>
          <p:cNvSpPr/>
          <p:nvPr/>
        </p:nvSpPr>
        <p:spPr>
          <a:xfrm>
            <a:off x="10689430" y="552451"/>
            <a:ext cx="361950" cy="361950"/>
          </a:xfrm>
          <a:prstGeom prst="ellipse">
            <a:avLst/>
          </a:prstGeom>
          <a:noFill/>
          <a:ln w="28575" cap="flat" cmpd="sng" algn="ctr">
            <a:solidFill>
              <a:srgbClr val="2E75B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4472C4"/>
              </a:solidFill>
              <a:effectLst/>
              <a:uLnTx/>
              <a:uFillTx/>
              <a:latin typeface="微软雅黑"/>
              <a:ea typeface="微软雅黑"/>
              <a:cs typeface="+mn-cs"/>
            </a:endParaRPr>
          </a:p>
        </p:txBody>
      </p:sp>
      <p:sp>
        <p:nvSpPr>
          <p:cNvPr id="13" name="椭圆 12">
            <a:extLst>
              <a:ext uri="{FF2B5EF4-FFF2-40B4-BE49-F238E27FC236}">
                <a16:creationId xmlns:a16="http://schemas.microsoft.com/office/drawing/2014/main" id="{06ADDE0A-B9B2-A40E-B2FA-977756B309AC}"/>
              </a:ext>
            </a:extLst>
          </p:cNvPr>
          <p:cNvSpPr/>
          <p:nvPr/>
        </p:nvSpPr>
        <p:spPr>
          <a:xfrm>
            <a:off x="11163299" y="552451"/>
            <a:ext cx="361950" cy="361950"/>
          </a:xfrm>
          <a:prstGeom prst="ellipse">
            <a:avLst/>
          </a:prstGeom>
          <a:noFill/>
          <a:ln w="28575" cap="flat" cmpd="sng" algn="ctr">
            <a:solidFill>
              <a:srgbClr val="2E75B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4472C4"/>
              </a:solidFill>
              <a:effectLst/>
              <a:uLnTx/>
              <a:uFillTx/>
              <a:latin typeface="微软雅黑"/>
              <a:ea typeface="微软雅黑"/>
              <a:cs typeface="+mn-cs"/>
            </a:endParaRPr>
          </a:p>
        </p:txBody>
      </p:sp>
      <p:sp>
        <p:nvSpPr>
          <p:cNvPr id="2" name="文本框 1">
            <a:extLst>
              <a:ext uri="{FF2B5EF4-FFF2-40B4-BE49-F238E27FC236}">
                <a16:creationId xmlns:a16="http://schemas.microsoft.com/office/drawing/2014/main" id="{B076EC77-3709-9088-15E3-9D9AC5B1D1A3}"/>
              </a:ext>
            </a:extLst>
          </p:cNvPr>
          <p:cNvSpPr txBox="1"/>
          <p:nvPr/>
        </p:nvSpPr>
        <p:spPr>
          <a:xfrm>
            <a:off x="666751" y="1200151"/>
            <a:ext cx="10858498" cy="4244560"/>
          </a:xfrm>
          <a:prstGeom prst="rect">
            <a:avLst/>
          </a:prstGeom>
          <a:noFill/>
        </p:spPr>
        <p:txBody>
          <a:bodyPr wrap="square" anchor="b" anchorCtr="0">
            <a:spAutoFit/>
          </a:bodyPr>
          <a:lstStyle/>
          <a:p>
            <a:pPr algn="just">
              <a:lnSpc>
                <a:spcPct val="150000"/>
              </a:lnSpc>
            </a:pPr>
            <a:r>
              <a:rPr lang="en-US" altLang="zh-CN" sz="2000" b="1" dirty="0" err="1">
                <a:solidFill>
                  <a:srgbClr val="0451A5"/>
                </a:solidFill>
                <a:effectLst/>
                <a:highlight>
                  <a:srgbClr val="FFFFFF"/>
                </a:highlight>
                <a:latin typeface="+mn-ea"/>
              </a:rPr>
              <a:t>Syscall</a:t>
            </a:r>
            <a:r>
              <a:rPr lang="en-US" altLang="zh-CN" sz="2000" b="1" dirty="0">
                <a:solidFill>
                  <a:srgbClr val="0451A5"/>
                </a:solidFill>
                <a:highlight>
                  <a:srgbClr val="FFFFFF"/>
                </a:highlight>
                <a:latin typeface="+mn-ea"/>
              </a:rPr>
              <a:t> tracing</a:t>
            </a:r>
            <a:r>
              <a:rPr lang="en-US" altLang="zh-CN" sz="2000" b="1" dirty="0">
                <a:solidFill>
                  <a:srgbClr val="0451A5"/>
                </a:solidFill>
                <a:effectLst/>
                <a:highlight>
                  <a:srgbClr val="FFFFFF"/>
                </a:highlight>
                <a:latin typeface="+mn-ea"/>
              </a:rPr>
              <a:t> : </a:t>
            </a:r>
          </a:p>
          <a:p>
            <a:pPr algn="just">
              <a:lnSpc>
                <a:spcPct val="150000"/>
              </a:lnSpc>
            </a:pPr>
            <a:r>
              <a:rPr lang="en-US" altLang="zh-CN" b="0" dirty="0">
                <a:effectLst/>
                <a:highlight>
                  <a:srgbClr val="FFFFFF"/>
                </a:highlight>
                <a:latin typeface="+mn-ea"/>
              </a:rPr>
              <a:t>    - </a:t>
            </a:r>
            <a:r>
              <a:rPr lang="zh-CN" altLang="en-US" b="0" dirty="0">
                <a:effectLst/>
                <a:highlight>
                  <a:srgbClr val="FFFFFF"/>
                </a:highlight>
                <a:latin typeface="+mn-ea"/>
              </a:rPr>
              <a:t>命名问题导致的错误：最初，我将 </a:t>
            </a:r>
            <a:r>
              <a:rPr lang="en-US" altLang="zh-CN" b="0" dirty="0">
                <a:effectLst/>
                <a:highlight>
                  <a:srgbClr val="FFFFFF"/>
                </a:highlight>
                <a:latin typeface="+mn-ea"/>
              </a:rPr>
              <a:t>`</a:t>
            </a:r>
            <a:r>
              <a:rPr lang="en-US" altLang="zh-CN" b="0" dirty="0" err="1">
                <a:effectLst/>
                <a:highlight>
                  <a:srgbClr val="FFFFFF"/>
                </a:highlight>
                <a:latin typeface="+mn-ea"/>
              </a:rPr>
              <a:t>tracemask</a:t>
            </a:r>
            <a:r>
              <a:rPr lang="en-US" altLang="zh-CN" b="0" dirty="0">
                <a:effectLst/>
                <a:highlight>
                  <a:srgbClr val="FFFFFF"/>
                </a:highlight>
                <a:latin typeface="+mn-ea"/>
              </a:rPr>
              <a:t>` </a:t>
            </a:r>
            <a:r>
              <a:rPr lang="zh-CN" altLang="en-US" b="0" dirty="0">
                <a:effectLst/>
                <a:highlight>
                  <a:srgbClr val="FFFFFF"/>
                </a:highlight>
                <a:latin typeface="+mn-ea"/>
              </a:rPr>
              <a:t>命名为 </a:t>
            </a:r>
            <a:r>
              <a:rPr lang="en-US" altLang="zh-CN" b="0" dirty="0">
                <a:effectLst/>
                <a:highlight>
                  <a:srgbClr val="FFFFFF"/>
                </a:highlight>
                <a:latin typeface="+mn-ea"/>
              </a:rPr>
              <a:t>`mask`</a:t>
            </a:r>
            <a:r>
              <a:rPr lang="zh-CN" altLang="en-US" b="0" dirty="0">
                <a:effectLst/>
                <a:highlight>
                  <a:srgbClr val="FFFFFF"/>
                </a:highlight>
                <a:latin typeface="+mn-ea"/>
              </a:rPr>
              <a:t>，在实现过程中遇到了一些寄存器读取错误。由于在函数实现和调用过程中，</a:t>
            </a:r>
            <a:r>
              <a:rPr lang="en-US" altLang="zh-CN" b="0" dirty="0">
                <a:effectLst/>
                <a:highlight>
                  <a:srgbClr val="FFFFFF"/>
                </a:highlight>
                <a:latin typeface="+mn-ea"/>
              </a:rPr>
              <a:t>`mask` </a:t>
            </a:r>
            <a:r>
              <a:rPr lang="zh-CN" altLang="en-US" b="0" dirty="0">
                <a:effectLst/>
                <a:highlight>
                  <a:srgbClr val="FFFFFF"/>
                </a:highlight>
                <a:latin typeface="+mn-ea"/>
              </a:rPr>
              <a:t>这个名字可能会与其他变量名冲突，导致读取和赋值操作出现错误。通过更改变量名为 </a:t>
            </a:r>
            <a:r>
              <a:rPr lang="en-US" altLang="zh-CN" b="0" dirty="0">
                <a:effectLst/>
                <a:highlight>
                  <a:srgbClr val="FFFFFF"/>
                </a:highlight>
                <a:latin typeface="+mn-ea"/>
              </a:rPr>
              <a:t>`</a:t>
            </a:r>
            <a:r>
              <a:rPr lang="en-US" altLang="zh-CN" b="0" dirty="0" err="1">
                <a:effectLst/>
                <a:highlight>
                  <a:srgbClr val="FFFFFF"/>
                </a:highlight>
                <a:latin typeface="+mn-ea"/>
              </a:rPr>
              <a:t>tracemask</a:t>
            </a:r>
            <a:r>
              <a:rPr lang="en-US" altLang="zh-CN" b="0" dirty="0">
                <a:effectLst/>
                <a:highlight>
                  <a:srgbClr val="FFFFFF"/>
                </a:highlight>
                <a:latin typeface="+mn-ea"/>
              </a:rPr>
              <a:t>`</a:t>
            </a:r>
            <a:r>
              <a:rPr lang="zh-CN" altLang="en-US" b="0" dirty="0">
                <a:effectLst/>
                <a:highlight>
                  <a:srgbClr val="FFFFFF"/>
                </a:highlight>
                <a:latin typeface="+mn-ea"/>
              </a:rPr>
              <a:t>，避免了这种命名冲突问题。</a:t>
            </a:r>
          </a:p>
          <a:p>
            <a:pPr algn="just">
              <a:lnSpc>
                <a:spcPct val="150000"/>
              </a:lnSpc>
            </a:pPr>
            <a:r>
              <a:rPr lang="zh-CN" altLang="en-US" b="0" dirty="0">
                <a:effectLst/>
                <a:highlight>
                  <a:srgbClr val="FFFFFF"/>
                </a:highlight>
                <a:latin typeface="+mn-ea"/>
              </a:rPr>
              <a:t>    </a:t>
            </a:r>
            <a:r>
              <a:rPr lang="en-US" altLang="zh-CN" b="0" dirty="0">
                <a:effectLst/>
                <a:highlight>
                  <a:srgbClr val="FFFFFF"/>
                </a:highlight>
                <a:latin typeface="+mn-ea"/>
              </a:rPr>
              <a:t>- </a:t>
            </a:r>
            <a:r>
              <a:rPr lang="zh-CN" altLang="en-US" b="0" dirty="0">
                <a:effectLst/>
                <a:highlight>
                  <a:srgbClr val="FFFFFF"/>
                </a:highlight>
                <a:latin typeface="+mn-ea"/>
              </a:rPr>
              <a:t>系统调用编号定义位置错误：在定义 </a:t>
            </a:r>
            <a:r>
              <a:rPr lang="en-US" altLang="zh-CN" b="0" dirty="0">
                <a:effectLst/>
                <a:highlight>
                  <a:srgbClr val="FFFFFF"/>
                </a:highlight>
                <a:latin typeface="+mn-ea"/>
              </a:rPr>
              <a:t>`</a:t>
            </a:r>
            <a:r>
              <a:rPr lang="en-US" altLang="zh-CN" b="0" dirty="0" err="1">
                <a:effectLst/>
                <a:highlight>
                  <a:srgbClr val="FFFFFF"/>
                </a:highlight>
                <a:latin typeface="+mn-ea"/>
              </a:rPr>
              <a:t>SYS_trace</a:t>
            </a:r>
            <a:r>
              <a:rPr lang="en-US" altLang="zh-CN" b="0" dirty="0">
                <a:effectLst/>
                <a:highlight>
                  <a:srgbClr val="FFFFFF"/>
                </a:highlight>
                <a:latin typeface="+mn-ea"/>
              </a:rPr>
              <a:t>` </a:t>
            </a:r>
            <a:r>
              <a:rPr lang="zh-CN" altLang="en-US" b="0" dirty="0">
                <a:effectLst/>
                <a:highlight>
                  <a:srgbClr val="FFFFFF"/>
                </a:highlight>
                <a:latin typeface="+mn-ea"/>
              </a:rPr>
              <a:t>编号时，若未严格按照 </a:t>
            </a:r>
            <a:r>
              <a:rPr lang="en-US" altLang="zh-CN" b="0" dirty="0">
                <a:effectLst/>
                <a:highlight>
                  <a:srgbClr val="FFFFFF"/>
                </a:highlight>
                <a:latin typeface="+mn-ea"/>
              </a:rPr>
              <a:t>`kernel/</a:t>
            </a:r>
            <a:r>
              <a:rPr lang="en-US" altLang="zh-CN" b="0" dirty="0" err="1">
                <a:effectLst/>
                <a:highlight>
                  <a:srgbClr val="FFFFFF"/>
                </a:highlight>
                <a:latin typeface="+mn-ea"/>
              </a:rPr>
              <a:t>syscall.h</a:t>
            </a:r>
            <a:r>
              <a:rPr lang="en-US" altLang="zh-CN" b="0" dirty="0">
                <a:effectLst/>
                <a:highlight>
                  <a:srgbClr val="FFFFFF"/>
                </a:highlight>
                <a:latin typeface="+mn-ea"/>
              </a:rPr>
              <a:t>` </a:t>
            </a:r>
            <a:r>
              <a:rPr lang="zh-CN" altLang="en-US" b="0" dirty="0">
                <a:effectLst/>
                <a:highlight>
                  <a:srgbClr val="FFFFFF"/>
                </a:highlight>
                <a:latin typeface="+mn-ea"/>
              </a:rPr>
              <a:t>文件中的顺序添加，可能导致系统调用编号错乱。因此，需要仔细检查和按照现有系统调用编号的顺序添加新的编号。</a:t>
            </a:r>
          </a:p>
          <a:p>
            <a:pPr algn="just">
              <a:lnSpc>
                <a:spcPct val="150000"/>
              </a:lnSpc>
            </a:pPr>
            <a:r>
              <a:rPr lang="zh-CN" altLang="en-US" b="0" dirty="0">
                <a:effectLst/>
                <a:highlight>
                  <a:srgbClr val="FFFFFF"/>
                </a:highlight>
                <a:latin typeface="+mn-ea"/>
              </a:rPr>
              <a:t>    </a:t>
            </a:r>
            <a:r>
              <a:rPr lang="en-US" altLang="zh-CN" b="0" dirty="0">
                <a:effectLst/>
                <a:highlight>
                  <a:srgbClr val="FFFFFF"/>
                </a:highlight>
                <a:latin typeface="+mn-ea"/>
              </a:rPr>
              <a:t>- `fork` </a:t>
            </a:r>
            <a:r>
              <a:rPr lang="zh-CN" altLang="en-US" b="0" dirty="0">
                <a:effectLst/>
                <a:highlight>
                  <a:srgbClr val="FFFFFF"/>
                </a:highlight>
                <a:latin typeface="+mn-ea"/>
              </a:rPr>
              <a:t>时 </a:t>
            </a:r>
            <a:r>
              <a:rPr lang="en-US" altLang="zh-CN" b="0" dirty="0">
                <a:effectLst/>
                <a:highlight>
                  <a:srgbClr val="FFFFFF"/>
                </a:highlight>
                <a:latin typeface="+mn-ea"/>
              </a:rPr>
              <a:t>`</a:t>
            </a:r>
            <a:r>
              <a:rPr lang="en-US" altLang="zh-CN" b="0" dirty="0" err="1">
                <a:effectLst/>
                <a:highlight>
                  <a:srgbClr val="FFFFFF"/>
                </a:highlight>
                <a:latin typeface="+mn-ea"/>
              </a:rPr>
              <a:t>tracemask</a:t>
            </a:r>
            <a:r>
              <a:rPr lang="en-US" altLang="zh-CN" b="0" dirty="0">
                <a:effectLst/>
                <a:highlight>
                  <a:srgbClr val="FFFFFF"/>
                </a:highlight>
                <a:latin typeface="+mn-ea"/>
              </a:rPr>
              <a:t>` </a:t>
            </a:r>
            <a:r>
              <a:rPr lang="zh-CN" altLang="en-US" b="0" dirty="0">
                <a:effectLst/>
                <a:highlight>
                  <a:srgbClr val="FFFFFF"/>
                </a:highlight>
                <a:latin typeface="+mn-ea"/>
              </a:rPr>
              <a:t>继承问题：在实现子进程继承父进程 </a:t>
            </a:r>
            <a:r>
              <a:rPr lang="en-US" altLang="zh-CN" b="0" dirty="0">
                <a:effectLst/>
                <a:highlight>
                  <a:srgbClr val="FFFFFF"/>
                </a:highlight>
                <a:latin typeface="+mn-ea"/>
              </a:rPr>
              <a:t>`</a:t>
            </a:r>
            <a:r>
              <a:rPr lang="en-US" altLang="zh-CN" b="0" dirty="0" err="1">
                <a:effectLst/>
                <a:highlight>
                  <a:srgbClr val="FFFFFF"/>
                </a:highlight>
                <a:latin typeface="+mn-ea"/>
              </a:rPr>
              <a:t>tracemask</a:t>
            </a:r>
            <a:r>
              <a:rPr lang="en-US" altLang="zh-CN" b="0" dirty="0">
                <a:effectLst/>
                <a:highlight>
                  <a:srgbClr val="FFFFFF"/>
                </a:highlight>
                <a:latin typeface="+mn-ea"/>
              </a:rPr>
              <a:t>` </a:t>
            </a:r>
            <a:r>
              <a:rPr lang="zh-CN" altLang="en-US" b="0" dirty="0">
                <a:effectLst/>
                <a:highlight>
                  <a:srgbClr val="FFFFFF"/>
                </a:highlight>
                <a:latin typeface="+mn-ea"/>
              </a:rPr>
              <a:t>的功能时，若未在 </a:t>
            </a:r>
            <a:r>
              <a:rPr lang="en-US" altLang="zh-CN" b="0" dirty="0">
                <a:effectLst/>
                <a:highlight>
                  <a:srgbClr val="FFFFFF"/>
                </a:highlight>
                <a:latin typeface="+mn-ea"/>
              </a:rPr>
              <a:t>`fork` </a:t>
            </a:r>
            <a:r>
              <a:rPr lang="zh-CN" altLang="en-US" b="0" dirty="0">
                <a:effectLst/>
                <a:highlight>
                  <a:srgbClr val="FFFFFF"/>
                </a:highlight>
                <a:latin typeface="+mn-ea"/>
              </a:rPr>
              <a:t>函数中正确复制 </a:t>
            </a:r>
            <a:r>
              <a:rPr lang="en-US" altLang="zh-CN" b="0" dirty="0">
                <a:effectLst/>
                <a:highlight>
                  <a:srgbClr val="FFFFFF"/>
                </a:highlight>
                <a:latin typeface="+mn-ea"/>
              </a:rPr>
              <a:t>`</a:t>
            </a:r>
            <a:r>
              <a:rPr lang="en-US" altLang="zh-CN" b="0" dirty="0" err="1">
                <a:effectLst/>
                <a:highlight>
                  <a:srgbClr val="FFFFFF"/>
                </a:highlight>
                <a:latin typeface="+mn-ea"/>
              </a:rPr>
              <a:t>tracemask</a:t>
            </a:r>
            <a:r>
              <a:rPr lang="en-US" altLang="zh-CN" b="0" dirty="0">
                <a:effectLst/>
                <a:highlight>
                  <a:srgbClr val="FFFFFF"/>
                </a:highlight>
                <a:latin typeface="+mn-ea"/>
              </a:rPr>
              <a:t>`</a:t>
            </a:r>
            <a:r>
              <a:rPr lang="zh-CN" altLang="en-US" b="0" dirty="0">
                <a:effectLst/>
                <a:highlight>
                  <a:srgbClr val="FFFFFF"/>
                </a:highlight>
                <a:latin typeface="+mn-ea"/>
              </a:rPr>
              <a:t>，将导致子进程无法正确追踪系统调用。通过在 </a:t>
            </a:r>
            <a:r>
              <a:rPr lang="en-US" altLang="zh-CN" b="0" dirty="0">
                <a:effectLst/>
                <a:highlight>
                  <a:srgbClr val="FFFFFF"/>
                </a:highlight>
                <a:latin typeface="+mn-ea"/>
              </a:rPr>
              <a:t>`kernel/</a:t>
            </a:r>
            <a:r>
              <a:rPr lang="en-US" altLang="zh-CN" b="0" dirty="0" err="1">
                <a:effectLst/>
                <a:highlight>
                  <a:srgbClr val="FFFFFF"/>
                </a:highlight>
                <a:latin typeface="+mn-ea"/>
              </a:rPr>
              <a:t>proc.c</a:t>
            </a:r>
            <a:r>
              <a:rPr lang="en-US" altLang="zh-CN" b="0" dirty="0">
                <a:effectLst/>
                <a:highlight>
                  <a:srgbClr val="FFFFFF"/>
                </a:highlight>
                <a:latin typeface="+mn-ea"/>
              </a:rPr>
              <a:t>` </a:t>
            </a:r>
            <a:r>
              <a:rPr lang="zh-CN" altLang="en-US" b="0" dirty="0">
                <a:effectLst/>
                <a:highlight>
                  <a:srgbClr val="FFFFFF"/>
                </a:highlight>
                <a:latin typeface="+mn-ea"/>
              </a:rPr>
              <a:t>文件中，添加 </a:t>
            </a:r>
            <a:r>
              <a:rPr lang="en-US" altLang="zh-CN" b="0" dirty="0">
                <a:effectLst/>
                <a:highlight>
                  <a:srgbClr val="FFFFFF"/>
                </a:highlight>
                <a:latin typeface="+mn-ea"/>
              </a:rPr>
              <a:t>`np-&gt;</a:t>
            </a:r>
            <a:r>
              <a:rPr lang="en-US" altLang="zh-CN" b="0" dirty="0" err="1">
                <a:effectLst/>
                <a:highlight>
                  <a:srgbClr val="FFFFFF"/>
                </a:highlight>
                <a:latin typeface="+mn-ea"/>
              </a:rPr>
              <a:t>tracemask</a:t>
            </a:r>
            <a:r>
              <a:rPr lang="en-US" altLang="zh-CN" b="0" dirty="0">
                <a:effectLst/>
                <a:highlight>
                  <a:srgbClr val="FFFFFF"/>
                </a:highlight>
                <a:latin typeface="+mn-ea"/>
              </a:rPr>
              <a:t> = p-&gt;</a:t>
            </a:r>
            <a:r>
              <a:rPr lang="en-US" altLang="zh-CN" b="0" dirty="0" err="1">
                <a:effectLst/>
                <a:highlight>
                  <a:srgbClr val="FFFFFF"/>
                </a:highlight>
                <a:latin typeface="+mn-ea"/>
              </a:rPr>
              <a:t>tracemask</a:t>
            </a:r>
            <a:r>
              <a:rPr lang="en-US" altLang="zh-CN" b="0" dirty="0">
                <a:effectLst/>
                <a:highlight>
                  <a:srgbClr val="FFFFFF"/>
                </a:highlight>
                <a:latin typeface="+mn-ea"/>
              </a:rPr>
              <a:t>;` </a:t>
            </a:r>
            <a:r>
              <a:rPr lang="zh-CN" altLang="en-US" b="0" dirty="0">
                <a:effectLst/>
                <a:highlight>
                  <a:srgbClr val="FFFFFF"/>
                </a:highlight>
                <a:latin typeface="+mn-ea"/>
              </a:rPr>
              <a:t>解决了这个问题。</a:t>
            </a:r>
          </a:p>
        </p:txBody>
      </p:sp>
    </p:spTree>
    <p:extLst>
      <p:ext uri="{BB962C8B-B14F-4D97-AF65-F5344CB8AC3E}">
        <p14:creationId xmlns:p14="http://schemas.microsoft.com/office/powerpoint/2010/main" val="39893369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3"/>
          <p:cNvSpPr>
            <a:spLocks noGrp="1"/>
          </p:cNvSpPr>
          <p:nvPr>
            <p:custDataLst>
              <p:tags r:id="rId1"/>
            </p:custDataLst>
          </p:nvPr>
        </p:nvSpPr>
        <p:spPr>
          <a:xfrm>
            <a:off x="666751" y="409576"/>
            <a:ext cx="10858498" cy="6477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800" b="1" kern="1200">
                <a:solidFill>
                  <a:schemeClr val="tx1"/>
                </a:solidFill>
                <a:latin typeface="+mn-lt"/>
                <a:ea typeface="+mj-ea"/>
                <a:cs typeface="+mj-cs"/>
              </a:defRPr>
            </a:lvl1pPr>
          </a:lstStyle>
          <a:p>
            <a:r>
              <a:rPr lang="en-US" altLang="zh-CN" b="1" dirty="0">
                <a:solidFill>
                  <a:srgbClr val="000000"/>
                </a:solidFill>
                <a:effectLst/>
                <a:highlight>
                  <a:srgbClr val="FFFFFF"/>
                </a:highlight>
                <a:latin typeface="Consolas" panose="020B0609020204030204" pitchFamily="49" charset="0"/>
              </a:rPr>
              <a:t>Lab2 : </a:t>
            </a:r>
            <a:r>
              <a:rPr lang="en-US" altLang="zh-CN" b="1" dirty="0" err="1">
                <a:solidFill>
                  <a:srgbClr val="000000"/>
                </a:solidFill>
                <a:effectLst/>
                <a:highlight>
                  <a:srgbClr val="FFFFFF"/>
                </a:highlight>
                <a:latin typeface="Consolas" panose="020B0609020204030204" pitchFamily="49" charset="0"/>
              </a:rPr>
              <a:t>Syscall</a:t>
            </a:r>
            <a:endParaRPr lang="en-US" altLang="zh-CN" b="0" dirty="0">
              <a:solidFill>
                <a:srgbClr val="000000"/>
              </a:solidFill>
              <a:effectLst/>
              <a:highlight>
                <a:srgbClr val="FFFFFF"/>
              </a:highlight>
              <a:latin typeface="Consolas" panose="020B0609020204030204" pitchFamily="49" charset="0"/>
            </a:endParaRPr>
          </a:p>
        </p:txBody>
      </p:sp>
      <p:sp>
        <p:nvSpPr>
          <p:cNvPr id="9" name="椭圆 8">
            <a:extLst>
              <a:ext uri="{FF2B5EF4-FFF2-40B4-BE49-F238E27FC236}">
                <a16:creationId xmlns:a16="http://schemas.microsoft.com/office/drawing/2014/main" id="{6E53D553-D14A-9510-29DC-0BD871A344F7}"/>
              </a:ext>
            </a:extLst>
          </p:cNvPr>
          <p:cNvSpPr/>
          <p:nvPr/>
        </p:nvSpPr>
        <p:spPr>
          <a:xfrm>
            <a:off x="9267825" y="552451"/>
            <a:ext cx="361950" cy="361950"/>
          </a:xfrm>
          <a:prstGeom prst="ellipse">
            <a:avLst/>
          </a:prstGeom>
          <a:solidFill>
            <a:schemeClr val="bg1"/>
          </a:solidFill>
          <a:ln w="28575" cap="flat" cmpd="sng" algn="ctr">
            <a:solidFill>
              <a:srgbClr val="2E75B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4472C4"/>
              </a:solidFill>
              <a:effectLst/>
              <a:uLnTx/>
              <a:uFillTx/>
              <a:latin typeface="微软雅黑"/>
              <a:ea typeface="微软雅黑"/>
              <a:cs typeface="+mn-cs"/>
            </a:endParaRPr>
          </a:p>
        </p:txBody>
      </p:sp>
      <p:sp>
        <p:nvSpPr>
          <p:cNvPr id="10" name="椭圆 9">
            <a:extLst>
              <a:ext uri="{FF2B5EF4-FFF2-40B4-BE49-F238E27FC236}">
                <a16:creationId xmlns:a16="http://schemas.microsoft.com/office/drawing/2014/main" id="{2877A471-42AB-DC68-B092-54364D1165E9}"/>
              </a:ext>
            </a:extLst>
          </p:cNvPr>
          <p:cNvSpPr/>
          <p:nvPr/>
        </p:nvSpPr>
        <p:spPr>
          <a:xfrm>
            <a:off x="9741693" y="552451"/>
            <a:ext cx="361950" cy="361950"/>
          </a:xfrm>
          <a:prstGeom prst="ellipse">
            <a:avLst/>
          </a:prstGeom>
          <a:solidFill>
            <a:schemeClr val="accent1">
              <a:lumMod val="40000"/>
              <a:lumOff val="60000"/>
            </a:schemeClr>
          </a:solidFill>
          <a:ln w="28575" cap="flat" cmpd="sng" algn="ctr">
            <a:solidFill>
              <a:srgbClr val="2E75B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4472C4"/>
              </a:solidFill>
              <a:effectLst/>
              <a:uLnTx/>
              <a:uFillTx/>
              <a:latin typeface="微软雅黑"/>
              <a:ea typeface="微软雅黑"/>
              <a:cs typeface="+mn-cs"/>
            </a:endParaRPr>
          </a:p>
        </p:txBody>
      </p:sp>
      <p:sp>
        <p:nvSpPr>
          <p:cNvPr id="11" name="椭圆 10">
            <a:extLst>
              <a:ext uri="{FF2B5EF4-FFF2-40B4-BE49-F238E27FC236}">
                <a16:creationId xmlns:a16="http://schemas.microsoft.com/office/drawing/2014/main" id="{7E09F7AF-EEF0-EBEE-ED1E-474E69E23ED3}"/>
              </a:ext>
            </a:extLst>
          </p:cNvPr>
          <p:cNvSpPr/>
          <p:nvPr/>
        </p:nvSpPr>
        <p:spPr>
          <a:xfrm>
            <a:off x="10215561" y="552451"/>
            <a:ext cx="361950" cy="361950"/>
          </a:xfrm>
          <a:prstGeom prst="ellipse">
            <a:avLst/>
          </a:prstGeom>
          <a:noFill/>
          <a:ln w="28575" cap="flat" cmpd="sng" algn="ctr">
            <a:solidFill>
              <a:srgbClr val="2E75B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4472C4"/>
              </a:solidFill>
              <a:effectLst/>
              <a:uLnTx/>
              <a:uFillTx/>
              <a:latin typeface="微软雅黑"/>
              <a:ea typeface="微软雅黑"/>
              <a:cs typeface="+mn-cs"/>
            </a:endParaRPr>
          </a:p>
        </p:txBody>
      </p:sp>
      <p:sp>
        <p:nvSpPr>
          <p:cNvPr id="12" name="椭圆 11">
            <a:extLst>
              <a:ext uri="{FF2B5EF4-FFF2-40B4-BE49-F238E27FC236}">
                <a16:creationId xmlns:a16="http://schemas.microsoft.com/office/drawing/2014/main" id="{36115579-D11C-A2B3-C96B-4185E4804396}"/>
              </a:ext>
            </a:extLst>
          </p:cNvPr>
          <p:cNvSpPr/>
          <p:nvPr/>
        </p:nvSpPr>
        <p:spPr>
          <a:xfrm>
            <a:off x="10689430" y="552451"/>
            <a:ext cx="361950" cy="361950"/>
          </a:xfrm>
          <a:prstGeom prst="ellipse">
            <a:avLst/>
          </a:prstGeom>
          <a:noFill/>
          <a:ln w="28575" cap="flat" cmpd="sng" algn="ctr">
            <a:solidFill>
              <a:srgbClr val="2E75B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4472C4"/>
              </a:solidFill>
              <a:effectLst/>
              <a:uLnTx/>
              <a:uFillTx/>
              <a:latin typeface="微软雅黑"/>
              <a:ea typeface="微软雅黑"/>
              <a:cs typeface="+mn-cs"/>
            </a:endParaRPr>
          </a:p>
        </p:txBody>
      </p:sp>
      <p:sp>
        <p:nvSpPr>
          <p:cNvPr id="13" name="椭圆 12">
            <a:extLst>
              <a:ext uri="{FF2B5EF4-FFF2-40B4-BE49-F238E27FC236}">
                <a16:creationId xmlns:a16="http://schemas.microsoft.com/office/drawing/2014/main" id="{06ADDE0A-B9B2-A40E-B2FA-977756B309AC}"/>
              </a:ext>
            </a:extLst>
          </p:cNvPr>
          <p:cNvSpPr/>
          <p:nvPr/>
        </p:nvSpPr>
        <p:spPr>
          <a:xfrm>
            <a:off x="11163299" y="552451"/>
            <a:ext cx="361950" cy="361950"/>
          </a:xfrm>
          <a:prstGeom prst="ellipse">
            <a:avLst/>
          </a:prstGeom>
          <a:noFill/>
          <a:ln w="28575" cap="flat" cmpd="sng" algn="ctr">
            <a:solidFill>
              <a:srgbClr val="2E75B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4472C4"/>
              </a:solidFill>
              <a:effectLst/>
              <a:uLnTx/>
              <a:uFillTx/>
              <a:latin typeface="微软雅黑"/>
              <a:ea typeface="微软雅黑"/>
              <a:cs typeface="+mn-cs"/>
            </a:endParaRPr>
          </a:p>
        </p:txBody>
      </p:sp>
      <p:sp>
        <p:nvSpPr>
          <p:cNvPr id="2" name="文本框 1">
            <a:extLst>
              <a:ext uri="{FF2B5EF4-FFF2-40B4-BE49-F238E27FC236}">
                <a16:creationId xmlns:a16="http://schemas.microsoft.com/office/drawing/2014/main" id="{B076EC77-3709-9088-15E3-9D9AC5B1D1A3}"/>
              </a:ext>
            </a:extLst>
          </p:cNvPr>
          <p:cNvSpPr txBox="1"/>
          <p:nvPr/>
        </p:nvSpPr>
        <p:spPr>
          <a:xfrm>
            <a:off x="666751" y="1722218"/>
            <a:ext cx="10858498" cy="3413563"/>
          </a:xfrm>
          <a:prstGeom prst="rect">
            <a:avLst/>
          </a:prstGeom>
          <a:noFill/>
        </p:spPr>
        <p:txBody>
          <a:bodyPr wrap="square" anchor="b" anchorCtr="0">
            <a:spAutoFit/>
          </a:bodyPr>
          <a:lstStyle/>
          <a:p>
            <a:pPr algn="just">
              <a:lnSpc>
                <a:spcPct val="150000"/>
              </a:lnSpc>
            </a:pPr>
            <a:r>
              <a:rPr lang="en-US" altLang="zh-CN" sz="2000" b="1" dirty="0" err="1">
                <a:solidFill>
                  <a:srgbClr val="0451A5"/>
                </a:solidFill>
                <a:effectLst/>
                <a:highlight>
                  <a:srgbClr val="FFFFFF"/>
                </a:highlight>
                <a:latin typeface="+mn-ea"/>
              </a:rPr>
              <a:t>Sysinfo</a:t>
            </a:r>
            <a:r>
              <a:rPr lang="en-US" altLang="zh-CN" sz="2000" b="1" dirty="0">
                <a:solidFill>
                  <a:srgbClr val="0451A5"/>
                </a:solidFill>
                <a:effectLst/>
                <a:highlight>
                  <a:srgbClr val="FFFFFF"/>
                </a:highlight>
                <a:latin typeface="+mn-ea"/>
              </a:rPr>
              <a:t> : </a:t>
            </a:r>
          </a:p>
          <a:p>
            <a:pPr algn="just">
              <a:lnSpc>
                <a:spcPct val="150000"/>
              </a:lnSpc>
            </a:pPr>
            <a:r>
              <a:rPr lang="en-US" altLang="zh-CN" b="0" dirty="0">
                <a:effectLst/>
                <a:highlight>
                  <a:srgbClr val="FFFFFF"/>
                </a:highlight>
                <a:latin typeface="+mn-ea"/>
              </a:rPr>
              <a:t>&gt; </a:t>
            </a:r>
            <a:r>
              <a:rPr lang="zh-CN" altLang="en-US" b="0" dirty="0">
                <a:effectLst/>
                <a:highlight>
                  <a:srgbClr val="FFFFFF"/>
                </a:highlight>
                <a:latin typeface="+mn-ea"/>
              </a:rPr>
              <a:t>在实现 </a:t>
            </a:r>
            <a:r>
              <a:rPr lang="en-US" altLang="zh-CN" b="0" dirty="0">
                <a:effectLst/>
                <a:highlight>
                  <a:srgbClr val="FFFFFF"/>
                </a:highlight>
                <a:latin typeface="+mn-ea"/>
              </a:rPr>
              <a:t>`</a:t>
            </a:r>
            <a:r>
              <a:rPr lang="en-US" altLang="zh-CN" b="0" dirty="0" err="1">
                <a:effectLst/>
                <a:highlight>
                  <a:srgbClr val="FFFFFF"/>
                </a:highlight>
                <a:latin typeface="+mn-ea"/>
              </a:rPr>
              <a:t>sysinfo</a:t>
            </a:r>
            <a:r>
              <a:rPr lang="en-US" altLang="zh-CN" b="0" dirty="0">
                <a:effectLst/>
                <a:highlight>
                  <a:srgbClr val="FFFFFF"/>
                </a:highlight>
                <a:latin typeface="+mn-ea"/>
              </a:rPr>
              <a:t>` </a:t>
            </a:r>
            <a:r>
              <a:rPr lang="zh-CN" altLang="en-US" b="0" dirty="0">
                <a:effectLst/>
                <a:highlight>
                  <a:srgbClr val="FFFFFF"/>
                </a:highlight>
                <a:latin typeface="+mn-ea"/>
              </a:rPr>
              <a:t>系统调用时，出现了未定义引用 </a:t>
            </a:r>
            <a:r>
              <a:rPr lang="en-US" altLang="zh-CN" b="0" dirty="0">
                <a:effectLst/>
                <a:highlight>
                  <a:srgbClr val="FFFFFF"/>
                </a:highlight>
                <a:latin typeface="+mn-ea"/>
              </a:rPr>
              <a:t>`</a:t>
            </a:r>
            <a:r>
              <a:rPr lang="en-US" altLang="zh-CN" b="0" dirty="0" err="1">
                <a:effectLst/>
                <a:highlight>
                  <a:srgbClr val="FFFFFF"/>
                </a:highlight>
                <a:latin typeface="+mn-ea"/>
              </a:rPr>
              <a:t>sysinfo</a:t>
            </a:r>
            <a:r>
              <a:rPr lang="en-US" altLang="zh-CN" b="0" dirty="0">
                <a:effectLst/>
                <a:highlight>
                  <a:srgbClr val="FFFFFF"/>
                </a:highlight>
                <a:latin typeface="+mn-ea"/>
              </a:rPr>
              <a:t>` </a:t>
            </a:r>
            <a:r>
              <a:rPr lang="zh-CN" altLang="en-US" b="0" dirty="0">
                <a:effectLst/>
                <a:highlight>
                  <a:srgbClr val="FFFFFF"/>
                </a:highlight>
                <a:latin typeface="+mn-ea"/>
              </a:rPr>
              <a:t>的链接错误。    </a:t>
            </a:r>
          </a:p>
          <a:p>
            <a:pPr algn="just">
              <a:lnSpc>
                <a:spcPct val="150000"/>
              </a:lnSpc>
            </a:pPr>
            <a:r>
              <a:rPr lang="zh-CN" altLang="en-US" b="0" dirty="0">
                <a:effectLst/>
                <a:highlight>
                  <a:srgbClr val="FFFFFF"/>
                </a:highlight>
                <a:latin typeface="+mn-ea"/>
              </a:rPr>
              <a:t>    确保在 </a:t>
            </a:r>
            <a:r>
              <a:rPr lang="en-US" altLang="zh-CN" b="0" dirty="0">
                <a:effectLst/>
                <a:highlight>
                  <a:srgbClr val="FFFFFF"/>
                </a:highlight>
                <a:latin typeface="+mn-ea"/>
              </a:rPr>
              <a:t>`user/</a:t>
            </a:r>
            <a:r>
              <a:rPr lang="en-US" altLang="zh-CN" b="0" dirty="0" err="1">
                <a:effectLst/>
                <a:highlight>
                  <a:srgbClr val="FFFFFF"/>
                </a:highlight>
                <a:latin typeface="+mn-ea"/>
              </a:rPr>
              <a:t>user.h</a:t>
            </a:r>
            <a:r>
              <a:rPr lang="en-US" altLang="zh-CN" b="0" dirty="0">
                <a:effectLst/>
                <a:highlight>
                  <a:srgbClr val="FFFFFF"/>
                </a:highlight>
                <a:latin typeface="+mn-ea"/>
              </a:rPr>
              <a:t>` </a:t>
            </a:r>
            <a:r>
              <a:rPr lang="zh-CN" altLang="en-US" b="0" dirty="0">
                <a:effectLst/>
                <a:highlight>
                  <a:srgbClr val="FFFFFF"/>
                </a:highlight>
                <a:latin typeface="+mn-ea"/>
              </a:rPr>
              <a:t>中正确声明了 </a:t>
            </a:r>
            <a:r>
              <a:rPr lang="en-US" altLang="zh-CN" b="0" dirty="0">
                <a:effectLst/>
                <a:highlight>
                  <a:srgbClr val="FFFFFF"/>
                </a:highlight>
                <a:latin typeface="+mn-ea"/>
              </a:rPr>
              <a:t>`</a:t>
            </a:r>
            <a:r>
              <a:rPr lang="en-US" altLang="zh-CN" b="0" dirty="0" err="1">
                <a:effectLst/>
                <a:highlight>
                  <a:srgbClr val="FFFFFF"/>
                </a:highlight>
                <a:latin typeface="+mn-ea"/>
              </a:rPr>
              <a:t>sysinfo</a:t>
            </a:r>
            <a:r>
              <a:rPr lang="en-US" altLang="zh-CN" b="0" dirty="0">
                <a:effectLst/>
                <a:highlight>
                  <a:srgbClr val="FFFFFF"/>
                </a:highlight>
                <a:latin typeface="+mn-ea"/>
              </a:rPr>
              <a:t>` </a:t>
            </a:r>
            <a:r>
              <a:rPr lang="zh-CN" altLang="en-US" b="0" dirty="0">
                <a:effectLst/>
                <a:highlight>
                  <a:srgbClr val="FFFFFF"/>
                </a:highlight>
                <a:latin typeface="+mn-ea"/>
              </a:rPr>
              <a:t>函数，并在 </a:t>
            </a:r>
            <a:r>
              <a:rPr lang="en-US" altLang="zh-CN" b="0" dirty="0">
                <a:effectLst/>
                <a:highlight>
                  <a:srgbClr val="FFFFFF"/>
                </a:highlight>
                <a:latin typeface="+mn-ea"/>
              </a:rPr>
              <a:t>`user/usys.pl` </a:t>
            </a:r>
            <a:r>
              <a:rPr lang="zh-CN" altLang="en-US" b="0" dirty="0">
                <a:effectLst/>
                <a:highlight>
                  <a:srgbClr val="FFFFFF"/>
                </a:highlight>
                <a:latin typeface="+mn-ea"/>
              </a:rPr>
              <a:t>文件中正确添加了条目 </a:t>
            </a:r>
            <a:r>
              <a:rPr lang="en-US" altLang="zh-CN" b="0" dirty="0">
                <a:effectLst/>
                <a:highlight>
                  <a:srgbClr val="FFFFFF"/>
                </a:highlight>
                <a:latin typeface="+mn-ea"/>
              </a:rPr>
              <a:t>`entry("</a:t>
            </a:r>
            <a:r>
              <a:rPr lang="en-US" altLang="zh-CN" b="0" dirty="0" err="1">
                <a:effectLst/>
                <a:highlight>
                  <a:srgbClr val="FFFFFF"/>
                </a:highlight>
                <a:latin typeface="+mn-ea"/>
              </a:rPr>
              <a:t>sysinfo</a:t>
            </a:r>
            <a:r>
              <a:rPr lang="en-US" altLang="zh-CN" b="0" dirty="0">
                <a:effectLst/>
                <a:highlight>
                  <a:srgbClr val="FFFFFF"/>
                </a:highlight>
                <a:latin typeface="+mn-ea"/>
              </a:rPr>
              <a:t>")`</a:t>
            </a:r>
            <a:r>
              <a:rPr lang="zh-CN" altLang="en-US" b="0" dirty="0">
                <a:effectLst/>
                <a:highlight>
                  <a:srgbClr val="FFFFFF"/>
                </a:highlight>
                <a:latin typeface="+mn-ea"/>
              </a:rPr>
              <a:t>。</a:t>
            </a:r>
          </a:p>
          <a:p>
            <a:pPr algn="just">
              <a:lnSpc>
                <a:spcPct val="150000"/>
              </a:lnSpc>
            </a:pPr>
            <a:r>
              <a:rPr lang="en-US" altLang="zh-CN" b="0" dirty="0">
                <a:effectLst/>
                <a:highlight>
                  <a:srgbClr val="FFFFFF"/>
                </a:highlight>
                <a:latin typeface="+mn-ea"/>
              </a:rPr>
              <a:t>&gt; </a:t>
            </a:r>
            <a:r>
              <a:rPr lang="zh-CN" altLang="en-US" b="0" dirty="0">
                <a:effectLst/>
                <a:highlight>
                  <a:srgbClr val="FFFFFF"/>
                </a:highlight>
                <a:latin typeface="+mn-ea"/>
              </a:rPr>
              <a:t>在获取可用内存大小时，访问链表节点可能导致竞争条件。</a:t>
            </a:r>
          </a:p>
          <a:p>
            <a:pPr algn="just">
              <a:lnSpc>
                <a:spcPct val="150000"/>
              </a:lnSpc>
            </a:pPr>
            <a:r>
              <a:rPr lang="zh-CN" altLang="en-US" b="0" dirty="0">
                <a:effectLst/>
                <a:highlight>
                  <a:srgbClr val="FFFFFF"/>
                </a:highlight>
                <a:latin typeface="+mn-ea"/>
              </a:rPr>
              <a:t>    在遍历 </a:t>
            </a:r>
            <a:r>
              <a:rPr lang="en-US" altLang="zh-CN" b="0" dirty="0">
                <a:effectLst/>
                <a:highlight>
                  <a:srgbClr val="FFFFFF"/>
                </a:highlight>
                <a:latin typeface="+mn-ea"/>
              </a:rPr>
              <a:t>`</a:t>
            </a:r>
            <a:r>
              <a:rPr lang="en-US" altLang="zh-CN" b="0" dirty="0" err="1">
                <a:effectLst/>
                <a:highlight>
                  <a:srgbClr val="FFFFFF"/>
                </a:highlight>
                <a:latin typeface="+mn-ea"/>
              </a:rPr>
              <a:t>kmem.freelist</a:t>
            </a:r>
            <a:r>
              <a:rPr lang="en-US" altLang="zh-CN" b="0" dirty="0">
                <a:effectLst/>
                <a:highlight>
                  <a:srgbClr val="FFFFFF"/>
                </a:highlight>
                <a:latin typeface="+mn-ea"/>
              </a:rPr>
              <a:t>` </a:t>
            </a:r>
            <a:r>
              <a:rPr lang="zh-CN" altLang="en-US" b="0" dirty="0">
                <a:effectLst/>
                <a:highlight>
                  <a:srgbClr val="FFFFFF"/>
                </a:highlight>
                <a:latin typeface="+mn-ea"/>
              </a:rPr>
              <a:t>链表时，加锁以确保线程安全。</a:t>
            </a:r>
          </a:p>
          <a:p>
            <a:pPr algn="just">
              <a:lnSpc>
                <a:spcPct val="150000"/>
              </a:lnSpc>
            </a:pPr>
            <a:r>
              <a:rPr lang="en-US" altLang="zh-CN" b="0" dirty="0">
                <a:effectLst/>
                <a:highlight>
                  <a:srgbClr val="FFFFFF"/>
                </a:highlight>
                <a:latin typeface="+mn-ea"/>
              </a:rPr>
              <a:t>&gt; </a:t>
            </a:r>
            <a:r>
              <a:rPr lang="zh-CN" altLang="en-US" b="0" dirty="0">
                <a:effectLst/>
                <a:highlight>
                  <a:srgbClr val="FFFFFF"/>
                </a:highlight>
                <a:latin typeface="+mn-ea"/>
              </a:rPr>
              <a:t>在获取进程数量时，遍历进程表可能导致竞争条件。    </a:t>
            </a:r>
          </a:p>
          <a:p>
            <a:pPr algn="just">
              <a:lnSpc>
                <a:spcPct val="150000"/>
              </a:lnSpc>
            </a:pPr>
            <a:r>
              <a:rPr lang="zh-CN" altLang="en-US" b="0" dirty="0">
                <a:effectLst/>
                <a:highlight>
                  <a:srgbClr val="FFFFFF"/>
                </a:highlight>
                <a:latin typeface="+mn-ea"/>
              </a:rPr>
              <a:t>    在访问进程状态时，加锁以确保线程安全。</a:t>
            </a:r>
          </a:p>
        </p:txBody>
      </p:sp>
    </p:spTree>
    <p:extLst>
      <p:ext uri="{BB962C8B-B14F-4D97-AF65-F5344CB8AC3E}">
        <p14:creationId xmlns:p14="http://schemas.microsoft.com/office/powerpoint/2010/main" val="28661309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3"/>
          <p:cNvSpPr>
            <a:spLocks noGrp="1"/>
          </p:cNvSpPr>
          <p:nvPr>
            <p:custDataLst>
              <p:tags r:id="rId1"/>
            </p:custDataLst>
          </p:nvPr>
        </p:nvSpPr>
        <p:spPr>
          <a:xfrm>
            <a:off x="666751" y="409576"/>
            <a:ext cx="10858498" cy="6477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800" b="1" kern="1200">
                <a:solidFill>
                  <a:schemeClr val="tx1"/>
                </a:solidFill>
                <a:latin typeface="+mn-lt"/>
                <a:ea typeface="+mj-ea"/>
                <a:cs typeface="+mj-cs"/>
              </a:defRPr>
            </a:lvl1pPr>
          </a:lstStyle>
          <a:p>
            <a:r>
              <a:rPr lang="en-US" altLang="zh-CN" b="1" dirty="0">
                <a:solidFill>
                  <a:srgbClr val="000000"/>
                </a:solidFill>
                <a:effectLst/>
                <a:highlight>
                  <a:srgbClr val="FFFFFF"/>
                </a:highlight>
                <a:latin typeface="Consolas" panose="020B0609020204030204" pitchFamily="49" charset="0"/>
              </a:rPr>
              <a:t>Lab3 : </a:t>
            </a:r>
            <a:r>
              <a:rPr lang="en-US" altLang="zh-CN" dirty="0" err="1">
                <a:solidFill>
                  <a:srgbClr val="000000"/>
                </a:solidFill>
                <a:highlight>
                  <a:srgbClr val="FFFFFF"/>
                </a:highlight>
                <a:latin typeface="Consolas" panose="020B0609020204030204" pitchFamily="49" charset="0"/>
              </a:rPr>
              <a:t>P</a:t>
            </a:r>
            <a:r>
              <a:rPr lang="en-US" altLang="zh-CN" b="1" dirty="0" err="1">
                <a:solidFill>
                  <a:srgbClr val="000000"/>
                </a:solidFill>
                <a:effectLst/>
                <a:highlight>
                  <a:srgbClr val="FFFFFF"/>
                </a:highlight>
                <a:latin typeface="Consolas" panose="020B0609020204030204" pitchFamily="49" charset="0"/>
              </a:rPr>
              <a:t>gtbl</a:t>
            </a:r>
            <a:endParaRPr lang="en-US" altLang="zh-CN" b="0" dirty="0">
              <a:solidFill>
                <a:srgbClr val="000000"/>
              </a:solidFill>
              <a:effectLst/>
              <a:highlight>
                <a:srgbClr val="FFFFFF"/>
              </a:highlight>
              <a:latin typeface="Consolas" panose="020B0609020204030204" pitchFamily="49" charset="0"/>
            </a:endParaRPr>
          </a:p>
        </p:txBody>
      </p:sp>
      <p:sp>
        <p:nvSpPr>
          <p:cNvPr id="9" name="椭圆 8">
            <a:extLst>
              <a:ext uri="{FF2B5EF4-FFF2-40B4-BE49-F238E27FC236}">
                <a16:creationId xmlns:a16="http://schemas.microsoft.com/office/drawing/2014/main" id="{6E53D553-D14A-9510-29DC-0BD871A344F7}"/>
              </a:ext>
            </a:extLst>
          </p:cNvPr>
          <p:cNvSpPr/>
          <p:nvPr/>
        </p:nvSpPr>
        <p:spPr>
          <a:xfrm>
            <a:off x="9267825" y="552451"/>
            <a:ext cx="361950" cy="361950"/>
          </a:xfrm>
          <a:prstGeom prst="ellipse">
            <a:avLst/>
          </a:prstGeom>
          <a:solidFill>
            <a:schemeClr val="bg1"/>
          </a:solidFill>
          <a:ln w="28575" cap="flat" cmpd="sng" algn="ctr">
            <a:solidFill>
              <a:srgbClr val="2E75B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4472C4"/>
              </a:solidFill>
              <a:effectLst/>
              <a:uLnTx/>
              <a:uFillTx/>
              <a:latin typeface="微软雅黑"/>
              <a:ea typeface="微软雅黑"/>
              <a:cs typeface="+mn-cs"/>
            </a:endParaRPr>
          </a:p>
        </p:txBody>
      </p:sp>
      <p:sp>
        <p:nvSpPr>
          <p:cNvPr id="10" name="椭圆 9">
            <a:extLst>
              <a:ext uri="{FF2B5EF4-FFF2-40B4-BE49-F238E27FC236}">
                <a16:creationId xmlns:a16="http://schemas.microsoft.com/office/drawing/2014/main" id="{2877A471-42AB-DC68-B092-54364D1165E9}"/>
              </a:ext>
            </a:extLst>
          </p:cNvPr>
          <p:cNvSpPr/>
          <p:nvPr/>
        </p:nvSpPr>
        <p:spPr>
          <a:xfrm>
            <a:off x="9741693" y="552451"/>
            <a:ext cx="361950" cy="361950"/>
          </a:xfrm>
          <a:prstGeom prst="ellipse">
            <a:avLst/>
          </a:prstGeom>
          <a:solidFill>
            <a:schemeClr val="accent1">
              <a:lumMod val="40000"/>
              <a:lumOff val="60000"/>
            </a:schemeClr>
          </a:solidFill>
          <a:ln w="28575" cap="flat" cmpd="sng" algn="ctr">
            <a:solidFill>
              <a:srgbClr val="2E75B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4472C4"/>
              </a:solidFill>
              <a:effectLst/>
              <a:uLnTx/>
              <a:uFillTx/>
              <a:latin typeface="微软雅黑"/>
              <a:ea typeface="微软雅黑"/>
              <a:cs typeface="+mn-cs"/>
            </a:endParaRPr>
          </a:p>
        </p:txBody>
      </p:sp>
      <p:sp>
        <p:nvSpPr>
          <p:cNvPr id="11" name="椭圆 10">
            <a:extLst>
              <a:ext uri="{FF2B5EF4-FFF2-40B4-BE49-F238E27FC236}">
                <a16:creationId xmlns:a16="http://schemas.microsoft.com/office/drawing/2014/main" id="{7E09F7AF-EEF0-EBEE-ED1E-474E69E23ED3}"/>
              </a:ext>
            </a:extLst>
          </p:cNvPr>
          <p:cNvSpPr/>
          <p:nvPr/>
        </p:nvSpPr>
        <p:spPr>
          <a:xfrm>
            <a:off x="10215561" y="552451"/>
            <a:ext cx="361950" cy="361950"/>
          </a:xfrm>
          <a:prstGeom prst="ellipse">
            <a:avLst/>
          </a:prstGeom>
          <a:noFill/>
          <a:ln w="28575" cap="flat" cmpd="sng" algn="ctr">
            <a:solidFill>
              <a:srgbClr val="2E75B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4472C4"/>
              </a:solidFill>
              <a:effectLst/>
              <a:uLnTx/>
              <a:uFillTx/>
              <a:latin typeface="微软雅黑"/>
              <a:ea typeface="微软雅黑"/>
              <a:cs typeface="+mn-cs"/>
            </a:endParaRPr>
          </a:p>
        </p:txBody>
      </p:sp>
      <p:sp>
        <p:nvSpPr>
          <p:cNvPr id="12" name="椭圆 11">
            <a:extLst>
              <a:ext uri="{FF2B5EF4-FFF2-40B4-BE49-F238E27FC236}">
                <a16:creationId xmlns:a16="http://schemas.microsoft.com/office/drawing/2014/main" id="{36115579-D11C-A2B3-C96B-4185E4804396}"/>
              </a:ext>
            </a:extLst>
          </p:cNvPr>
          <p:cNvSpPr/>
          <p:nvPr/>
        </p:nvSpPr>
        <p:spPr>
          <a:xfrm>
            <a:off x="10689430" y="552451"/>
            <a:ext cx="361950" cy="361950"/>
          </a:xfrm>
          <a:prstGeom prst="ellipse">
            <a:avLst/>
          </a:prstGeom>
          <a:noFill/>
          <a:ln w="28575" cap="flat" cmpd="sng" algn="ctr">
            <a:solidFill>
              <a:srgbClr val="2E75B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4472C4"/>
              </a:solidFill>
              <a:effectLst/>
              <a:uLnTx/>
              <a:uFillTx/>
              <a:latin typeface="微软雅黑"/>
              <a:ea typeface="微软雅黑"/>
              <a:cs typeface="+mn-cs"/>
            </a:endParaRPr>
          </a:p>
        </p:txBody>
      </p:sp>
      <p:sp>
        <p:nvSpPr>
          <p:cNvPr id="13" name="椭圆 12">
            <a:extLst>
              <a:ext uri="{FF2B5EF4-FFF2-40B4-BE49-F238E27FC236}">
                <a16:creationId xmlns:a16="http://schemas.microsoft.com/office/drawing/2014/main" id="{06ADDE0A-B9B2-A40E-B2FA-977756B309AC}"/>
              </a:ext>
            </a:extLst>
          </p:cNvPr>
          <p:cNvSpPr/>
          <p:nvPr/>
        </p:nvSpPr>
        <p:spPr>
          <a:xfrm>
            <a:off x="11163299" y="552451"/>
            <a:ext cx="361950" cy="361950"/>
          </a:xfrm>
          <a:prstGeom prst="ellipse">
            <a:avLst/>
          </a:prstGeom>
          <a:noFill/>
          <a:ln w="28575" cap="flat" cmpd="sng" algn="ctr">
            <a:solidFill>
              <a:srgbClr val="2E75B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4472C4"/>
              </a:solidFill>
              <a:effectLst/>
              <a:uLnTx/>
              <a:uFillTx/>
              <a:latin typeface="微软雅黑"/>
              <a:ea typeface="微软雅黑"/>
              <a:cs typeface="+mn-cs"/>
            </a:endParaRPr>
          </a:p>
        </p:txBody>
      </p:sp>
      <p:sp>
        <p:nvSpPr>
          <p:cNvPr id="2" name="文本框 1">
            <a:extLst>
              <a:ext uri="{FF2B5EF4-FFF2-40B4-BE49-F238E27FC236}">
                <a16:creationId xmlns:a16="http://schemas.microsoft.com/office/drawing/2014/main" id="{B076EC77-3709-9088-15E3-9D9AC5B1D1A3}"/>
              </a:ext>
            </a:extLst>
          </p:cNvPr>
          <p:cNvSpPr txBox="1"/>
          <p:nvPr/>
        </p:nvSpPr>
        <p:spPr>
          <a:xfrm>
            <a:off x="666751" y="1341283"/>
            <a:ext cx="10858498" cy="4480842"/>
          </a:xfrm>
          <a:prstGeom prst="rect">
            <a:avLst/>
          </a:prstGeom>
          <a:noFill/>
        </p:spPr>
        <p:txBody>
          <a:bodyPr wrap="square" anchor="b" anchorCtr="0">
            <a:spAutoFit/>
          </a:bodyPr>
          <a:lstStyle/>
          <a:p>
            <a:pPr algn="just">
              <a:lnSpc>
                <a:spcPct val="150000"/>
              </a:lnSpc>
            </a:pPr>
            <a:r>
              <a:rPr lang="en-US" altLang="zh-CN" sz="1600" b="1" dirty="0">
                <a:solidFill>
                  <a:srgbClr val="0451A5"/>
                </a:solidFill>
                <a:effectLst/>
                <a:highlight>
                  <a:srgbClr val="FFFFFF"/>
                </a:highlight>
                <a:latin typeface="+mn-ea"/>
              </a:rPr>
              <a:t>Speed up system calls : </a:t>
            </a:r>
          </a:p>
          <a:p>
            <a:pPr algn="just">
              <a:lnSpc>
                <a:spcPct val="150000"/>
              </a:lnSpc>
            </a:pPr>
            <a:r>
              <a:rPr lang="en-US" altLang="zh-CN" sz="1600" b="0" dirty="0">
                <a:solidFill>
                  <a:srgbClr val="000000"/>
                </a:solidFill>
                <a:effectLst/>
                <a:highlight>
                  <a:srgbClr val="FFFFFF"/>
                </a:highlight>
                <a:latin typeface="+mn-ea"/>
              </a:rPr>
              <a:t>- </a:t>
            </a:r>
            <a:r>
              <a:rPr lang="zh-CN" altLang="en-US" sz="1600" b="0" dirty="0">
                <a:solidFill>
                  <a:srgbClr val="000000"/>
                </a:solidFill>
                <a:effectLst/>
                <a:highlight>
                  <a:srgbClr val="FFFFFF"/>
                </a:highlight>
                <a:latin typeface="+mn-ea"/>
              </a:rPr>
              <a:t>问题</a:t>
            </a:r>
            <a:r>
              <a:rPr lang="en-US" altLang="zh-CN" sz="1600" b="0" dirty="0">
                <a:solidFill>
                  <a:srgbClr val="000000"/>
                </a:solidFill>
                <a:effectLst/>
                <a:highlight>
                  <a:srgbClr val="FFFFFF"/>
                </a:highlight>
                <a:latin typeface="+mn-ea"/>
              </a:rPr>
              <a:t>- </a:t>
            </a:r>
            <a:r>
              <a:rPr lang="zh-CN" altLang="en-US" sz="1600" b="0" dirty="0">
                <a:solidFill>
                  <a:srgbClr val="000000"/>
                </a:solidFill>
                <a:effectLst/>
                <a:highlight>
                  <a:srgbClr val="FFFFFF"/>
                </a:highlight>
                <a:latin typeface="+mn-ea"/>
              </a:rPr>
              <a:t>在启动 </a:t>
            </a:r>
            <a:r>
              <a:rPr lang="en-US" altLang="zh-CN" sz="1600" b="0" dirty="0">
                <a:solidFill>
                  <a:srgbClr val="000000"/>
                </a:solidFill>
                <a:effectLst/>
                <a:highlight>
                  <a:srgbClr val="FFFFFF"/>
                </a:highlight>
                <a:latin typeface="+mn-ea"/>
              </a:rPr>
              <a:t>xv6 </a:t>
            </a:r>
            <a:r>
              <a:rPr lang="zh-CN" altLang="en-US" sz="1600" b="0" dirty="0">
                <a:solidFill>
                  <a:srgbClr val="000000"/>
                </a:solidFill>
                <a:effectLst/>
                <a:highlight>
                  <a:srgbClr val="FFFFFF"/>
                </a:highlight>
                <a:latin typeface="+mn-ea"/>
              </a:rPr>
              <a:t>内核时，遇到了以下错误：</a:t>
            </a:r>
          </a:p>
          <a:p>
            <a:r>
              <a:rPr lang="zh-CN" altLang="en-US" sz="1600" b="0" dirty="0">
                <a:solidFill>
                  <a:srgbClr val="000000"/>
                </a:solidFill>
                <a:effectLst/>
                <a:highlight>
                  <a:srgbClr val="FFFFFF"/>
                </a:highlight>
                <a:latin typeface="+mn-ea"/>
              </a:rPr>
              <a:t>        </a:t>
            </a:r>
            <a:r>
              <a:rPr lang="en-US" altLang="zh-CN" sz="1600" b="0" dirty="0">
                <a:solidFill>
                  <a:srgbClr val="000000"/>
                </a:solidFill>
                <a:effectLst/>
                <a:highlight>
                  <a:srgbClr val="FFFFFF"/>
                </a:highlight>
                <a:latin typeface="+mn-ea"/>
              </a:rPr>
              <a:t>	</a:t>
            </a:r>
            <a:r>
              <a:rPr lang="en-US" altLang="zh-CN" sz="1600" b="0" dirty="0">
                <a:solidFill>
                  <a:srgbClr val="000000"/>
                </a:solidFill>
                <a:effectLst/>
                <a:highlight>
                  <a:srgbClr val="FFFFFF"/>
                </a:highlight>
                <a:latin typeface="Consolas" panose="020B0609020204030204" pitchFamily="49" charset="0"/>
              </a:rPr>
              <a:t>```plaintext</a:t>
            </a:r>
          </a:p>
          <a:p>
            <a:r>
              <a:rPr lang="en-US" altLang="zh-CN" sz="1600" b="0" dirty="0">
                <a:solidFill>
                  <a:srgbClr val="000000"/>
                </a:solidFill>
                <a:effectLst/>
                <a:highlight>
                  <a:srgbClr val="FFFFFF"/>
                </a:highlight>
                <a:latin typeface="Consolas" panose="020B0609020204030204" pitchFamily="49" charset="0"/>
              </a:rPr>
              <a:t>        xv6 kernel is booting</a:t>
            </a:r>
          </a:p>
          <a:p>
            <a:r>
              <a:rPr lang="en-US" altLang="zh-CN" sz="1600" b="0" dirty="0">
                <a:solidFill>
                  <a:srgbClr val="000000"/>
                </a:solidFill>
                <a:effectLst/>
                <a:highlight>
                  <a:srgbClr val="FFFFFF"/>
                </a:highlight>
                <a:latin typeface="Consolas" panose="020B0609020204030204" pitchFamily="49" charset="0"/>
              </a:rPr>
              <a:t>        hart 2 starting</a:t>
            </a:r>
          </a:p>
          <a:p>
            <a:r>
              <a:rPr lang="en-US" altLang="zh-CN" sz="1600" b="0" dirty="0">
                <a:solidFill>
                  <a:srgbClr val="000000"/>
                </a:solidFill>
                <a:effectLst/>
                <a:highlight>
                  <a:srgbClr val="FFFFFF"/>
                </a:highlight>
                <a:latin typeface="Consolas" panose="020B0609020204030204" pitchFamily="49" charset="0"/>
              </a:rPr>
              <a:t>        hart 1 starting</a:t>
            </a:r>
          </a:p>
          <a:p>
            <a:r>
              <a:rPr lang="en-US" altLang="zh-CN" sz="1600" b="0" dirty="0">
                <a:solidFill>
                  <a:srgbClr val="000000"/>
                </a:solidFill>
                <a:effectLst/>
                <a:highlight>
                  <a:srgbClr val="FFFFFF"/>
                </a:highlight>
                <a:latin typeface="Consolas" panose="020B0609020204030204" pitchFamily="49" charset="0"/>
              </a:rPr>
              <a:t>        panic: </a:t>
            </a:r>
            <a:r>
              <a:rPr lang="en-US" altLang="zh-CN" sz="1600" b="0" dirty="0" err="1">
                <a:solidFill>
                  <a:srgbClr val="000000"/>
                </a:solidFill>
                <a:effectLst/>
                <a:highlight>
                  <a:srgbClr val="FFFFFF"/>
                </a:highlight>
                <a:latin typeface="Consolas" panose="020B0609020204030204" pitchFamily="49" charset="0"/>
              </a:rPr>
              <a:t>freewalk</a:t>
            </a:r>
            <a:r>
              <a:rPr lang="en-US" altLang="zh-CN" sz="1600" b="0" dirty="0">
                <a:solidFill>
                  <a:srgbClr val="000000"/>
                </a:solidFill>
                <a:effectLst/>
                <a:highlight>
                  <a:srgbClr val="FFFFFF"/>
                </a:highlight>
                <a:latin typeface="Consolas" panose="020B0609020204030204" pitchFamily="49" charset="0"/>
              </a:rPr>
              <a:t>: leaf</a:t>
            </a:r>
          </a:p>
          <a:p>
            <a:r>
              <a:rPr lang="en-US" altLang="zh-CN" sz="1600" b="0" dirty="0">
                <a:solidFill>
                  <a:srgbClr val="000000"/>
                </a:solidFill>
                <a:effectLst/>
                <a:highlight>
                  <a:srgbClr val="FFFFFF"/>
                </a:highlight>
                <a:latin typeface="Consolas" panose="020B0609020204030204" pitchFamily="49" charset="0"/>
              </a:rPr>
              <a:t>        ```</a:t>
            </a:r>
          </a:p>
          <a:p>
            <a:pPr algn="just">
              <a:lnSpc>
                <a:spcPct val="150000"/>
              </a:lnSpc>
            </a:pPr>
            <a:r>
              <a:rPr lang="en-US" altLang="zh-CN" sz="1600" b="0" dirty="0">
                <a:solidFill>
                  <a:srgbClr val="000000"/>
                </a:solidFill>
                <a:effectLst/>
                <a:highlight>
                  <a:srgbClr val="FFFFFF"/>
                </a:highlight>
                <a:latin typeface="+mn-ea"/>
              </a:rPr>
              <a:t>        </a:t>
            </a:r>
            <a:r>
              <a:rPr lang="zh-CN" altLang="en-US" sz="1600" b="0" dirty="0">
                <a:solidFill>
                  <a:srgbClr val="000000"/>
                </a:solidFill>
                <a:effectLst/>
                <a:highlight>
                  <a:srgbClr val="FFFFFF"/>
                </a:highlight>
                <a:latin typeface="+mn-ea"/>
              </a:rPr>
              <a:t>该错误通常与页表管理中的问题有关。具体来说，在处理页表释放时，可能存在对已经释放或未正确初始化的页表项进行操作的情况。</a:t>
            </a:r>
          </a:p>
          <a:p>
            <a:pPr algn="just">
              <a:lnSpc>
                <a:spcPct val="150000"/>
              </a:lnSpc>
            </a:pPr>
            <a:r>
              <a:rPr lang="zh-CN" altLang="en-US" sz="1600" b="0" dirty="0">
                <a:solidFill>
                  <a:srgbClr val="000000"/>
                </a:solidFill>
                <a:effectLst/>
                <a:highlight>
                  <a:srgbClr val="FFFFFF"/>
                </a:highlight>
                <a:latin typeface="+mn-ea"/>
              </a:rPr>
              <a:t>        仔细检查页表的分配和释放逻辑，确保在分配页表时正确初始化各个页表项。最终发现问题出在 </a:t>
            </a:r>
            <a:r>
              <a:rPr lang="en-US" altLang="zh-CN" sz="1600" b="0" dirty="0">
                <a:solidFill>
                  <a:srgbClr val="000000"/>
                </a:solidFill>
                <a:effectLst/>
                <a:highlight>
                  <a:srgbClr val="FFFFFF"/>
                </a:highlight>
                <a:latin typeface="+mn-ea"/>
              </a:rPr>
              <a:t>`</a:t>
            </a:r>
            <a:r>
              <a:rPr lang="en-US" altLang="zh-CN" sz="1600" b="0" dirty="0" err="1">
                <a:solidFill>
                  <a:srgbClr val="000000"/>
                </a:solidFill>
                <a:effectLst/>
                <a:highlight>
                  <a:srgbClr val="FFFFFF"/>
                </a:highlight>
                <a:latin typeface="+mn-ea"/>
              </a:rPr>
              <a:t>proc_freepagetable</a:t>
            </a:r>
            <a:r>
              <a:rPr lang="en-US" altLang="zh-CN" sz="1600" b="0" dirty="0">
                <a:solidFill>
                  <a:srgbClr val="000000"/>
                </a:solidFill>
                <a:effectLst/>
                <a:highlight>
                  <a:srgbClr val="FFFFFF"/>
                </a:highlight>
                <a:latin typeface="+mn-ea"/>
              </a:rPr>
              <a:t>()` </a:t>
            </a:r>
            <a:r>
              <a:rPr lang="zh-CN" altLang="en-US" sz="1600" b="0" dirty="0">
                <a:solidFill>
                  <a:srgbClr val="000000"/>
                </a:solidFill>
                <a:effectLst/>
                <a:highlight>
                  <a:srgbClr val="FFFFFF"/>
                </a:highlight>
                <a:latin typeface="+mn-ea"/>
              </a:rPr>
              <a:t>函数中，没有正确处理 </a:t>
            </a:r>
            <a:r>
              <a:rPr lang="en-US" altLang="zh-CN" sz="1600" b="0" dirty="0">
                <a:solidFill>
                  <a:srgbClr val="000000"/>
                </a:solidFill>
                <a:effectLst/>
                <a:highlight>
                  <a:srgbClr val="FFFFFF"/>
                </a:highlight>
                <a:latin typeface="+mn-ea"/>
              </a:rPr>
              <a:t>`</a:t>
            </a:r>
            <a:r>
              <a:rPr lang="en-US" altLang="zh-CN" sz="1600" b="0" dirty="0" err="1">
                <a:solidFill>
                  <a:srgbClr val="000000"/>
                </a:solidFill>
                <a:effectLst/>
                <a:highlight>
                  <a:srgbClr val="FFFFFF"/>
                </a:highlight>
                <a:latin typeface="+mn-ea"/>
              </a:rPr>
              <a:t>usyscall</a:t>
            </a:r>
            <a:r>
              <a:rPr lang="en-US" altLang="zh-CN" sz="1600" b="0" dirty="0">
                <a:solidFill>
                  <a:srgbClr val="000000"/>
                </a:solidFill>
                <a:effectLst/>
                <a:highlight>
                  <a:srgbClr val="FFFFFF"/>
                </a:highlight>
                <a:latin typeface="+mn-ea"/>
              </a:rPr>
              <a:t>` </a:t>
            </a:r>
            <a:r>
              <a:rPr lang="zh-CN" altLang="en-US" sz="1600" b="0" dirty="0">
                <a:solidFill>
                  <a:srgbClr val="000000"/>
                </a:solidFill>
                <a:effectLst/>
                <a:highlight>
                  <a:srgbClr val="FFFFFF"/>
                </a:highlight>
                <a:latin typeface="+mn-ea"/>
              </a:rPr>
              <a:t>页面的释放。</a:t>
            </a:r>
            <a:endParaRPr lang="en-US" altLang="zh-CN" sz="1600" b="0" dirty="0">
              <a:solidFill>
                <a:srgbClr val="000000"/>
              </a:solidFill>
              <a:effectLst/>
              <a:highlight>
                <a:srgbClr val="FFFFFF"/>
              </a:highlight>
              <a:latin typeface="+mn-ea"/>
            </a:endParaRPr>
          </a:p>
          <a:p>
            <a:pPr algn="just">
              <a:lnSpc>
                <a:spcPct val="150000"/>
              </a:lnSpc>
            </a:pPr>
            <a:r>
              <a:rPr lang="en-US" altLang="zh-CN" sz="1600" b="0" dirty="0">
                <a:solidFill>
                  <a:srgbClr val="000000"/>
                </a:solidFill>
                <a:effectLst/>
                <a:highlight>
                  <a:srgbClr val="FFFFFF"/>
                </a:highlight>
                <a:latin typeface="+mn-ea"/>
              </a:rPr>
              <a:t>- </a:t>
            </a:r>
            <a:r>
              <a:rPr lang="zh-CN" altLang="en-US" sz="1600" b="0" dirty="0">
                <a:solidFill>
                  <a:srgbClr val="000000"/>
                </a:solidFill>
                <a:effectLst/>
                <a:highlight>
                  <a:srgbClr val="FFFFFF"/>
                </a:highlight>
                <a:latin typeface="+mn-ea"/>
              </a:rPr>
              <a:t>页表映射问题：在实现 </a:t>
            </a:r>
            <a:r>
              <a:rPr lang="en-US" altLang="zh-CN" sz="1600" b="0" dirty="0">
                <a:solidFill>
                  <a:srgbClr val="000000"/>
                </a:solidFill>
                <a:effectLst/>
                <a:highlight>
                  <a:srgbClr val="FFFFFF"/>
                </a:highlight>
                <a:latin typeface="+mn-ea"/>
              </a:rPr>
              <a:t>`</a:t>
            </a:r>
            <a:r>
              <a:rPr lang="en-US" altLang="zh-CN" sz="1600" b="0" dirty="0" err="1">
                <a:solidFill>
                  <a:srgbClr val="000000"/>
                </a:solidFill>
                <a:effectLst/>
                <a:highlight>
                  <a:srgbClr val="FFFFFF"/>
                </a:highlight>
                <a:latin typeface="+mn-ea"/>
              </a:rPr>
              <a:t>mappages</a:t>
            </a:r>
            <a:r>
              <a:rPr lang="en-US" altLang="zh-CN" sz="1600" b="0" dirty="0">
                <a:solidFill>
                  <a:srgbClr val="000000"/>
                </a:solidFill>
                <a:effectLst/>
                <a:highlight>
                  <a:srgbClr val="FFFFFF"/>
                </a:highlight>
                <a:latin typeface="+mn-ea"/>
              </a:rPr>
              <a:t>` </a:t>
            </a:r>
            <a:r>
              <a:rPr lang="zh-CN" altLang="en-US" sz="1600" b="0" dirty="0">
                <a:solidFill>
                  <a:srgbClr val="000000"/>
                </a:solidFill>
                <a:effectLst/>
                <a:highlight>
                  <a:srgbClr val="FFFFFF"/>
                </a:highlight>
                <a:latin typeface="+mn-ea"/>
              </a:rPr>
              <a:t>函数时，最初没有正确设置页面权限，导致 </a:t>
            </a:r>
            <a:r>
              <a:rPr lang="en-US" altLang="zh-CN" sz="1600" b="0" dirty="0">
                <a:solidFill>
                  <a:srgbClr val="000000"/>
                </a:solidFill>
                <a:effectLst/>
                <a:highlight>
                  <a:srgbClr val="FFFFFF"/>
                </a:highlight>
                <a:latin typeface="+mn-ea"/>
              </a:rPr>
              <a:t>`</a:t>
            </a:r>
            <a:r>
              <a:rPr lang="en-US" altLang="zh-CN" sz="1600" b="0" dirty="0" err="1">
                <a:solidFill>
                  <a:srgbClr val="000000"/>
                </a:solidFill>
                <a:effectLst/>
                <a:highlight>
                  <a:srgbClr val="FFFFFF"/>
                </a:highlight>
                <a:latin typeface="+mn-ea"/>
              </a:rPr>
              <a:t>usyscall</a:t>
            </a:r>
            <a:r>
              <a:rPr lang="en-US" altLang="zh-CN" sz="1600" b="0" dirty="0">
                <a:solidFill>
                  <a:srgbClr val="000000"/>
                </a:solidFill>
                <a:effectLst/>
                <a:highlight>
                  <a:srgbClr val="FFFFFF"/>
                </a:highlight>
                <a:latin typeface="+mn-ea"/>
              </a:rPr>
              <a:t>` </a:t>
            </a:r>
            <a:r>
              <a:rPr lang="zh-CN" altLang="en-US" sz="1600" b="0" dirty="0">
                <a:solidFill>
                  <a:srgbClr val="000000"/>
                </a:solidFill>
                <a:effectLst/>
                <a:highlight>
                  <a:srgbClr val="FFFFFF"/>
                </a:highlight>
                <a:latin typeface="+mn-ea"/>
              </a:rPr>
              <a:t>页面无法正确映射。通过检查页表权限设置，我们确保了 </a:t>
            </a:r>
            <a:r>
              <a:rPr lang="en-US" altLang="zh-CN" sz="1600" b="0" dirty="0">
                <a:solidFill>
                  <a:srgbClr val="000000"/>
                </a:solidFill>
                <a:effectLst/>
                <a:highlight>
                  <a:srgbClr val="FFFFFF"/>
                </a:highlight>
                <a:latin typeface="+mn-ea"/>
              </a:rPr>
              <a:t>`</a:t>
            </a:r>
            <a:r>
              <a:rPr lang="en-US" altLang="zh-CN" sz="1600" b="0" dirty="0" err="1">
                <a:solidFill>
                  <a:srgbClr val="000000"/>
                </a:solidFill>
                <a:effectLst/>
                <a:highlight>
                  <a:srgbClr val="FFFFFF"/>
                </a:highlight>
                <a:latin typeface="+mn-ea"/>
              </a:rPr>
              <a:t>usyscall</a:t>
            </a:r>
            <a:r>
              <a:rPr lang="en-US" altLang="zh-CN" sz="1600" b="0" dirty="0">
                <a:solidFill>
                  <a:srgbClr val="000000"/>
                </a:solidFill>
                <a:effectLst/>
                <a:highlight>
                  <a:srgbClr val="FFFFFF"/>
                </a:highlight>
                <a:latin typeface="+mn-ea"/>
              </a:rPr>
              <a:t>` </a:t>
            </a:r>
            <a:r>
              <a:rPr lang="zh-CN" altLang="en-US" sz="1600" b="0" dirty="0">
                <a:solidFill>
                  <a:srgbClr val="000000"/>
                </a:solidFill>
                <a:effectLst/>
                <a:highlight>
                  <a:srgbClr val="FFFFFF"/>
                </a:highlight>
                <a:latin typeface="+mn-ea"/>
              </a:rPr>
              <a:t>页面具有只读权限，从而解决了映射问题。</a:t>
            </a:r>
          </a:p>
        </p:txBody>
      </p:sp>
    </p:spTree>
    <p:extLst>
      <p:ext uri="{BB962C8B-B14F-4D97-AF65-F5344CB8AC3E}">
        <p14:creationId xmlns:p14="http://schemas.microsoft.com/office/powerpoint/2010/main" val="36488250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3"/>
          <p:cNvSpPr>
            <a:spLocks noGrp="1"/>
          </p:cNvSpPr>
          <p:nvPr>
            <p:custDataLst>
              <p:tags r:id="rId1"/>
            </p:custDataLst>
          </p:nvPr>
        </p:nvSpPr>
        <p:spPr>
          <a:xfrm>
            <a:off x="666751" y="409576"/>
            <a:ext cx="10858498" cy="6477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800" b="1" kern="1200">
                <a:solidFill>
                  <a:schemeClr val="tx1"/>
                </a:solidFill>
                <a:latin typeface="+mn-lt"/>
                <a:ea typeface="+mj-ea"/>
                <a:cs typeface="+mj-cs"/>
              </a:defRPr>
            </a:lvl1pPr>
          </a:lstStyle>
          <a:p>
            <a:r>
              <a:rPr lang="en-US" altLang="zh-CN" b="1" dirty="0">
                <a:solidFill>
                  <a:srgbClr val="000000"/>
                </a:solidFill>
                <a:effectLst/>
                <a:highlight>
                  <a:srgbClr val="FFFFFF"/>
                </a:highlight>
                <a:latin typeface="Consolas" panose="020B0609020204030204" pitchFamily="49" charset="0"/>
              </a:rPr>
              <a:t>Lab3 : </a:t>
            </a:r>
            <a:r>
              <a:rPr lang="en-US" altLang="zh-CN" b="1" dirty="0" err="1">
                <a:solidFill>
                  <a:srgbClr val="000000"/>
                </a:solidFill>
                <a:effectLst/>
                <a:highlight>
                  <a:srgbClr val="FFFFFF"/>
                </a:highlight>
                <a:latin typeface="Consolas" panose="020B0609020204030204" pitchFamily="49" charset="0"/>
              </a:rPr>
              <a:t>Pgtbl</a:t>
            </a:r>
            <a:endParaRPr lang="en-US" altLang="zh-CN" b="0" dirty="0">
              <a:solidFill>
                <a:srgbClr val="000000"/>
              </a:solidFill>
              <a:effectLst/>
              <a:highlight>
                <a:srgbClr val="FFFFFF"/>
              </a:highlight>
              <a:latin typeface="Consolas" panose="020B0609020204030204" pitchFamily="49" charset="0"/>
            </a:endParaRPr>
          </a:p>
        </p:txBody>
      </p:sp>
      <p:sp>
        <p:nvSpPr>
          <p:cNvPr id="9" name="椭圆 8">
            <a:extLst>
              <a:ext uri="{FF2B5EF4-FFF2-40B4-BE49-F238E27FC236}">
                <a16:creationId xmlns:a16="http://schemas.microsoft.com/office/drawing/2014/main" id="{6E53D553-D14A-9510-29DC-0BD871A344F7}"/>
              </a:ext>
            </a:extLst>
          </p:cNvPr>
          <p:cNvSpPr/>
          <p:nvPr/>
        </p:nvSpPr>
        <p:spPr>
          <a:xfrm>
            <a:off x="9267825" y="552451"/>
            <a:ext cx="361950" cy="361950"/>
          </a:xfrm>
          <a:prstGeom prst="ellipse">
            <a:avLst/>
          </a:prstGeom>
          <a:solidFill>
            <a:schemeClr val="bg1"/>
          </a:solidFill>
          <a:ln w="28575" cap="flat" cmpd="sng" algn="ctr">
            <a:solidFill>
              <a:srgbClr val="2E75B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4472C4"/>
              </a:solidFill>
              <a:effectLst/>
              <a:uLnTx/>
              <a:uFillTx/>
              <a:latin typeface="微软雅黑"/>
              <a:ea typeface="微软雅黑"/>
              <a:cs typeface="+mn-cs"/>
            </a:endParaRPr>
          </a:p>
        </p:txBody>
      </p:sp>
      <p:sp>
        <p:nvSpPr>
          <p:cNvPr id="10" name="椭圆 9">
            <a:extLst>
              <a:ext uri="{FF2B5EF4-FFF2-40B4-BE49-F238E27FC236}">
                <a16:creationId xmlns:a16="http://schemas.microsoft.com/office/drawing/2014/main" id="{2877A471-42AB-DC68-B092-54364D1165E9}"/>
              </a:ext>
            </a:extLst>
          </p:cNvPr>
          <p:cNvSpPr/>
          <p:nvPr/>
        </p:nvSpPr>
        <p:spPr>
          <a:xfrm>
            <a:off x="9741693" y="552451"/>
            <a:ext cx="361950" cy="361950"/>
          </a:xfrm>
          <a:prstGeom prst="ellipse">
            <a:avLst/>
          </a:prstGeom>
          <a:solidFill>
            <a:schemeClr val="accent1">
              <a:lumMod val="40000"/>
              <a:lumOff val="60000"/>
            </a:schemeClr>
          </a:solidFill>
          <a:ln w="28575" cap="flat" cmpd="sng" algn="ctr">
            <a:solidFill>
              <a:srgbClr val="2E75B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4472C4"/>
              </a:solidFill>
              <a:effectLst/>
              <a:uLnTx/>
              <a:uFillTx/>
              <a:latin typeface="微软雅黑"/>
              <a:ea typeface="微软雅黑"/>
              <a:cs typeface="+mn-cs"/>
            </a:endParaRPr>
          </a:p>
        </p:txBody>
      </p:sp>
      <p:sp>
        <p:nvSpPr>
          <p:cNvPr id="11" name="椭圆 10">
            <a:extLst>
              <a:ext uri="{FF2B5EF4-FFF2-40B4-BE49-F238E27FC236}">
                <a16:creationId xmlns:a16="http://schemas.microsoft.com/office/drawing/2014/main" id="{7E09F7AF-EEF0-EBEE-ED1E-474E69E23ED3}"/>
              </a:ext>
            </a:extLst>
          </p:cNvPr>
          <p:cNvSpPr/>
          <p:nvPr/>
        </p:nvSpPr>
        <p:spPr>
          <a:xfrm>
            <a:off x="10215561" y="552451"/>
            <a:ext cx="361950" cy="361950"/>
          </a:xfrm>
          <a:prstGeom prst="ellipse">
            <a:avLst/>
          </a:prstGeom>
          <a:noFill/>
          <a:ln w="28575" cap="flat" cmpd="sng" algn="ctr">
            <a:solidFill>
              <a:srgbClr val="2E75B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4472C4"/>
              </a:solidFill>
              <a:effectLst/>
              <a:uLnTx/>
              <a:uFillTx/>
              <a:latin typeface="微软雅黑"/>
              <a:ea typeface="微软雅黑"/>
              <a:cs typeface="+mn-cs"/>
            </a:endParaRPr>
          </a:p>
        </p:txBody>
      </p:sp>
      <p:sp>
        <p:nvSpPr>
          <p:cNvPr id="12" name="椭圆 11">
            <a:extLst>
              <a:ext uri="{FF2B5EF4-FFF2-40B4-BE49-F238E27FC236}">
                <a16:creationId xmlns:a16="http://schemas.microsoft.com/office/drawing/2014/main" id="{36115579-D11C-A2B3-C96B-4185E4804396}"/>
              </a:ext>
            </a:extLst>
          </p:cNvPr>
          <p:cNvSpPr/>
          <p:nvPr/>
        </p:nvSpPr>
        <p:spPr>
          <a:xfrm>
            <a:off x="10689430" y="552451"/>
            <a:ext cx="361950" cy="361950"/>
          </a:xfrm>
          <a:prstGeom prst="ellipse">
            <a:avLst/>
          </a:prstGeom>
          <a:noFill/>
          <a:ln w="28575" cap="flat" cmpd="sng" algn="ctr">
            <a:solidFill>
              <a:srgbClr val="2E75B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4472C4"/>
              </a:solidFill>
              <a:effectLst/>
              <a:uLnTx/>
              <a:uFillTx/>
              <a:latin typeface="微软雅黑"/>
              <a:ea typeface="微软雅黑"/>
              <a:cs typeface="+mn-cs"/>
            </a:endParaRPr>
          </a:p>
        </p:txBody>
      </p:sp>
      <p:sp>
        <p:nvSpPr>
          <p:cNvPr id="13" name="椭圆 12">
            <a:extLst>
              <a:ext uri="{FF2B5EF4-FFF2-40B4-BE49-F238E27FC236}">
                <a16:creationId xmlns:a16="http://schemas.microsoft.com/office/drawing/2014/main" id="{06ADDE0A-B9B2-A40E-B2FA-977756B309AC}"/>
              </a:ext>
            </a:extLst>
          </p:cNvPr>
          <p:cNvSpPr/>
          <p:nvPr/>
        </p:nvSpPr>
        <p:spPr>
          <a:xfrm>
            <a:off x="11163299" y="552451"/>
            <a:ext cx="361950" cy="361950"/>
          </a:xfrm>
          <a:prstGeom prst="ellipse">
            <a:avLst/>
          </a:prstGeom>
          <a:noFill/>
          <a:ln w="28575" cap="flat" cmpd="sng" algn="ctr">
            <a:solidFill>
              <a:srgbClr val="2E75B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4472C4"/>
              </a:solidFill>
              <a:effectLst/>
              <a:uLnTx/>
              <a:uFillTx/>
              <a:latin typeface="微软雅黑"/>
              <a:ea typeface="微软雅黑"/>
              <a:cs typeface="+mn-cs"/>
            </a:endParaRPr>
          </a:p>
        </p:txBody>
      </p:sp>
      <p:sp>
        <p:nvSpPr>
          <p:cNvPr id="2" name="文本框 1">
            <a:extLst>
              <a:ext uri="{FF2B5EF4-FFF2-40B4-BE49-F238E27FC236}">
                <a16:creationId xmlns:a16="http://schemas.microsoft.com/office/drawing/2014/main" id="{B076EC77-3709-9088-15E3-9D9AC5B1D1A3}"/>
              </a:ext>
            </a:extLst>
          </p:cNvPr>
          <p:cNvSpPr txBox="1"/>
          <p:nvPr/>
        </p:nvSpPr>
        <p:spPr>
          <a:xfrm>
            <a:off x="666751" y="1537552"/>
            <a:ext cx="10858498" cy="3782895"/>
          </a:xfrm>
          <a:prstGeom prst="rect">
            <a:avLst/>
          </a:prstGeom>
          <a:noFill/>
        </p:spPr>
        <p:txBody>
          <a:bodyPr wrap="square" anchor="b" anchorCtr="0">
            <a:spAutoFit/>
          </a:bodyPr>
          <a:lstStyle/>
          <a:p>
            <a:pPr algn="just">
              <a:lnSpc>
                <a:spcPct val="150000"/>
              </a:lnSpc>
            </a:pPr>
            <a:r>
              <a:rPr lang="en-US" altLang="zh-CN" b="1" dirty="0">
                <a:solidFill>
                  <a:srgbClr val="0451A5"/>
                </a:solidFill>
                <a:effectLst/>
                <a:highlight>
                  <a:srgbClr val="FFFFFF"/>
                </a:highlight>
                <a:latin typeface="+mn-ea"/>
              </a:rPr>
              <a:t>Detecting which pages have been accessed : </a:t>
            </a:r>
          </a:p>
          <a:p>
            <a:pPr algn="just">
              <a:lnSpc>
                <a:spcPct val="150000"/>
              </a:lnSpc>
            </a:pPr>
            <a:r>
              <a:rPr lang="en-US" altLang="zh-CN" dirty="0">
                <a:solidFill>
                  <a:srgbClr val="000000"/>
                </a:solidFill>
                <a:highlight>
                  <a:srgbClr val="FFFFFF"/>
                </a:highlight>
                <a:latin typeface="+mn-ea"/>
              </a:rPr>
              <a:t>    </a:t>
            </a:r>
            <a:r>
              <a:rPr lang="en-US" altLang="zh-CN" b="0" dirty="0">
                <a:solidFill>
                  <a:srgbClr val="000000"/>
                </a:solidFill>
                <a:effectLst/>
                <a:highlight>
                  <a:srgbClr val="FFFFFF"/>
                </a:highlight>
                <a:latin typeface="+mn-ea"/>
              </a:rPr>
              <a:t>- </a:t>
            </a:r>
            <a:r>
              <a:rPr lang="zh-CN" altLang="en-US" b="0" dirty="0">
                <a:solidFill>
                  <a:srgbClr val="000000"/>
                </a:solidFill>
                <a:effectLst/>
                <a:highlight>
                  <a:srgbClr val="FFFFFF"/>
                </a:highlight>
                <a:latin typeface="+mn-ea"/>
              </a:rPr>
              <a:t>页表遍历中的错误：在实现 </a:t>
            </a:r>
            <a:r>
              <a:rPr lang="en-US" altLang="zh-CN" b="0" dirty="0">
                <a:solidFill>
                  <a:srgbClr val="000000"/>
                </a:solidFill>
                <a:effectLst/>
                <a:highlight>
                  <a:srgbClr val="FFFFFF"/>
                </a:highlight>
                <a:latin typeface="+mn-ea"/>
              </a:rPr>
              <a:t>`</a:t>
            </a:r>
            <a:r>
              <a:rPr lang="en-US" altLang="zh-CN" b="0" dirty="0" err="1">
                <a:solidFill>
                  <a:srgbClr val="000000"/>
                </a:solidFill>
                <a:effectLst/>
                <a:highlight>
                  <a:srgbClr val="FFFFFF"/>
                </a:highlight>
                <a:latin typeface="+mn-ea"/>
              </a:rPr>
              <a:t>sys_pgaccess</a:t>
            </a:r>
            <a:r>
              <a:rPr lang="en-US" altLang="zh-CN" b="0" dirty="0">
                <a:solidFill>
                  <a:srgbClr val="000000"/>
                </a:solidFill>
                <a:effectLst/>
                <a:highlight>
                  <a:srgbClr val="FFFFFF"/>
                </a:highlight>
                <a:latin typeface="+mn-ea"/>
              </a:rPr>
              <a:t>` </a:t>
            </a:r>
            <a:r>
              <a:rPr lang="zh-CN" altLang="en-US" b="0" dirty="0">
                <a:solidFill>
                  <a:srgbClr val="000000"/>
                </a:solidFill>
                <a:effectLst/>
                <a:highlight>
                  <a:srgbClr val="FFFFFF"/>
                </a:highlight>
                <a:latin typeface="+mn-ea"/>
              </a:rPr>
              <a:t>时，最初遍历页表时漏掉了一些页，导致部分页面没有被正确检测到。这是由于在计算虚拟地址偏移时没有正确处理。通过仔细检查页表遍历逻辑，确保每个页面都被正确访问并检测到，解决了这个问题。</a:t>
            </a:r>
          </a:p>
          <a:p>
            <a:pPr algn="just">
              <a:lnSpc>
                <a:spcPct val="150000"/>
              </a:lnSpc>
            </a:pPr>
            <a:r>
              <a:rPr lang="zh-CN" altLang="en-US" b="0" dirty="0">
                <a:solidFill>
                  <a:srgbClr val="000000"/>
                </a:solidFill>
                <a:effectLst/>
                <a:highlight>
                  <a:srgbClr val="FFFFFF"/>
                </a:highlight>
                <a:latin typeface="+mn-ea"/>
              </a:rPr>
              <a:t>    </a:t>
            </a:r>
            <a:r>
              <a:rPr lang="en-US" altLang="zh-CN" b="0" dirty="0">
                <a:solidFill>
                  <a:srgbClr val="000000"/>
                </a:solidFill>
                <a:effectLst/>
                <a:highlight>
                  <a:srgbClr val="FFFFFF"/>
                </a:highlight>
                <a:latin typeface="+mn-ea"/>
              </a:rPr>
              <a:t>- </a:t>
            </a:r>
            <a:r>
              <a:rPr lang="zh-CN" altLang="en-US" b="0" dirty="0">
                <a:solidFill>
                  <a:srgbClr val="000000"/>
                </a:solidFill>
                <a:effectLst/>
                <a:highlight>
                  <a:srgbClr val="FFFFFF"/>
                </a:highlight>
                <a:latin typeface="+mn-ea"/>
              </a:rPr>
              <a:t>用户空间缓冲区的地址传递：最初实现时，没有正确处理用户空间缓冲区地址的传递和结果拷贝。通过使用 </a:t>
            </a:r>
            <a:r>
              <a:rPr lang="en-US" altLang="zh-CN" b="0" dirty="0">
                <a:solidFill>
                  <a:srgbClr val="000000"/>
                </a:solidFill>
                <a:effectLst/>
                <a:highlight>
                  <a:srgbClr val="FFFFFF"/>
                </a:highlight>
                <a:latin typeface="+mn-ea"/>
              </a:rPr>
              <a:t>`</a:t>
            </a:r>
            <a:r>
              <a:rPr lang="en-US" altLang="zh-CN" b="0" dirty="0" err="1">
                <a:solidFill>
                  <a:srgbClr val="000000"/>
                </a:solidFill>
                <a:effectLst/>
                <a:highlight>
                  <a:srgbClr val="FFFFFF"/>
                </a:highlight>
                <a:latin typeface="+mn-ea"/>
              </a:rPr>
              <a:t>copyout</a:t>
            </a:r>
            <a:r>
              <a:rPr lang="en-US" altLang="zh-CN" b="0" dirty="0">
                <a:solidFill>
                  <a:srgbClr val="000000"/>
                </a:solidFill>
                <a:effectLst/>
                <a:highlight>
                  <a:srgbClr val="FFFFFF"/>
                </a:highlight>
                <a:latin typeface="+mn-ea"/>
              </a:rPr>
              <a:t>` </a:t>
            </a:r>
            <a:r>
              <a:rPr lang="zh-CN" altLang="en-US" b="0" dirty="0">
                <a:solidFill>
                  <a:srgbClr val="000000"/>
                </a:solidFill>
                <a:effectLst/>
                <a:highlight>
                  <a:srgbClr val="FFFFFF"/>
                </a:highlight>
                <a:latin typeface="+mn-ea"/>
              </a:rPr>
              <a:t>函数，将内核空间的结果拷贝到用户空间，解决了这个问题。</a:t>
            </a:r>
          </a:p>
          <a:p>
            <a:pPr algn="just">
              <a:lnSpc>
                <a:spcPct val="150000"/>
              </a:lnSpc>
            </a:pPr>
            <a:r>
              <a:rPr lang="zh-CN" altLang="en-US" b="0" dirty="0">
                <a:solidFill>
                  <a:srgbClr val="000000"/>
                </a:solidFill>
                <a:effectLst/>
                <a:highlight>
                  <a:srgbClr val="FFFFFF"/>
                </a:highlight>
                <a:latin typeface="+mn-ea"/>
              </a:rPr>
              <a:t>    </a:t>
            </a:r>
            <a:r>
              <a:rPr lang="en-US" altLang="zh-CN" b="0" dirty="0">
                <a:solidFill>
                  <a:srgbClr val="000000"/>
                </a:solidFill>
                <a:effectLst/>
                <a:highlight>
                  <a:srgbClr val="FFFFFF"/>
                </a:highlight>
                <a:latin typeface="+mn-ea"/>
              </a:rPr>
              <a:t>- </a:t>
            </a:r>
            <a:r>
              <a:rPr lang="zh-CN" altLang="en-US" b="0" dirty="0">
                <a:solidFill>
                  <a:srgbClr val="000000"/>
                </a:solidFill>
                <a:effectLst/>
                <a:highlight>
                  <a:srgbClr val="FFFFFF"/>
                </a:highlight>
                <a:latin typeface="+mn-ea"/>
              </a:rPr>
              <a:t>清除 </a:t>
            </a:r>
            <a:r>
              <a:rPr lang="en-US" altLang="zh-CN" b="0" dirty="0">
                <a:solidFill>
                  <a:srgbClr val="000000"/>
                </a:solidFill>
                <a:effectLst/>
                <a:highlight>
                  <a:srgbClr val="FFFFFF"/>
                </a:highlight>
                <a:latin typeface="+mn-ea"/>
              </a:rPr>
              <a:t>`PTE_A` </a:t>
            </a:r>
            <a:r>
              <a:rPr lang="zh-CN" altLang="en-US" b="0" dirty="0">
                <a:solidFill>
                  <a:srgbClr val="000000"/>
                </a:solidFill>
                <a:effectLst/>
                <a:highlight>
                  <a:srgbClr val="FFFFFF"/>
                </a:highlight>
                <a:latin typeface="+mn-ea"/>
              </a:rPr>
              <a:t>标志位：在检测到页面被访问后，需要清除 </a:t>
            </a:r>
            <a:r>
              <a:rPr lang="en-US" altLang="zh-CN" b="0" dirty="0">
                <a:solidFill>
                  <a:srgbClr val="000000"/>
                </a:solidFill>
                <a:effectLst/>
                <a:highlight>
                  <a:srgbClr val="FFFFFF"/>
                </a:highlight>
                <a:latin typeface="+mn-ea"/>
              </a:rPr>
              <a:t>`PTE_A` </a:t>
            </a:r>
            <a:r>
              <a:rPr lang="zh-CN" altLang="en-US" b="0" dirty="0">
                <a:solidFill>
                  <a:srgbClr val="000000"/>
                </a:solidFill>
                <a:effectLst/>
                <a:highlight>
                  <a:srgbClr val="FFFFFF"/>
                </a:highlight>
                <a:latin typeface="+mn-ea"/>
              </a:rPr>
              <a:t>标志位以便于后续的访问检测。最初实现时，忘记清除该标志位，导致重复检测到同一页面。通过在检测到访问后手动清除 </a:t>
            </a:r>
            <a:r>
              <a:rPr lang="en-US" altLang="zh-CN" b="0" dirty="0">
                <a:solidFill>
                  <a:srgbClr val="000000"/>
                </a:solidFill>
                <a:effectLst/>
                <a:highlight>
                  <a:srgbClr val="FFFFFF"/>
                </a:highlight>
                <a:latin typeface="+mn-ea"/>
              </a:rPr>
              <a:t>`PTE_A` </a:t>
            </a:r>
            <a:r>
              <a:rPr lang="zh-CN" altLang="en-US" b="0" dirty="0">
                <a:solidFill>
                  <a:srgbClr val="000000"/>
                </a:solidFill>
                <a:effectLst/>
                <a:highlight>
                  <a:srgbClr val="FFFFFF"/>
                </a:highlight>
                <a:latin typeface="+mn-ea"/>
              </a:rPr>
              <a:t>标志位，解决了这个问题。</a:t>
            </a:r>
          </a:p>
        </p:txBody>
      </p:sp>
    </p:spTree>
    <p:extLst>
      <p:ext uri="{BB962C8B-B14F-4D97-AF65-F5344CB8AC3E}">
        <p14:creationId xmlns:p14="http://schemas.microsoft.com/office/powerpoint/2010/main" val="42165743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3"/>
          <p:cNvSpPr>
            <a:spLocks noGrp="1"/>
          </p:cNvSpPr>
          <p:nvPr>
            <p:custDataLst>
              <p:tags r:id="rId1"/>
            </p:custDataLst>
          </p:nvPr>
        </p:nvSpPr>
        <p:spPr>
          <a:xfrm>
            <a:off x="666751" y="409576"/>
            <a:ext cx="10858498" cy="6477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800" b="1" kern="1200">
                <a:solidFill>
                  <a:schemeClr val="tx1"/>
                </a:solidFill>
                <a:latin typeface="+mn-lt"/>
                <a:ea typeface="+mj-ea"/>
                <a:cs typeface="+mj-cs"/>
              </a:defRPr>
            </a:lvl1pPr>
          </a:lstStyle>
          <a:p>
            <a:r>
              <a:rPr lang="en-US" altLang="zh-CN" b="1" dirty="0">
                <a:solidFill>
                  <a:srgbClr val="000000"/>
                </a:solidFill>
                <a:effectLst/>
                <a:highlight>
                  <a:srgbClr val="FFFFFF"/>
                </a:highlight>
                <a:latin typeface="Consolas" panose="020B0609020204030204" pitchFamily="49" charset="0"/>
              </a:rPr>
              <a:t>Lab4 : Traps</a:t>
            </a:r>
            <a:endParaRPr lang="en-US" altLang="zh-CN" b="0" dirty="0">
              <a:solidFill>
                <a:srgbClr val="000000"/>
              </a:solidFill>
              <a:effectLst/>
              <a:highlight>
                <a:srgbClr val="FFFFFF"/>
              </a:highlight>
              <a:latin typeface="Consolas" panose="020B0609020204030204" pitchFamily="49" charset="0"/>
            </a:endParaRPr>
          </a:p>
        </p:txBody>
      </p:sp>
      <p:sp>
        <p:nvSpPr>
          <p:cNvPr id="9" name="椭圆 8">
            <a:extLst>
              <a:ext uri="{FF2B5EF4-FFF2-40B4-BE49-F238E27FC236}">
                <a16:creationId xmlns:a16="http://schemas.microsoft.com/office/drawing/2014/main" id="{6E53D553-D14A-9510-29DC-0BD871A344F7}"/>
              </a:ext>
            </a:extLst>
          </p:cNvPr>
          <p:cNvSpPr/>
          <p:nvPr/>
        </p:nvSpPr>
        <p:spPr>
          <a:xfrm>
            <a:off x="9267825" y="552451"/>
            <a:ext cx="361950" cy="361950"/>
          </a:xfrm>
          <a:prstGeom prst="ellipse">
            <a:avLst/>
          </a:prstGeom>
          <a:solidFill>
            <a:schemeClr val="bg1"/>
          </a:solidFill>
          <a:ln w="28575" cap="flat" cmpd="sng" algn="ctr">
            <a:solidFill>
              <a:srgbClr val="2E75B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4472C4"/>
              </a:solidFill>
              <a:effectLst/>
              <a:uLnTx/>
              <a:uFillTx/>
              <a:latin typeface="微软雅黑"/>
              <a:ea typeface="微软雅黑"/>
              <a:cs typeface="+mn-cs"/>
            </a:endParaRPr>
          </a:p>
        </p:txBody>
      </p:sp>
      <p:sp>
        <p:nvSpPr>
          <p:cNvPr id="10" name="椭圆 9">
            <a:extLst>
              <a:ext uri="{FF2B5EF4-FFF2-40B4-BE49-F238E27FC236}">
                <a16:creationId xmlns:a16="http://schemas.microsoft.com/office/drawing/2014/main" id="{2877A471-42AB-DC68-B092-54364D1165E9}"/>
              </a:ext>
            </a:extLst>
          </p:cNvPr>
          <p:cNvSpPr/>
          <p:nvPr/>
        </p:nvSpPr>
        <p:spPr>
          <a:xfrm>
            <a:off x="9741693" y="552451"/>
            <a:ext cx="361950" cy="361950"/>
          </a:xfrm>
          <a:prstGeom prst="ellipse">
            <a:avLst/>
          </a:prstGeom>
          <a:solidFill>
            <a:schemeClr val="accent1">
              <a:lumMod val="40000"/>
              <a:lumOff val="60000"/>
            </a:schemeClr>
          </a:solidFill>
          <a:ln w="28575" cap="flat" cmpd="sng" algn="ctr">
            <a:solidFill>
              <a:srgbClr val="2E75B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4472C4"/>
              </a:solidFill>
              <a:effectLst/>
              <a:uLnTx/>
              <a:uFillTx/>
              <a:latin typeface="微软雅黑"/>
              <a:ea typeface="微软雅黑"/>
              <a:cs typeface="+mn-cs"/>
            </a:endParaRPr>
          </a:p>
        </p:txBody>
      </p:sp>
      <p:sp>
        <p:nvSpPr>
          <p:cNvPr id="11" name="椭圆 10">
            <a:extLst>
              <a:ext uri="{FF2B5EF4-FFF2-40B4-BE49-F238E27FC236}">
                <a16:creationId xmlns:a16="http://schemas.microsoft.com/office/drawing/2014/main" id="{7E09F7AF-EEF0-EBEE-ED1E-474E69E23ED3}"/>
              </a:ext>
            </a:extLst>
          </p:cNvPr>
          <p:cNvSpPr/>
          <p:nvPr/>
        </p:nvSpPr>
        <p:spPr>
          <a:xfrm>
            <a:off x="10215561" y="552451"/>
            <a:ext cx="361950" cy="361950"/>
          </a:xfrm>
          <a:prstGeom prst="ellipse">
            <a:avLst/>
          </a:prstGeom>
          <a:noFill/>
          <a:ln w="28575" cap="flat" cmpd="sng" algn="ctr">
            <a:solidFill>
              <a:srgbClr val="2E75B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4472C4"/>
              </a:solidFill>
              <a:effectLst/>
              <a:uLnTx/>
              <a:uFillTx/>
              <a:latin typeface="微软雅黑"/>
              <a:ea typeface="微软雅黑"/>
              <a:cs typeface="+mn-cs"/>
            </a:endParaRPr>
          </a:p>
        </p:txBody>
      </p:sp>
      <p:sp>
        <p:nvSpPr>
          <p:cNvPr id="12" name="椭圆 11">
            <a:extLst>
              <a:ext uri="{FF2B5EF4-FFF2-40B4-BE49-F238E27FC236}">
                <a16:creationId xmlns:a16="http://schemas.microsoft.com/office/drawing/2014/main" id="{36115579-D11C-A2B3-C96B-4185E4804396}"/>
              </a:ext>
            </a:extLst>
          </p:cNvPr>
          <p:cNvSpPr/>
          <p:nvPr/>
        </p:nvSpPr>
        <p:spPr>
          <a:xfrm>
            <a:off x="10689430" y="552451"/>
            <a:ext cx="361950" cy="361950"/>
          </a:xfrm>
          <a:prstGeom prst="ellipse">
            <a:avLst/>
          </a:prstGeom>
          <a:noFill/>
          <a:ln w="28575" cap="flat" cmpd="sng" algn="ctr">
            <a:solidFill>
              <a:srgbClr val="2E75B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4472C4"/>
              </a:solidFill>
              <a:effectLst/>
              <a:uLnTx/>
              <a:uFillTx/>
              <a:latin typeface="微软雅黑"/>
              <a:ea typeface="微软雅黑"/>
              <a:cs typeface="+mn-cs"/>
            </a:endParaRPr>
          </a:p>
        </p:txBody>
      </p:sp>
      <p:sp>
        <p:nvSpPr>
          <p:cNvPr id="13" name="椭圆 12">
            <a:extLst>
              <a:ext uri="{FF2B5EF4-FFF2-40B4-BE49-F238E27FC236}">
                <a16:creationId xmlns:a16="http://schemas.microsoft.com/office/drawing/2014/main" id="{06ADDE0A-B9B2-A40E-B2FA-977756B309AC}"/>
              </a:ext>
            </a:extLst>
          </p:cNvPr>
          <p:cNvSpPr/>
          <p:nvPr/>
        </p:nvSpPr>
        <p:spPr>
          <a:xfrm>
            <a:off x="11163299" y="552451"/>
            <a:ext cx="361950" cy="361950"/>
          </a:xfrm>
          <a:prstGeom prst="ellipse">
            <a:avLst/>
          </a:prstGeom>
          <a:noFill/>
          <a:ln w="28575" cap="flat" cmpd="sng" algn="ctr">
            <a:solidFill>
              <a:srgbClr val="2E75B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4472C4"/>
              </a:solidFill>
              <a:effectLst/>
              <a:uLnTx/>
              <a:uFillTx/>
              <a:latin typeface="微软雅黑"/>
              <a:ea typeface="微软雅黑"/>
              <a:cs typeface="+mn-cs"/>
            </a:endParaRPr>
          </a:p>
        </p:txBody>
      </p:sp>
      <p:sp>
        <p:nvSpPr>
          <p:cNvPr id="2" name="文本框 1">
            <a:extLst>
              <a:ext uri="{FF2B5EF4-FFF2-40B4-BE49-F238E27FC236}">
                <a16:creationId xmlns:a16="http://schemas.microsoft.com/office/drawing/2014/main" id="{B076EC77-3709-9088-15E3-9D9AC5B1D1A3}"/>
              </a:ext>
            </a:extLst>
          </p:cNvPr>
          <p:cNvSpPr txBox="1"/>
          <p:nvPr/>
        </p:nvSpPr>
        <p:spPr>
          <a:xfrm>
            <a:off x="666751" y="1563361"/>
            <a:ext cx="10858498" cy="3731278"/>
          </a:xfrm>
          <a:prstGeom prst="rect">
            <a:avLst/>
          </a:prstGeom>
          <a:noFill/>
        </p:spPr>
        <p:txBody>
          <a:bodyPr wrap="square" anchor="b" anchorCtr="0">
            <a:spAutoFit/>
          </a:bodyPr>
          <a:lstStyle/>
          <a:p>
            <a:pPr algn="just">
              <a:lnSpc>
                <a:spcPct val="150000"/>
              </a:lnSpc>
            </a:pPr>
            <a:r>
              <a:rPr lang="en-US" altLang="zh-CN" sz="2000" b="1" dirty="0">
                <a:solidFill>
                  <a:srgbClr val="0451A5"/>
                </a:solidFill>
                <a:effectLst/>
                <a:highlight>
                  <a:srgbClr val="FFFFFF"/>
                </a:highlight>
                <a:latin typeface="+mn-ea"/>
              </a:rPr>
              <a:t>Backtrace : </a:t>
            </a:r>
          </a:p>
          <a:p>
            <a:pPr algn="just">
              <a:lnSpc>
                <a:spcPct val="150000"/>
              </a:lnSpc>
            </a:pPr>
            <a:r>
              <a:rPr lang="en-US" altLang="zh-CN" sz="2000" dirty="0">
                <a:solidFill>
                  <a:srgbClr val="0451A5"/>
                </a:solidFill>
                <a:highlight>
                  <a:srgbClr val="FFFFFF"/>
                </a:highlight>
                <a:latin typeface="+mn-ea"/>
              </a:rPr>
              <a:t>   </a:t>
            </a:r>
            <a:r>
              <a:rPr lang="zh-CN" altLang="en-US" sz="2000" b="0" dirty="0">
                <a:solidFill>
                  <a:srgbClr val="000000"/>
                </a:solidFill>
                <a:effectLst/>
                <a:highlight>
                  <a:srgbClr val="FFFFFF"/>
                </a:highlight>
                <a:latin typeface="+mn-ea"/>
              </a:rPr>
              <a:t> </a:t>
            </a:r>
            <a:r>
              <a:rPr lang="en-US" altLang="zh-CN" sz="2000" b="0" dirty="0">
                <a:solidFill>
                  <a:srgbClr val="000000"/>
                </a:solidFill>
                <a:effectLst/>
                <a:highlight>
                  <a:srgbClr val="FFFFFF"/>
                </a:highlight>
                <a:latin typeface="+mn-ea"/>
              </a:rPr>
              <a:t>- </a:t>
            </a:r>
            <a:r>
              <a:rPr lang="zh-CN" altLang="en-US" sz="2000" b="0" dirty="0">
                <a:solidFill>
                  <a:srgbClr val="000000"/>
                </a:solidFill>
                <a:effectLst/>
                <a:highlight>
                  <a:srgbClr val="FFFFFF"/>
                </a:highlight>
                <a:latin typeface="+mn-ea"/>
              </a:rPr>
              <a:t>获取上一级栈帧的终止条件：在实现过程中，需要考虑如何正确识别和处理栈帧的终止条件。通过使用 </a:t>
            </a:r>
            <a:r>
              <a:rPr lang="en-US" altLang="zh-CN" sz="2000" b="0" dirty="0">
                <a:solidFill>
                  <a:srgbClr val="000000"/>
                </a:solidFill>
                <a:effectLst/>
                <a:highlight>
                  <a:srgbClr val="FFFFFF"/>
                </a:highlight>
                <a:latin typeface="+mn-ea"/>
              </a:rPr>
              <a:t>`PGROUNDDOWN()` </a:t>
            </a:r>
            <a:r>
              <a:rPr lang="zh-CN" altLang="en-US" sz="2000" b="0" dirty="0">
                <a:solidFill>
                  <a:srgbClr val="000000"/>
                </a:solidFill>
                <a:effectLst/>
                <a:highlight>
                  <a:srgbClr val="FFFFFF"/>
                </a:highlight>
                <a:latin typeface="+mn-ea"/>
              </a:rPr>
              <a:t>和 </a:t>
            </a:r>
            <a:r>
              <a:rPr lang="en-US" altLang="zh-CN" sz="2000" b="0" dirty="0">
                <a:solidFill>
                  <a:srgbClr val="000000"/>
                </a:solidFill>
                <a:effectLst/>
                <a:highlight>
                  <a:srgbClr val="FFFFFF"/>
                </a:highlight>
                <a:latin typeface="+mn-ea"/>
              </a:rPr>
              <a:t>`PGROUNDUP()` </a:t>
            </a:r>
            <a:r>
              <a:rPr lang="zh-CN" altLang="en-US" sz="2000" b="0" dirty="0">
                <a:solidFill>
                  <a:srgbClr val="000000"/>
                </a:solidFill>
                <a:effectLst/>
                <a:highlight>
                  <a:srgbClr val="FFFFFF"/>
                </a:highlight>
                <a:latin typeface="+mn-ea"/>
              </a:rPr>
              <a:t>函数，计算栈帧所在页面的边界地址，确保循环在合理的边界内运行，避免越界访问。</a:t>
            </a:r>
          </a:p>
          <a:p>
            <a:pPr algn="just">
              <a:lnSpc>
                <a:spcPct val="150000"/>
              </a:lnSpc>
            </a:pPr>
            <a:r>
              <a:rPr lang="zh-CN" altLang="en-US" sz="2000" b="0" dirty="0">
                <a:solidFill>
                  <a:srgbClr val="000000"/>
                </a:solidFill>
                <a:effectLst/>
                <a:highlight>
                  <a:srgbClr val="FFFFFF"/>
                </a:highlight>
                <a:latin typeface="+mn-ea"/>
              </a:rPr>
              <a:t>    </a:t>
            </a:r>
            <a:r>
              <a:rPr lang="en-US" altLang="zh-CN" sz="2000" b="0" dirty="0">
                <a:solidFill>
                  <a:srgbClr val="000000"/>
                </a:solidFill>
                <a:effectLst/>
                <a:highlight>
                  <a:srgbClr val="FFFFFF"/>
                </a:highlight>
                <a:latin typeface="+mn-ea"/>
              </a:rPr>
              <a:t>- </a:t>
            </a:r>
            <a:r>
              <a:rPr lang="zh-CN" altLang="en-US" sz="2000" b="0" dirty="0">
                <a:solidFill>
                  <a:srgbClr val="000000"/>
                </a:solidFill>
                <a:effectLst/>
                <a:highlight>
                  <a:srgbClr val="FFFFFF"/>
                </a:highlight>
                <a:latin typeface="+mn-ea"/>
              </a:rPr>
              <a:t>栈帧指针的有效性检查：在遍历栈帧时，需要确保栈帧指针 </a:t>
            </a:r>
            <a:r>
              <a:rPr lang="en-US" altLang="zh-CN" sz="2000" b="0" dirty="0">
                <a:solidFill>
                  <a:srgbClr val="000000"/>
                </a:solidFill>
                <a:effectLst/>
                <a:highlight>
                  <a:srgbClr val="FFFFFF"/>
                </a:highlight>
                <a:latin typeface="+mn-ea"/>
              </a:rPr>
              <a:t>`</a:t>
            </a:r>
            <a:r>
              <a:rPr lang="en-US" altLang="zh-CN" sz="2000" b="0" dirty="0" err="1">
                <a:solidFill>
                  <a:srgbClr val="000000"/>
                </a:solidFill>
                <a:effectLst/>
                <a:highlight>
                  <a:srgbClr val="FFFFFF"/>
                </a:highlight>
                <a:latin typeface="+mn-ea"/>
              </a:rPr>
              <a:t>fp</a:t>
            </a:r>
            <a:r>
              <a:rPr lang="en-US" altLang="zh-CN" sz="2000" b="0" dirty="0">
                <a:solidFill>
                  <a:srgbClr val="000000"/>
                </a:solidFill>
                <a:effectLst/>
                <a:highlight>
                  <a:srgbClr val="FFFFFF"/>
                </a:highlight>
                <a:latin typeface="+mn-ea"/>
              </a:rPr>
              <a:t>` </a:t>
            </a:r>
            <a:r>
              <a:rPr lang="zh-CN" altLang="en-US" sz="2000" b="0" dirty="0">
                <a:solidFill>
                  <a:srgbClr val="000000"/>
                </a:solidFill>
                <a:effectLst/>
                <a:highlight>
                  <a:srgbClr val="FFFFFF"/>
                </a:highlight>
                <a:latin typeface="+mn-ea"/>
              </a:rPr>
              <a:t>的有效性。通过检查 </a:t>
            </a:r>
            <a:r>
              <a:rPr lang="en-US" altLang="zh-CN" sz="2000" b="0" dirty="0">
                <a:solidFill>
                  <a:srgbClr val="000000"/>
                </a:solidFill>
                <a:effectLst/>
                <a:highlight>
                  <a:srgbClr val="FFFFFF"/>
                </a:highlight>
                <a:latin typeface="+mn-ea"/>
              </a:rPr>
              <a:t>`</a:t>
            </a:r>
            <a:r>
              <a:rPr lang="en-US" altLang="zh-CN" sz="2000" b="0" dirty="0" err="1">
                <a:solidFill>
                  <a:srgbClr val="000000"/>
                </a:solidFill>
                <a:effectLst/>
                <a:highlight>
                  <a:srgbClr val="FFFFFF"/>
                </a:highlight>
                <a:latin typeface="+mn-ea"/>
              </a:rPr>
              <a:t>fp</a:t>
            </a:r>
            <a:r>
              <a:rPr lang="en-US" altLang="zh-CN" sz="2000" b="0" dirty="0">
                <a:solidFill>
                  <a:srgbClr val="000000"/>
                </a:solidFill>
                <a:effectLst/>
                <a:highlight>
                  <a:srgbClr val="FFFFFF"/>
                </a:highlight>
                <a:latin typeface="+mn-ea"/>
              </a:rPr>
              <a:t>` </a:t>
            </a:r>
            <a:r>
              <a:rPr lang="zh-CN" altLang="en-US" sz="2000" b="0" dirty="0">
                <a:solidFill>
                  <a:srgbClr val="000000"/>
                </a:solidFill>
                <a:effectLst/>
                <a:highlight>
                  <a:srgbClr val="FFFFFF"/>
                </a:highlight>
                <a:latin typeface="+mn-ea"/>
              </a:rPr>
              <a:t>是否在用户栈空间页面的范围内，确保访问的地址是合法的，避免出现异常访问和崩溃。</a:t>
            </a:r>
          </a:p>
          <a:p>
            <a:pPr algn="just">
              <a:lnSpc>
                <a:spcPct val="150000"/>
              </a:lnSpc>
            </a:pPr>
            <a:r>
              <a:rPr lang="zh-CN" altLang="en-US" sz="2000" b="0" dirty="0">
                <a:solidFill>
                  <a:srgbClr val="000000"/>
                </a:solidFill>
                <a:effectLst/>
                <a:highlight>
                  <a:srgbClr val="FFFFFF"/>
                </a:highlight>
                <a:latin typeface="+mn-ea"/>
              </a:rPr>
              <a:t>    </a:t>
            </a:r>
            <a:r>
              <a:rPr lang="en-US" altLang="zh-CN" sz="2000" b="0" dirty="0">
                <a:solidFill>
                  <a:srgbClr val="000000"/>
                </a:solidFill>
                <a:effectLst/>
                <a:highlight>
                  <a:srgbClr val="FFFFFF"/>
                </a:highlight>
                <a:latin typeface="+mn-ea"/>
              </a:rPr>
              <a:t>- </a:t>
            </a:r>
            <a:r>
              <a:rPr lang="zh-CN" altLang="en-US" sz="2000" b="0" dirty="0">
                <a:solidFill>
                  <a:srgbClr val="000000"/>
                </a:solidFill>
                <a:effectLst/>
                <a:highlight>
                  <a:srgbClr val="FFFFFF"/>
                </a:highlight>
                <a:latin typeface="+mn-ea"/>
              </a:rPr>
              <a:t>多级调用栈的处理：在输出栈帧信息时，需要正确处理多级调用栈。通过依次访问每一级栈帧并输出相应的返回地址，保证调用栈信息的完整性和准确性。</a:t>
            </a:r>
          </a:p>
        </p:txBody>
      </p:sp>
    </p:spTree>
    <p:extLst>
      <p:ext uri="{BB962C8B-B14F-4D97-AF65-F5344CB8AC3E}">
        <p14:creationId xmlns:p14="http://schemas.microsoft.com/office/powerpoint/2010/main" val="25821186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3"/>
          <p:cNvSpPr>
            <a:spLocks noGrp="1"/>
          </p:cNvSpPr>
          <p:nvPr>
            <p:custDataLst>
              <p:tags r:id="rId1"/>
            </p:custDataLst>
          </p:nvPr>
        </p:nvSpPr>
        <p:spPr>
          <a:xfrm>
            <a:off x="666751" y="409576"/>
            <a:ext cx="10858498" cy="6477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800" b="1" kern="1200">
                <a:solidFill>
                  <a:schemeClr val="tx1"/>
                </a:solidFill>
                <a:latin typeface="+mn-lt"/>
                <a:ea typeface="+mj-ea"/>
                <a:cs typeface="+mj-cs"/>
              </a:defRPr>
            </a:lvl1pPr>
          </a:lstStyle>
          <a:p>
            <a:r>
              <a:rPr lang="en-US" altLang="zh-CN" b="1" dirty="0">
                <a:solidFill>
                  <a:srgbClr val="000000"/>
                </a:solidFill>
                <a:effectLst/>
                <a:highlight>
                  <a:srgbClr val="FFFFFF"/>
                </a:highlight>
                <a:latin typeface="Consolas" panose="020B0609020204030204" pitchFamily="49" charset="0"/>
              </a:rPr>
              <a:t>Lab4 : Traps</a:t>
            </a:r>
            <a:endParaRPr lang="en-US" altLang="zh-CN" b="0" dirty="0">
              <a:solidFill>
                <a:srgbClr val="000000"/>
              </a:solidFill>
              <a:effectLst/>
              <a:highlight>
                <a:srgbClr val="FFFFFF"/>
              </a:highlight>
              <a:latin typeface="Consolas" panose="020B0609020204030204" pitchFamily="49" charset="0"/>
            </a:endParaRPr>
          </a:p>
        </p:txBody>
      </p:sp>
      <p:sp>
        <p:nvSpPr>
          <p:cNvPr id="9" name="椭圆 8">
            <a:extLst>
              <a:ext uri="{FF2B5EF4-FFF2-40B4-BE49-F238E27FC236}">
                <a16:creationId xmlns:a16="http://schemas.microsoft.com/office/drawing/2014/main" id="{6E53D553-D14A-9510-29DC-0BD871A344F7}"/>
              </a:ext>
            </a:extLst>
          </p:cNvPr>
          <p:cNvSpPr/>
          <p:nvPr/>
        </p:nvSpPr>
        <p:spPr>
          <a:xfrm>
            <a:off x="9267825" y="552451"/>
            <a:ext cx="361950" cy="361950"/>
          </a:xfrm>
          <a:prstGeom prst="ellipse">
            <a:avLst/>
          </a:prstGeom>
          <a:solidFill>
            <a:schemeClr val="bg1"/>
          </a:solidFill>
          <a:ln w="28575" cap="flat" cmpd="sng" algn="ctr">
            <a:solidFill>
              <a:srgbClr val="2E75B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4472C4"/>
              </a:solidFill>
              <a:effectLst/>
              <a:uLnTx/>
              <a:uFillTx/>
              <a:latin typeface="微软雅黑"/>
              <a:ea typeface="微软雅黑"/>
              <a:cs typeface="+mn-cs"/>
            </a:endParaRPr>
          </a:p>
        </p:txBody>
      </p:sp>
      <p:sp>
        <p:nvSpPr>
          <p:cNvPr id="10" name="椭圆 9">
            <a:extLst>
              <a:ext uri="{FF2B5EF4-FFF2-40B4-BE49-F238E27FC236}">
                <a16:creationId xmlns:a16="http://schemas.microsoft.com/office/drawing/2014/main" id="{2877A471-42AB-DC68-B092-54364D1165E9}"/>
              </a:ext>
            </a:extLst>
          </p:cNvPr>
          <p:cNvSpPr/>
          <p:nvPr/>
        </p:nvSpPr>
        <p:spPr>
          <a:xfrm>
            <a:off x="9741693" y="552451"/>
            <a:ext cx="361950" cy="361950"/>
          </a:xfrm>
          <a:prstGeom prst="ellipse">
            <a:avLst/>
          </a:prstGeom>
          <a:solidFill>
            <a:schemeClr val="accent1">
              <a:lumMod val="40000"/>
              <a:lumOff val="60000"/>
            </a:schemeClr>
          </a:solidFill>
          <a:ln w="28575" cap="flat" cmpd="sng" algn="ctr">
            <a:solidFill>
              <a:srgbClr val="2E75B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4472C4"/>
              </a:solidFill>
              <a:effectLst/>
              <a:uLnTx/>
              <a:uFillTx/>
              <a:latin typeface="微软雅黑"/>
              <a:ea typeface="微软雅黑"/>
              <a:cs typeface="+mn-cs"/>
            </a:endParaRPr>
          </a:p>
        </p:txBody>
      </p:sp>
      <p:sp>
        <p:nvSpPr>
          <p:cNvPr id="11" name="椭圆 10">
            <a:extLst>
              <a:ext uri="{FF2B5EF4-FFF2-40B4-BE49-F238E27FC236}">
                <a16:creationId xmlns:a16="http://schemas.microsoft.com/office/drawing/2014/main" id="{7E09F7AF-EEF0-EBEE-ED1E-474E69E23ED3}"/>
              </a:ext>
            </a:extLst>
          </p:cNvPr>
          <p:cNvSpPr/>
          <p:nvPr/>
        </p:nvSpPr>
        <p:spPr>
          <a:xfrm>
            <a:off x="10215561" y="552451"/>
            <a:ext cx="361950" cy="361950"/>
          </a:xfrm>
          <a:prstGeom prst="ellipse">
            <a:avLst/>
          </a:prstGeom>
          <a:noFill/>
          <a:ln w="28575" cap="flat" cmpd="sng" algn="ctr">
            <a:solidFill>
              <a:srgbClr val="2E75B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4472C4"/>
              </a:solidFill>
              <a:effectLst/>
              <a:uLnTx/>
              <a:uFillTx/>
              <a:latin typeface="微软雅黑"/>
              <a:ea typeface="微软雅黑"/>
              <a:cs typeface="+mn-cs"/>
            </a:endParaRPr>
          </a:p>
        </p:txBody>
      </p:sp>
      <p:sp>
        <p:nvSpPr>
          <p:cNvPr id="12" name="椭圆 11">
            <a:extLst>
              <a:ext uri="{FF2B5EF4-FFF2-40B4-BE49-F238E27FC236}">
                <a16:creationId xmlns:a16="http://schemas.microsoft.com/office/drawing/2014/main" id="{36115579-D11C-A2B3-C96B-4185E4804396}"/>
              </a:ext>
            </a:extLst>
          </p:cNvPr>
          <p:cNvSpPr/>
          <p:nvPr/>
        </p:nvSpPr>
        <p:spPr>
          <a:xfrm>
            <a:off x="10689430" y="552451"/>
            <a:ext cx="361950" cy="361950"/>
          </a:xfrm>
          <a:prstGeom prst="ellipse">
            <a:avLst/>
          </a:prstGeom>
          <a:noFill/>
          <a:ln w="28575" cap="flat" cmpd="sng" algn="ctr">
            <a:solidFill>
              <a:srgbClr val="2E75B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4472C4"/>
              </a:solidFill>
              <a:effectLst/>
              <a:uLnTx/>
              <a:uFillTx/>
              <a:latin typeface="微软雅黑"/>
              <a:ea typeface="微软雅黑"/>
              <a:cs typeface="+mn-cs"/>
            </a:endParaRPr>
          </a:p>
        </p:txBody>
      </p:sp>
      <p:sp>
        <p:nvSpPr>
          <p:cNvPr id="13" name="椭圆 12">
            <a:extLst>
              <a:ext uri="{FF2B5EF4-FFF2-40B4-BE49-F238E27FC236}">
                <a16:creationId xmlns:a16="http://schemas.microsoft.com/office/drawing/2014/main" id="{06ADDE0A-B9B2-A40E-B2FA-977756B309AC}"/>
              </a:ext>
            </a:extLst>
          </p:cNvPr>
          <p:cNvSpPr/>
          <p:nvPr/>
        </p:nvSpPr>
        <p:spPr>
          <a:xfrm>
            <a:off x="11163299" y="552451"/>
            <a:ext cx="361950" cy="361950"/>
          </a:xfrm>
          <a:prstGeom prst="ellipse">
            <a:avLst/>
          </a:prstGeom>
          <a:noFill/>
          <a:ln w="28575" cap="flat" cmpd="sng" algn="ctr">
            <a:solidFill>
              <a:srgbClr val="2E75B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4472C4"/>
              </a:solidFill>
              <a:effectLst/>
              <a:uLnTx/>
              <a:uFillTx/>
              <a:latin typeface="微软雅黑"/>
              <a:ea typeface="微软雅黑"/>
              <a:cs typeface="+mn-cs"/>
            </a:endParaRPr>
          </a:p>
        </p:txBody>
      </p:sp>
      <p:sp>
        <p:nvSpPr>
          <p:cNvPr id="2" name="文本框 1">
            <a:extLst>
              <a:ext uri="{FF2B5EF4-FFF2-40B4-BE49-F238E27FC236}">
                <a16:creationId xmlns:a16="http://schemas.microsoft.com/office/drawing/2014/main" id="{B076EC77-3709-9088-15E3-9D9AC5B1D1A3}"/>
              </a:ext>
            </a:extLst>
          </p:cNvPr>
          <p:cNvSpPr txBox="1"/>
          <p:nvPr/>
        </p:nvSpPr>
        <p:spPr>
          <a:xfrm>
            <a:off x="666751" y="2025026"/>
            <a:ext cx="10858498" cy="3269613"/>
          </a:xfrm>
          <a:prstGeom prst="rect">
            <a:avLst/>
          </a:prstGeom>
          <a:noFill/>
        </p:spPr>
        <p:txBody>
          <a:bodyPr wrap="square" anchor="b" anchorCtr="0">
            <a:spAutoFit/>
          </a:bodyPr>
          <a:lstStyle/>
          <a:p>
            <a:pPr algn="just">
              <a:lnSpc>
                <a:spcPct val="150000"/>
              </a:lnSpc>
            </a:pPr>
            <a:r>
              <a:rPr lang="en-US" altLang="zh-CN" sz="2000" b="1" dirty="0">
                <a:solidFill>
                  <a:srgbClr val="0451A5"/>
                </a:solidFill>
                <a:effectLst/>
                <a:highlight>
                  <a:srgbClr val="FFFFFF"/>
                </a:highlight>
                <a:latin typeface="+mn-ea"/>
              </a:rPr>
              <a:t>Alarm : </a:t>
            </a:r>
          </a:p>
          <a:p>
            <a:pPr algn="just">
              <a:lnSpc>
                <a:spcPct val="150000"/>
              </a:lnSpc>
            </a:pPr>
            <a:r>
              <a:rPr lang="en-US" altLang="zh-CN" sz="2000" dirty="0">
                <a:solidFill>
                  <a:srgbClr val="0451A5"/>
                </a:solidFill>
                <a:highlight>
                  <a:srgbClr val="FFFFFF"/>
                </a:highlight>
                <a:latin typeface="+mn-ea"/>
              </a:rPr>
              <a:t>   </a:t>
            </a:r>
            <a:r>
              <a:rPr lang="zh-CN" altLang="en-US" sz="2000" b="0" dirty="0">
                <a:solidFill>
                  <a:srgbClr val="000000"/>
                </a:solidFill>
                <a:effectLst/>
                <a:highlight>
                  <a:srgbClr val="FFFFFF"/>
                </a:highlight>
                <a:latin typeface="+mn-ea"/>
              </a:rPr>
              <a:t> </a:t>
            </a:r>
            <a:r>
              <a:rPr lang="en-US" altLang="zh-CN" sz="2000" b="0" dirty="0">
                <a:solidFill>
                  <a:srgbClr val="000000"/>
                </a:solidFill>
                <a:effectLst/>
                <a:highlight>
                  <a:srgbClr val="FFFFFF"/>
                </a:highlight>
                <a:latin typeface="+mn-ea"/>
              </a:rPr>
              <a:t>`</a:t>
            </a:r>
            <a:r>
              <a:rPr lang="en-US" altLang="zh-CN" sz="2000" b="0" dirty="0" err="1">
                <a:solidFill>
                  <a:srgbClr val="000000"/>
                </a:solidFill>
                <a:effectLst/>
                <a:highlight>
                  <a:srgbClr val="FFFFFF"/>
                </a:highlight>
                <a:latin typeface="+mn-ea"/>
              </a:rPr>
              <a:t>trapframe</a:t>
            </a:r>
            <a:r>
              <a:rPr lang="en-US" altLang="zh-CN" sz="2000" b="0" dirty="0">
                <a:solidFill>
                  <a:srgbClr val="000000"/>
                </a:solidFill>
                <a:effectLst/>
                <a:highlight>
                  <a:srgbClr val="FFFFFF"/>
                </a:highlight>
                <a:latin typeface="+mn-ea"/>
              </a:rPr>
              <a:t>` </a:t>
            </a:r>
            <a:r>
              <a:rPr lang="zh-CN" altLang="en-US" sz="2000" b="0" dirty="0">
                <a:solidFill>
                  <a:srgbClr val="000000"/>
                </a:solidFill>
                <a:effectLst/>
                <a:highlight>
                  <a:srgbClr val="FFFFFF"/>
                </a:highlight>
                <a:latin typeface="+mn-ea"/>
              </a:rPr>
              <a:t>副本的创建与恢复：我们通过在时钟中断中直接修改进程的 </a:t>
            </a:r>
            <a:r>
              <a:rPr lang="en-US" altLang="zh-CN" sz="2000" b="0" dirty="0">
                <a:solidFill>
                  <a:srgbClr val="000000"/>
                </a:solidFill>
                <a:effectLst/>
                <a:highlight>
                  <a:srgbClr val="FFFFFF"/>
                </a:highlight>
                <a:latin typeface="+mn-ea"/>
              </a:rPr>
              <a:t>`</a:t>
            </a:r>
            <a:r>
              <a:rPr lang="en-US" altLang="zh-CN" sz="2000" b="0" dirty="0" err="1">
                <a:solidFill>
                  <a:srgbClr val="000000"/>
                </a:solidFill>
                <a:effectLst/>
                <a:highlight>
                  <a:srgbClr val="FFFFFF"/>
                </a:highlight>
                <a:latin typeface="+mn-ea"/>
              </a:rPr>
              <a:t>trapframe</a:t>
            </a:r>
            <a:r>
              <a:rPr lang="en-US" altLang="zh-CN" sz="2000" b="0" dirty="0">
                <a:solidFill>
                  <a:srgbClr val="000000"/>
                </a:solidFill>
                <a:effectLst/>
                <a:highlight>
                  <a:srgbClr val="FFFFFF"/>
                </a:highlight>
                <a:latin typeface="+mn-ea"/>
              </a:rPr>
              <a:t>` </a:t>
            </a:r>
            <a:r>
              <a:rPr lang="zh-CN" altLang="en-US" sz="2000" b="0" dirty="0">
                <a:solidFill>
                  <a:srgbClr val="000000"/>
                </a:solidFill>
                <a:effectLst/>
                <a:highlight>
                  <a:srgbClr val="FFFFFF"/>
                </a:highlight>
                <a:latin typeface="+mn-ea"/>
              </a:rPr>
              <a:t>来实现定时提醒功能，但在运行测试时发现 </a:t>
            </a:r>
            <a:r>
              <a:rPr lang="en-US" altLang="zh-CN" sz="2000" b="0" dirty="0">
                <a:solidFill>
                  <a:srgbClr val="000000"/>
                </a:solidFill>
                <a:effectLst/>
                <a:highlight>
                  <a:srgbClr val="FFFFFF"/>
                </a:highlight>
                <a:latin typeface="+mn-ea"/>
              </a:rPr>
              <a:t>`test1/test2()` </a:t>
            </a:r>
            <a:r>
              <a:rPr lang="zh-CN" altLang="en-US" sz="2000" b="0" dirty="0">
                <a:solidFill>
                  <a:srgbClr val="000000"/>
                </a:solidFill>
                <a:effectLst/>
                <a:highlight>
                  <a:srgbClr val="FFFFFF"/>
                </a:highlight>
                <a:latin typeface="+mn-ea"/>
              </a:rPr>
              <a:t>无法通过。这是因为在执行定时函数 </a:t>
            </a:r>
            <a:r>
              <a:rPr lang="en-US" altLang="zh-CN" sz="2000" b="0" dirty="0">
                <a:solidFill>
                  <a:srgbClr val="000000"/>
                </a:solidFill>
                <a:effectLst/>
                <a:highlight>
                  <a:srgbClr val="FFFFFF"/>
                </a:highlight>
                <a:latin typeface="+mn-ea"/>
              </a:rPr>
              <a:t>`handler` </a:t>
            </a:r>
            <a:r>
              <a:rPr lang="zh-CN" altLang="en-US" sz="2000" b="0" dirty="0">
                <a:solidFill>
                  <a:srgbClr val="000000"/>
                </a:solidFill>
                <a:effectLst/>
                <a:highlight>
                  <a:srgbClr val="FFFFFF"/>
                </a:highlight>
                <a:latin typeface="+mn-ea"/>
              </a:rPr>
              <a:t>后，进程无法正确恢复到中断前的状态，导致程序继续执行时出现错误。为了解决这个问题，我们需要在进入定时函数前保存进程的 </a:t>
            </a:r>
            <a:r>
              <a:rPr lang="en-US" altLang="zh-CN" sz="2000" b="0" dirty="0">
                <a:solidFill>
                  <a:srgbClr val="000000"/>
                </a:solidFill>
                <a:effectLst/>
                <a:highlight>
                  <a:srgbClr val="FFFFFF"/>
                </a:highlight>
                <a:latin typeface="+mn-ea"/>
              </a:rPr>
              <a:t>`</a:t>
            </a:r>
            <a:r>
              <a:rPr lang="en-US" altLang="zh-CN" sz="2000" b="0" dirty="0" err="1">
                <a:solidFill>
                  <a:srgbClr val="000000"/>
                </a:solidFill>
                <a:effectLst/>
                <a:highlight>
                  <a:srgbClr val="FFFFFF"/>
                </a:highlight>
                <a:latin typeface="+mn-ea"/>
              </a:rPr>
              <a:t>trapframe</a:t>
            </a:r>
            <a:r>
              <a:rPr lang="en-US" altLang="zh-CN" sz="2000" b="0" dirty="0">
                <a:solidFill>
                  <a:srgbClr val="000000"/>
                </a:solidFill>
                <a:effectLst/>
                <a:highlight>
                  <a:srgbClr val="FFFFFF"/>
                </a:highlight>
                <a:latin typeface="+mn-ea"/>
              </a:rPr>
              <a:t>` </a:t>
            </a:r>
            <a:r>
              <a:rPr lang="zh-CN" altLang="en-US" sz="2000" b="0" dirty="0">
                <a:solidFill>
                  <a:srgbClr val="000000"/>
                </a:solidFill>
                <a:effectLst/>
                <a:highlight>
                  <a:srgbClr val="FFFFFF"/>
                </a:highlight>
                <a:latin typeface="+mn-ea"/>
              </a:rPr>
              <a:t>状态，在定时函数执行完成后恢复该状态。为此，我们在进程结构体 </a:t>
            </a:r>
            <a:r>
              <a:rPr lang="en-US" altLang="zh-CN" sz="2000" b="0" dirty="0">
                <a:solidFill>
                  <a:srgbClr val="000000"/>
                </a:solidFill>
                <a:effectLst/>
                <a:highlight>
                  <a:srgbClr val="FFFFFF"/>
                </a:highlight>
                <a:latin typeface="+mn-ea"/>
              </a:rPr>
              <a:t>`struct proc` </a:t>
            </a:r>
            <a:r>
              <a:rPr lang="zh-CN" altLang="en-US" sz="2000" b="0" dirty="0">
                <a:solidFill>
                  <a:srgbClr val="000000"/>
                </a:solidFill>
                <a:effectLst/>
                <a:highlight>
                  <a:srgbClr val="FFFFFF"/>
                </a:highlight>
                <a:latin typeface="+mn-ea"/>
              </a:rPr>
              <a:t>中添加了一个新的字段 </a:t>
            </a:r>
            <a:r>
              <a:rPr lang="en-US" altLang="zh-CN" sz="2000" b="0" dirty="0">
                <a:solidFill>
                  <a:srgbClr val="000000"/>
                </a:solidFill>
                <a:effectLst/>
                <a:highlight>
                  <a:srgbClr val="FFFFFF"/>
                </a:highlight>
                <a:latin typeface="+mn-ea"/>
              </a:rPr>
              <a:t>`</a:t>
            </a:r>
            <a:r>
              <a:rPr lang="en-US" altLang="zh-CN" sz="2000" b="0" dirty="0" err="1">
                <a:solidFill>
                  <a:srgbClr val="000000"/>
                </a:solidFill>
                <a:effectLst/>
                <a:highlight>
                  <a:srgbClr val="FFFFFF"/>
                </a:highlight>
                <a:latin typeface="+mn-ea"/>
              </a:rPr>
              <a:t>trapframecopy</a:t>
            </a:r>
            <a:r>
              <a:rPr lang="en-US" altLang="zh-CN" sz="2000" b="0" dirty="0">
                <a:solidFill>
                  <a:srgbClr val="000000"/>
                </a:solidFill>
                <a:effectLst/>
                <a:highlight>
                  <a:srgbClr val="FFFFFF"/>
                </a:highlight>
                <a:latin typeface="+mn-ea"/>
              </a:rPr>
              <a:t>` </a:t>
            </a:r>
            <a:r>
              <a:rPr lang="zh-CN" altLang="en-US" sz="2000" b="0" dirty="0">
                <a:solidFill>
                  <a:srgbClr val="000000"/>
                </a:solidFill>
                <a:effectLst/>
                <a:highlight>
                  <a:srgbClr val="FFFFFF"/>
                </a:highlight>
                <a:latin typeface="+mn-ea"/>
              </a:rPr>
              <a:t>来存储 </a:t>
            </a:r>
            <a:r>
              <a:rPr lang="en-US" altLang="zh-CN" sz="2000" b="0" dirty="0">
                <a:solidFill>
                  <a:srgbClr val="000000"/>
                </a:solidFill>
                <a:effectLst/>
                <a:highlight>
                  <a:srgbClr val="FFFFFF"/>
                </a:highlight>
                <a:latin typeface="+mn-ea"/>
              </a:rPr>
              <a:t>`</a:t>
            </a:r>
            <a:r>
              <a:rPr lang="en-US" altLang="zh-CN" sz="2000" b="0" dirty="0" err="1">
                <a:solidFill>
                  <a:srgbClr val="000000"/>
                </a:solidFill>
                <a:effectLst/>
                <a:highlight>
                  <a:srgbClr val="FFFFFF"/>
                </a:highlight>
                <a:latin typeface="+mn-ea"/>
              </a:rPr>
              <a:t>trapframe</a:t>
            </a:r>
            <a:r>
              <a:rPr lang="en-US" altLang="zh-CN" sz="2000" b="0" dirty="0">
                <a:solidFill>
                  <a:srgbClr val="000000"/>
                </a:solidFill>
                <a:effectLst/>
                <a:highlight>
                  <a:srgbClr val="FFFFFF"/>
                </a:highlight>
                <a:latin typeface="+mn-ea"/>
              </a:rPr>
              <a:t>` </a:t>
            </a:r>
            <a:r>
              <a:rPr lang="zh-CN" altLang="en-US" sz="2000" b="0" dirty="0">
                <a:solidFill>
                  <a:srgbClr val="000000"/>
                </a:solidFill>
                <a:effectLst/>
                <a:highlight>
                  <a:srgbClr val="FFFFFF"/>
                </a:highlight>
                <a:latin typeface="+mn-ea"/>
              </a:rPr>
              <a:t>的副本。</a:t>
            </a:r>
          </a:p>
        </p:txBody>
      </p:sp>
    </p:spTree>
    <p:extLst>
      <p:ext uri="{BB962C8B-B14F-4D97-AF65-F5344CB8AC3E}">
        <p14:creationId xmlns:p14="http://schemas.microsoft.com/office/powerpoint/2010/main" val="275914177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3"/>
          <p:cNvSpPr>
            <a:spLocks noGrp="1"/>
          </p:cNvSpPr>
          <p:nvPr>
            <p:custDataLst>
              <p:tags r:id="rId1"/>
            </p:custDataLst>
          </p:nvPr>
        </p:nvSpPr>
        <p:spPr>
          <a:xfrm>
            <a:off x="666751" y="409576"/>
            <a:ext cx="10858498" cy="6477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800" b="1" kern="1200">
                <a:solidFill>
                  <a:schemeClr val="tx1"/>
                </a:solidFill>
                <a:latin typeface="+mn-lt"/>
                <a:ea typeface="+mj-ea"/>
                <a:cs typeface="+mj-cs"/>
              </a:defRPr>
            </a:lvl1pPr>
          </a:lstStyle>
          <a:p>
            <a:r>
              <a:rPr lang="en-US" altLang="zh-CN" b="1" dirty="0">
                <a:solidFill>
                  <a:srgbClr val="000000"/>
                </a:solidFill>
                <a:effectLst/>
                <a:highlight>
                  <a:srgbClr val="FFFFFF"/>
                </a:highlight>
                <a:latin typeface="Consolas" panose="020B0609020204030204" pitchFamily="49" charset="0"/>
              </a:rPr>
              <a:t>Lab5 : Cow</a:t>
            </a:r>
            <a:endParaRPr lang="en-US" altLang="zh-CN" b="0" dirty="0">
              <a:solidFill>
                <a:srgbClr val="000000"/>
              </a:solidFill>
              <a:effectLst/>
              <a:highlight>
                <a:srgbClr val="FFFFFF"/>
              </a:highlight>
              <a:latin typeface="Consolas" panose="020B0609020204030204" pitchFamily="49" charset="0"/>
            </a:endParaRPr>
          </a:p>
        </p:txBody>
      </p:sp>
      <p:sp>
        <p:nvSpPr>
          <p:cNvPr id="9" name="椭圆 8">
            <a:extLst>
              <a:ext uri="{FF2B5EF4-FFF2-40B4-BE49-F238E27FC236}">
                <a16:creationId xmlns:a16="http://schemas.microsoft.com/office/drawing/2014/main" id="{6E53D553-D14A-9510-29DC-0BD871A344F7}"/>
              </a:ext>
            </a:extLst>
          </p:cNvPr>
          <p:cNvSpPr/>
          <p:nvPr/>
        </p:nvSpPr>
        <p:spPr>
          <a:xfrm>
            <a:off x="9267825" y="552451"/>
            <a:ext cx="361950" cy="361950"/>
          </a:xfrm>
          <a:prstGeom prst="ellipse">
            <a:avLst/>
          </a:prstGeom>
          <a:solidFill>
            <a:schemeClr val="bg1"/>
          </a:solidFill>
          <a:ln w="28575" cap="flat" cmpd="sng" algn="ctr">
            <a:solidFill>
              <a:srgbClr val="2E75B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4472C4"/>
              </a:solidFill>
              <a:effectLst/>
              <a:uLnTx/>
              <a:uFillTx/>
              <a:latin typeface="微软雅黑"/>
              <a:ea typeface="微软雅黑"/>
              <a:cs typeface="+mn-cs"/>
            </a:endParaRPr>
          </a:p>
        </p:txBody>
      </p:sp>
      <p:sp>
        <p:nvSpPr>
          <p:cNvPr id="10" name="椭圆 9">
            <a:extLst>
              <a:ext uri="{FF2B5EF4-FFF2-40B4-BE49-F238E27FC236}">
                <a16:creationId xmlns:a16="http://schemas.microsoft.com/office/drawing/2014/main" id="{2877A471-42AB-DC68-B092-54364D1165E9}"/>
              </a:ext>
            </a:extLst>
          </p:cNvPr>
          <p:cNvSpPr/>
          <p:nvPr/>
        </p:nvSpPr>
        <p:spPr>
          <a:xfrm>
            <a:off x="9741693" y="552451"/>
            <a:ext cx="361950" cy="361950"/>
          </a:xfrm>
          <a:prstGeom prst="ellipse">
            <a:avLst/>
          </a:prstGeom>
          <a:solidFill>
            <a:schemeClr val="accent1">
              <a:lumMod val="40000"/>
              <a:lumOff val="60000"/>
            </a:schemeClr>
          </a:solidFill>
          <a:ln w="28575" cap="flat" cmpd="sng" algn="ctr">
            <a:solidFill>
              <a:srgbClr val="2E75B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4472C4"/>
              </a:solidFill>
              <a:effectLst/>
              <a:uLnTx/>
              <a:uFillTx/>
              <a:latin typeface="微软雅黑"/>
              <a:ea typeface="微软雅黑"/>
              <a:cs typeface="+mn-cs"/>
            </a:endParaRPr>
          </a:p>
        </p:txBody>
      </p:sp>
      <p:sp>
        <p:nvSpPr>
          <p:cNvPr id="11" name="椭圆 10">
            <a:extLst>
              <a:ext uri="{FF2B5EF4-FFF2-40B4-BE49-F238E27FC236}">
                <a16:creationId xmlns:a16="http://schemas.microsoft.com/office/drawing/2014/main" id="{7E09F7AF-EEF0-EBEE-ED1E-474E69E23ED3}"/>
              </a:ext>
            </a:extLst>
          </p:cNvPr>
          <p:cNvSpPr/>
          <p:nvPr/>
        </p:nvSpPr>
        <p:spPr>
          <a:xfrm>
            <a:off x="10215561" y="552451"/>
            <a:ext cx="361950" cy="361950"/>
          </a:xfrm>
          <a:prstGeom prst="ellipse">
            <a:avLst/>
          </a:prstGeom>
          <a:noFill/>
          <a:ln w="28575" cap="flat" cmpd="sng" algn="ctr">
            <a:solidFill>
              <a:srgbClr val="2E75B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4472C4"/>
              </a:solidFill>
              <a:effectLst/>
              <a:uLnTx/>
              <a:uFillTx/>
              <a:latin typeface="微软雅黑"/>
              <a:ea typeface="微软雅黑"/>
              <a:cs typeface="+mn-cs"/>
            </a:endParaRPr>
          </a:p>
        </p:txBody>
      </p:sp>
      <p:sp>
        <p:nvSpPr>
          <p:cNvPr id="12" name="椭圆 11">
            <a:extLst>
              <a:ext uri="{FF2B5EF4-FFF2-40B4-BE49-F238E27FC236}">
                <a16:creationId xmlns:a16="http://schemas.microsoft.com/office/drawing/2014/main" id="{36115579-D11C-A2B3-C96B-4185E4804396}"/>
              </a:ext>
            </a:extLst>
          </p:cNvPr>
          <p:cNvSpPr/>
          <p:nvPr/>
        </p:nvSpPr>
        <p:spPr>
          <a:xfrm>
            <a:off x="10689430" y="552451"/>
            <a:ext cx="361950" cy="361950"/>
          </a:xfrm>
          <a:prstGeom prst="ellipse">
            <a:avLst/>
          </a:prstGeom>
          <a:noFill/>
          <a:ln w="28575" cap="flat" cmpd="sng" algn="ctr">
            <a:solidFill>
              <a:srgbClr val="2E75B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4472C4"/>
              </a:solidFill>
              <a:effectLst/>
              <a:uLnTx/>
              <a:uFillTx/>
              <a:latin typeface="微软雅黑"/>
              <a:ea typeface="微软雅黑"/>
              <a:cs typeface="+mn-cs"/>
            </a:endParaRPr>
          </a:p>
        </p:txBody>
      </p:sp>
      <p:sp>
        <p:nvSpPr>
          <p:cNvPr id="13" name="椭圆 12">
            <a:extLst>
              <a:ext uri="{FF2B5EF4-FFF2-40B4-BE49-F238E27FC236}">
                <a16:creationId xmlns:a16="http://schemas.microsoft.com/office/drawing/2014/main" id="{06ADDE0A-B9B2-A40E-B2FA-977756B309AC}"/>
              </a:ext>
            </a:extLst>
          </p:cNvPr>
          <p:cNvSpPr/>
          <p:nvPr/>
        </p:nvSpPr>
        <p:spPr>
          <a:xfrm>
            <a:off x="11163299" y="552451"/>
            <a:ext cx="361950" cy="361950"/>
          </a:xfrm>
          <a:prstGeom prst="ellipse">
            <a:avLst/>
          </a:prstGeom>
          <a:noFill/>
          <a:ln w="28575" cap="flat" cmpd="sng" algn="ctr">
            <a:solidFill>
              <a:srgbClr val="2E75B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4472C4"/>
              </a:solidFill>
              <a:effectLst/>
              <a:uLnTx/>
              <a:uFillTx/>
              <a:latin typeface="微软雅黑"/>
              <a:ea typeface="微软雅黑"/>
              <a:cs typeface="+mn-cs"/>
            </a:endParaRPr>
          </a:p>
        </p:txBody>
      </p:sp>
      <p:sp>
        <p:nvSpPr>
          <p:cNvPr id="2" name="文本框 1">
            <a:extLst>
              <a:ext uri="{FF2B5EF4-FFF2-40B4-BE49-F238E27FC236}">
                <a16:creationId xmlns:a16="http://schemas.microsoft.com/office/drawing/2014/main" id="{B076EC77-3709-9088-15E3-9D9AC5B1D1A3}"/>
              </a:ext>
            </a:extLst>
          </p:cNvPr>
          <p:cNvSpPr txBox="1"/>
          <p:nvPr/>
        </p:nvSpPr>
        <p:spPr>
          <a:xfrm>
            <a:off x="735577" y="1469407"/>
            <a:ext cx="10858498" cy="2804614"/>
          </a:xfrm>
          <a:prstGeom prst="rect">
            <a:avLst/>
          </a:prstGeom>
          <a:noFill/>
        </p:spPr>
        <p:txBody>
          <a:bodyPr wrap="square" anchor="b" anchorCtr="0">
            <a:spAutoFit/>
          </a:bodyPr>
          <a:lstStyle/>
          <a:p>
            <a:pPr marL="0" marR="0" algn="just">
              <a:lnSpc>
                <a:spcPct val="150000"/>
              </a:lnSpc>
              <a:spcBef>
                <a:spcPts val="0"/>
              </a:spcBef>
              <a:spcAft>
                <a:spcPts val="0"/>
              </a:spcAft>
            </a:pPr>
            <a:r>
              <a:rPr lang="zh-CN" altLang="zh-CN" sz="2000" kern="0" dirty="0">
                <a:effectLst/>
                <a:latin typeface="微软雅黑" panose="020B0503020204020204" pitchFamily="34" charset="-122"/>
                <a:ea typeface="微软雅黑" panose="020B0503020204020204" pitchFamily="34" charset="-122"/>
                <a:cs typeface="宋体" panose="02010600030101010101" pitchFamily="2" charset="-122"/>
              </a:rPr>
              <a:t>一开始不是很理解 </a:t>
            </a:r>
            <a:r>
              <a:rPr lang="en-US" altLang="zh-CN" sz="2000" kern="0" dirty="0">
                <a:effectLst/>
                <a:latin typeface="微软雅黑" panose="020B0503020204020204" pitchFamily="34" charset="-122"/>
                <a:ea typeface="微软雅黑" panose="020B0503020204020204" pitchFamily="34" charset="-122"/>
                <a:cs typeface="宋体" panose="02010600030101010101" pitchFamily="2" charset="-122"/>
              </a:rPr>
              <a:t>PHYSTOP </a:t>
            </a:r>
            <a:r>
              <a:rPr lang="zh-CN" altLang="zh-CN" sz="2000" kern="0" dirty="0">
                <a:effectLst/>
                <a:latin typeface="微软雅黑" panose="020B0503020204020204" pitchFamily="34" charset="-122"/>
                <a:ea typeface="微软雅黑" panose="020B0503020204020204" pitchFamily="34" charset="-122"/>
                <a:cs typeface="宋体" panose="02010600030101010101" pitchFamily="2" charset="-122"/>
              </a:rPr>
              <a:t>和 </a:t>
            </a:r>
            <a:r>
              <a:rPr lang="en-US" altLang="zh-CN" sz="2000" kern="0" dirty="0">
                <a:effectLst/>
                <a:latin typeface="微软雅黑" panose="020B0503020204020204" pitchFamily="34" charset="-122"/>
                <a:ea typeface="微软雅黑" panose="020B0503020204020204" pitchFamily="34" charset="-122"/>
                <a:cs typeface="宋体" panose="02010600030101010101" pitchFamily="2" charset="-122"/>
              </a:rPr>
              <a:t>KERNBASE </a:t>
            </a:r>
            <a:r>
              <a:rPr lang="zh-CN" altLang="zh-CN" sz="2000" kern="0" dirty="0">
                <a:effectLst/>
                <a:latin typeface="微软雅黑" panose="020B0503020204020204" pitchFamily="34" charset="-122"/>
                <a:ea typeface="微软雅黑" panose="020B0503020204020204" pitchFamily="34" charset="-122"/>
                <a:cs typeface="宋体" panose="02010600030101010101" pitchFamily="2" charset="-122"/>
              </a:rPr>
              <a:t>，以及为什么 </a:t>
            </a:r>
            <a:r>
              <a:rPr lang="en-US" altLang="zh-CN" sz="2000" kern="0" dirty="0">
                <a:effectLst/>
                <a:latin typeface="微软雅黑" panose="020B0503020204020204" pitchFamily="34" charset="-122"/>
                <a:ea typeface="微软雅黑" panose="020B0503020204020204" pitchFamily="34" charset="-122"/>
                <a:cs typeface="宋体" panose="02010600030101010101" pitchFamily="2" charset="-122"/>
              </a:rPr>
              <a:t>cow </a:t>
            </a:r>
            <a:r>
              <a:rPr lang="zh-CN" altLang="zh-CN" sz="2000" kern="0" dirty="0">
                <a:effectLst/>
                <a:latin typeface="微软雅黑" panose="020B0503020204020204" pitchFamily="34" charset="-122"/>
                <a:ea typeface="微软雅黑" panose="020B0503020204020204" pitchFamily="34" charset="-122"/>
                <a:cs typeface="宋体" panose="02010600030101010101" pitchFamily="2" charset="-122"/>
              </a:rPr>
              <a:t>记录页面引用个数的数组的大小如下定义 </a:t>
            </a:r>
            <a:r>
              <a:rPr lang="en-US" altLang="zh-CN" sz="2000" kern="0" dirty="0">
                <a:effectLst/>
                <a:latin typeface="微软雅黑" panose="020B0503020204020204" pitchFamily="34" charset="-122"/>
                <a:ea typeface="微软雅黑" panose="020B0503020204020204" pitchFamily="34" charset="-122"/>
                <a:cs typeface="宋体" panose="02010600030101010101" pitchFamily="2" charset="-122"/>
              </a:rPr>
              <a:t>cow[(PHYSTOP - KERNBASE) &gt;&gt; 12] </a:t>
            </a:r>
            <a:r>
              <a:rPr lang="zh-CN" altLang="zh-CN" sz="2000" kern="0" dirty="0">
                <a:effectLst/>
                <a:latin typeface="微软雅黑" panose="020B0503020204020204" pitchFamily="34" charset="-122"/>
                <a:ea typeface="微软雅黑" panose="020B0503020204020204" pitchFamily="34" charset="-122"/>
                <a:cs typeface="宋体" panose="02010600030101010101" pitchFamily="2" charset="-122"/>
              </a:rPr>
              <a:t>，后来查阅了相关资料才知道，在</a:t>
            </a:r>
            <a:r>
              <a:rPr lang="en-US" altLang="zh-CN" sz="2000" kern="0" dirty="0">
                <a:effectLst/>
                <a:latin typeface="微软雅黑" panose="020B0503020204020204" pitchFamily="34" charset="-122"/>
                <a:ea typeface="微软雅黑" panose="020B0503020204020204" pitchFamily="34" charset="-122"/>
                <a:cs typeface="宋体" panose="02010600030101010101" pitchFamily="2" charset="-122"/>
              </a:rPr>
              <a:t>xv6</a:t>
            </a:r>
            <a:r>
              <a:rPr lang="zh-CN" altLang="zh-CN" sz="2000" kern="0" dirty="0">
                <a:effectLst/>
                <a:latin typeface="微软雅黑" panose="020B0503020204020204" pitchFamily="34" charset="-122"/>
                <a:ea typeface="微软雅黑" panose="020B0503020204020204" pitchFamily="34" charset="-122"/>
                <a:cs typeface="宋体" panose="02010600030101010101" pitchFamily="2" charset="-122"/>
              </a:rPr>
              <a:t>系统中，物理内存并不是从</a:t>
            </a:r>
            <a:r>
              <a:rPr lang="en-US" altLang="zh-CN" sz="2000" kern="0" dirty="0">
                <a:effectLst/>
                <a:latin typeface="微软雅黑" panose="020B0503020204020204" pitchFamily="34" charset="-122"/>
                <a:ea typeface="微软雅黑" panose="020B0503020204020204" pitchFamily="34" charset="-122"/>
                <a:cs typeface="宋体" panose="02010600030101010101" pitchFamily="2" charset="-122"/>
              </a:rPr>
              <a:t>0</a:t>
            </a:r>
            <a:r>
              <a:rPr lang="zh-CN" altLang="zh-CN" sz="2000" kern="0" dirty="0">
                <a:effectLst/>
                <a:latin typeface="微软雅黑" panose="020B0503020204020204" pitchFamily="34" charset="-122"/>
                <a:ea typeface="微软雅黑" panose="020B0503020204020204" pitchFamily="34" charset="-122"/>
                <a:cs typeface="宋体" panose="02010600030101010101" pitchFamily="2" charset="-122"/>
              </a:rPr>
              <a:t>开始的，而是从 </a:t>
            </a:r>
            <a:r>
              <a:rPr lang="en-US" altLang="zh-CN" sz="2000" kern="0" dirty="0">
                <a:effectLst/>
                <a:latin typeface="微软雅黑" panose="020B0503020204020204" pitchFamily="34" charset="-122"/>
                <a:ea typeface="微软雅黑" panose="020B0503020204020204" pitchFamily="34" charset="-122"/>
                <a:cs typeface="宋体" panose="02010600030101010101" pitchFamily="2" charset="-122"/>
              </a:rPr>
              <a:t>KERNBASE </a:t>
            </a:r>
            <a:r>
              <a:rPr lang="zh-CN" altLang="zh-CN" sz="2000" kern="0" dirty="0">
                <a:effectLst/>
                <a:latin typeface="微软雅黑" panose="020B0503020204020204" pitchFamily="34" charset="-122"/>
                <a:ea typeface="微软雅黑" panose="020B0503020204020204" pitchFamily="34" charset="-122"/>
                <a:cs typeface="宋体" panose="02010600030101010101" pitchFamily="2" charset="-122"/>
              </a:rPr>
              <a:t>开始，其上才是地址空间，而其下用于一些关于硬件</a:t>
            </a:r>
            <a:r>
              <a:rPr lang="en-US" altLang="zh-CN" sz="2000" kern="0" dirty="0">
                <a:effectLst/>
                <a:latin typeface="微软雅黑" panose="020B0503020204020204" pitchFamily="34" charset="-122"/>
                <a:ea typeface="微软雅黑" panose="020B0503020204020204" pitchFamily="34" charset="-122"/>
                <a:cs typeface="宋体" panose="02010600030101010101" pitchFamily="2" charset="-122"/>
              </a:rPr>
              <a:t>I/O</a:t>
            </a:r>
            <a:r>
              <a:rPr lang="zh-CN" altLang="zh-CN" sz="2000" kern="0" dirty="0">
                <a:effectLst/>
                <a:latin typeface="微软雅黑" panose="020B0503020204020204" pitchFamily="34" charset="-122"/>
                <a:ea typeface="微软雅黑" panose="020B0503020204020204" pitchFamily="34" charset="-122"/>
                <a:cs typeface="宋体" panose="02010600030101010101" pitchFamily="2" charset="-122"/>
              </a:rPr>
              <a:t>的接口。然后我们看到 </a:t>
            </a:r>
            <a:r>
              <a:rPr lang="en-US" altLang="zh-CN" sz="2000" kern="0" dirty="0">
                <a:effectLst/>
                <a:latin typeface="微软雅黑" panose="020B0503020204020204" pitchFamily="34" charset="-122"/>
                <a:ea typeface="微软雅黑" panose="020B0503020204020204" pitchFamily="34" charset="-122"/>
                <a:cs typeface="宋体" panose="02010600030101010101" pitchFamily="2" charset="-122"/>
              </a:rPr>
              <a:t>PHYSTOP </a:t>
            </a:r>
            <a:r>
              <a:rPr lang="zh-CN" altLang="zh-CN" sz="2000" kern="0" dirty="0">
                <a:effectLst/>
                <a:latin typeface="微软雅黑" panose="020B0503020204020204" pitchFamily="34" charset="-122"/>
                <a:ea typeface="微软雅黑" panose="020B0503020204020204" pitchFamily="34" charset="-122"/>
                <a:cs typeface="宋体" panose="02010600030101010101" pitchFamily="2" charset="-122"/>
              </a:rPr>
              <a:t>的定义</a:t>
            </a:r>
            <a:r>
              <a:rPr lang="en-US" altLang="zh-CN" sz="2000" kern="0" dirty="0">
                <a:effectLst/>
                <a:latin typeface="微软雅黑" panose="020B0503020204020204" pitchFamily="34" charset="-122"/>
                <a:ea typeface="微软雅黑" panose="020B0503020204020204" pitchFamily="34" charset="-122"/>
                <a:cs typeface="宋体" panose="02010600030101010101" pitchFamily="2" charset="-122"/>
              </a:rPr>
              <a:t>#define PHYSTOP (KERNBASE + 128*1024*1024) </a:t>
            </a:r>
            <a:r>
              <a:rPr lang="zh-CN" altLang="zh-CN" sz="2000" kern="0" dirty="0">
                <a:effectLst/>
                <a:latin typeface="微软雅黑" panose="020B0503020204020204" pitchFamily="34" charset="-122"/>
                <a:ea typeface="微软雅黑" panose="020B0503020204020204" pitchFamily="34" charset="-122"/>
                <a:cs typeface="宋体" panose="02010600030101010101" pitchFamily="2" charset="-122"/>
              </a:rPr>
              <a:t>，这个说明物理地址的结束位置，一</a:t>
            </a:r>
            <a:r>
              <a:rPr lang="zh-CN" altLang="zh-CN" sz="2000" dirty="0">
                <a:effectLst/>
                <a:latin typeface="微软雅黑" panose="020B0503020204020204" pitchFamily="34" charset="-122"/>
                <a:ea typeface="微软雅黑" panose="020B0503020204020204" pitchFamily="34" charset="-122"/>
                <a:cs typeface="宋体" panose="02010600030101010101" pitchFamily="2" charset="-122"/>
              </a:rPr>
              <a:t>共有</a:t>
            </a:r>
            <a:r>
              <a:rPr lang="en-US" altLang="zh-CN" sz="2000" dirty="0">
                <a:effectLst/>
                <a:latin typeface="微软雅黑" panose="020B0503020204020204" pitchFamily="34" charset="-122"/>
                <a:ea typeface="微软雅黑" panose="020B0503020204020204" pitchFamily="34" charset="-122"/>
                <a:cs typeface="宋体" panose="02010600030101010101" pitchFamily="2" charset="-122"/>
              </a:rPr>
              <a:t>128MB</a:t>
            </a:r>
            <a:r>
              <a:rPr lang="zh-CN" altLang="zh-CN" sz="2000" dirty="0">
                <a:effectLst/>
                <a:latin typeface="微软雅黑" panose="020B0503020204020204" pitchFamily="34" charset="-122"/>
                <a:ea typeface="微软雅黑" panose="020B0503020204020204" pitchFamily="34" charset="-122"/>
                <a:cs typeface="宋体" panose="02010600030101010101" pitchFamily="2" charset="-122"/>
              </a:rPr>
              <a:t>的偏移量，再大的地址就是属于</a:t>
            </a:r>
            <a:r>
              <a:rPr lang="en-US" altLang="zh-CN" sz="2000" dirty="0">
                <a:effectLst/>
                <a:latin typeface="微软雅黑" panose="020B0503020204020204" pitchFamily="34" charset="-122"/>
                <a:ea typeface="微软雅黑" panose="020B0503020204020204" pitchFamily="34" charset="-122"/>
                <a:cs typeface="宋体" panose="02010600030101010101" pitchFamily="2" charset="-122"/>
              </a:rPr>
              <a:t>Unused</a:t>
            </a:r>
            <a:r>
              <a:rPr lang="zh-CN" altLang="zh-CN" sz="2000" dirty="0">
                <a:effectLst/>
                <a:latin typeface="微软雅黑" panose="020B0503020204020204" pitchFamily="34" charset="-122"/>
                <a:ea typeface="微软雅黑" panose="020B0503020204020204" pitchFamily="34" charset="-122"/>
                <a:cs typeface="宋体" panose="02010600030101010101" pitchFamily="2" charset="-122"/>
              </a:rPr>
              <a:t>了</a:t>
            </a:r>
            <a:r>
              <a:rPr lang="zh-CN" altLang="en-US" sz="2000" b="0" dirty="0">
                <a:effectLst/>
                <a:highlight>
                  <a:srgbClr val="FFFFFF"/>
                </a:highlight>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185831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A8D989C2-9765-5A79-49C5-05C858F734B7}"/>
              </a:ext>
            </a:extLst>
          </p:cNvPr>
          <p:cNvSpPr txBox="1"/>
          <p:nvPr/>
        </p:nvSpPr>
        <p:spPr>
          <a:xfrm>
            <a:off x="508001" y="1140465"/>
            <a:ext cx="5315319" cy="5224892"/>
          </a:xfrm>
          <a:prstGeom prst="rect">
            <a:avLst/>
          </a:prstGeom>
          <a:noFill/>
        </p:spPr>
        <p:txBody>
          <a:bodyPr wrap="square" rtlCol="0">
            <a:spAutoFit/>
          </a:bodyPr>
          <a:lstStyle/>
          <a:p>
            <a:pPr algn="just">
              <a:lnSpc>
                <a:spcPct val="150000"/>
              </a:lnSpc>
            </a:pPr>
            <a:r>
              <a:rPr lang="zh-CN" altLang="en-US" sz="1400" dirty="0"/>
              <a:t>这十个实验的排序遵循了操作系统核心概念的学习曲线，从基础到高级，逐步深入复杂的操作系统机制和实现细节。</a:t>
            </a:r>
            <a:endParaRPr lang="en-US" altLang="zh-CN" sz="1400" dirty="0"/>
          </a:p>
          <a:p>
            <a:pPr algn="just">
              <a:lnSpc>
                <a:spcPct val="150000"/>
              </a:lnSpc>
            </a:pPr>
            <a:r>
              <a:rPr lang="en-US" altLang="zh-CN" sz="1400" b="1" dirty="0"/>
              <a:t>Lab1: Xv6 and Unix utilities </a:t>
            </a:r>
            <a:r>
              <a:rPr lang="en-US" altLang="zh-CN" sz="1400" dirty="0"/>
              <a:t>- </a:t>
            </a:r>
            <a:r>
              <a:rPr lang="zh-CN" altLang="en-US" sz="1400" dirty="0"/>
              <a:t>作为入门实验，学生首先熟悉</a:t>
            </a:r>
            <a:r>
              <a:rPr lang="en-US" altLang="zh-CN" sz="1400" dirty="0"/>
              <a:t>Xv6</a:t>
            </a:r>
            <a:r>
              <a:rPr lang="zh-CN" altLang="en-US" sz="1400" dirty="0"/>
              <a:t>操作系统的基本结构和</a:t>
            </a:r>
            <a:r>
              <a:rPr lang="en-US" altLang="zh-CN" sz="1400" dirty="0"/>
              <a:t>Unix</a:t>
            </a:r>
            <a:r>
              <a:rPr lang="zh-CN" altLang="en-US" sz="1400" dirty="0"/>
              <a:t>工具，了解基本的操作系统环境和基础工具使用，为后续实验奠定基础。</a:t>
            </a:r>
            <a:endParaRPr lang="en-US" altLang="zh-CN" sz="1400" dirty="0"/>
          </a:p>
          <a:p>
            <a:pPr algn="just">
              <a:lnSpc>
                <a:spcPct val="150000"/>
              </a:lnSpc>
            </a:pPr>
            <a:r>
              <a:rPr lang="en-US" altLang="zh-CN" sz="1400" b="1" dirty="0"/>
              <a:t>Lab2: System Calls </a:t>
            </a:r>
            <a:r>
              <a:rPr lang="en-US" altLang="zh-CN" sz="1400" dirty="0"/>
              <a:t>- </a:t>
            </a:r>
            <a:r>
              <a:rPr lang="zh-CN" altLang="en-US" sz="1400" dirty="0"/>
              <a:t>系统调用是用户程序与操作系统内核交互的主要方式，学习如何实现和使用系统调用，是理解操作系统功能的核心步骤。</a:t>
            </a:r>
            <a:endParaRPr lang="en-US" altLang="zh-CN" sz="1400" dirty="0"/>
          </a:p>
          <a:p>
            <a:pPr algn="just">
              <a:lnSpc>
                <a:spcPct val="150000"/>
              </a:lnSpc>
            </a:pPr>
            <a:r>
              <a:rPr lang="en-US" altLang="zh-CN" sz="1400" b="1" dirty="0"/>
              <a:t>Lab3: Page tables </a:t>
            </a:r>
            <a:r>
              <a:rPr lang="en-US" altLang="zh-CN" sz="1400" dirty="0"/>
              <a:t>- </a:t>
            </a:r>
            <a:r>
              <a:rPr lang="zh-CN" altLang="en-US" sz="1400" dirty="0"/>
              <a:t>内存管理是操作系统的重要部分，页表是实现虚拟内存的关键。学生在这一阶段开始深入理解操作系统如何管理和保护内存。</a:t>
            </a:r>
            <a:endParaRPr lang="en-US" altLang="zh-CN" sz="1400" dirty="0"/>
          </a:p>
          <a:p>
            <a:pPr algn="just">
              <a:lnSpc>
                <a:spcPct val="150000"/>
              </a:lnSpc>
            </a:pPr>
            <a:r>
              <a:rPr lang="en-US" altLang="zh-CN" sz="1400" b="1" dirty="0"/>
              <a:t>Lab4: Traps </a:t>
            </a:r>
            <a:r>
              <a:rPr lang="en-US" altLang="zh-CN" sz="1400" dirty="0"/>
              <a:t>- </a:t>
            </a:r>
            <a:r>
              <a:rPr lang="zh-CN" altLang="en-US" sz="1400" dirty="0"/>
              <a:t>陷阱处理涉及操作系统如何处理异常、系统调用和中断，是理解操作系统响应外部事件和异常的重要内容。</a:t>
            </a:r>
            <a:endParaRPr lang="en-US" altLang="zh-CN" sz="1400" dirty="0"/>
          </a:p>
          <a:p>
            <a:pPr algn="just">
              <a:lnSpc>
                <a:spcPct val="150000"/>
              </a:lnSpc>
            </a:pPr>
            <a:r>
              <a:rPr lang="en-US" altLang="zh-CN" sz="1400" b="1" dirty="0"/>
              <a:t>Lab5: Copy on-write </a:t>
            </a:r>
            <a:r>
              <a:rPr lang="en-US" altLang="zh-CN" sz="1400" dirty="0"/>
              <a:t>- </a:t>
            </a:r>
            <a:r>
              <a:rPr lang="zh-CN" altLang="en-US" sz="1400" dirty="0"/>
              <a:t>写时复制（</a:t>
            </a:r>
            <a:r>
              <a:rPr lang="en-US" altLang="zh-CN" sz="1400" dirty="0"/>
              <a:t>COW</a:t>
            </a:r>
            <a:r>
              <a:rPr lang="zh-CN" altLang="en-US" sz="1400" dirty="0"/>
              <a:t>）优化了内存管理的效率，特别是在进程创建时通过</a:t>
            </a:r>
            <a:r>
              <a:rPr lang="en-US" altLang="zh-CN" sz="1400" dirty="0"/>
              <a:t>fork</a:t>
            </a:r>
            <a:r>
              <a:rPr lang="zh-CN" altLang="en-US" sz="1400" dirty="0"/>
              <a:t>。这一实验进一步深入内存管理机制，优化操作系统性能。</a:t>
            </a:r>
          </a:p>
        </p:txBody>
      </p:sp>
      <p:sp>
        <p:nvSpPr>
          <p:cNvPr id="3" name="标题 1">
            <a:extLst>
              <a:ext uri="{FF2B5EF4-FFF2-40B4-BE49-F238E27FC236}">
                <a16:creationId xmlns:a16="http://schemas.microsoft.com/office/drawing/2014/main" id="{81AC3DDD-D52B-2C9F-93CF-9AF3AC9605E6}"/>
              </a:ext>
            </a:extLst>
          </p:cNvPr>
          <p:cNvSpPr txBox="1">
            <a:spLocks/>
          </p:cNvSpPr>
          <p:nvPr/>
        </p:nvSpPr>
        <p:spPr>
          <a:xfrm>
            <a:off x="4738610" y="492643"/>
            <a:ext cx="2714779" cy="485775"/>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3600" b="1" kern="1200">
                <a:solidFill>
                  <a:schemeClr val="tx1"/>
                </a:solidFill>
                <a:latin typeface="+mn-lt"/>
                <a:ea typeface="+mj-ea"/>
                <a:cs typeface="+mj-cs"/>
              </a:defRPr>
            </a:lvl1pPr>
          </a:lstStyle>
          <a:p>
            <a:pPr marL="0" marR="0" lvl="0" indent="0" algn="ctr" defTabSz="914400" rtl="0" eaLnBrk="1" fontAlgn="auto" latinLnBrk="0" hangingPunct="1">
              <a:lnSpc>
                <a:spcPct val="150000"/>
              </a:lnSpc>
              <a:spcBef>
                <a:spcPct val="0"/>
              </a:spcBef>
              <a:spcAft>
                <a:spcPts val="0"/>
              </a:spcAft>
              <a:buClrTx/>
              <a:buSzTx/>
              <a:buFontTx/>
              <a:buNone/>
              <a:tabLst/>
              <a:defRPr/>
            </a:pPr>
            <a:r>
              <a:rPr kumimoji="0" lang="zh-CN" altLang="en-US" sz="2400" b="1" i="0" u="none" strike="noStrike" kern="1200" cap="none" spc="0" normalizeH="0" baseline="0" noProof="0" dirty="0">
                <a:ln>
                  <a:noFill/>
                </a:ln>
                <a:solidFill>
                  <a:srgbClr val="002060"/>
                </a:solidFill>
                <a:effectLst/>
                <a:uLnTx/>
                <a:uFillTx/>
                <a:latin typeface="微软雅黑"/>
                <a:ea typeface="微软雅黑" panose="020B0503020204020204" pitchFamily="34" charset="-122"/>
                <a:cs typeface="+mj-cs"/>
              </a:rPr>
              <a:t>实验内容编排</a:t>
            </a:r>
            <a:endParaRPr kumimoji="0" lang="en-US" altLang="zh-CN" sz="2400" b="1" i="0" u="none" strike="noStrike" kern="1200" cap="none" spc="0" normalizeH="0" baseline="0" noProof="0" dirty="0">
              <a:ln>
                <a:noFill/>
              </a:ln>
              <a:solidFill>
                <a:srgbClr val="002060"/>
              </a:solidFill>
              <a:effectLst/>
              <a:uLnTx/>
              <a:uFillTx/>
              <a:latin typeface="微软雅黑"/>
              <a:ea typeface="微软雅黑" panose="020B0503020204020204" pitchFamily="34" charset="-122"/>
              <a:cs typeface="+mj-cs"/>
            </a:endParaRPr>
          </a:p>
        </p:txBody>
      </p:sp>
      <p:sp>
        <p:nvSpPr>
          <p:cNvPr id="4" name="文本框 3">
            <a:extLst>
              <a:ext uri="{FF2B5EF4-FFF2-40B4-BE49-F238E27FC236}">
                <a16:creationId xmlns:a16="http://schemas.microsoft.com/office/drawing/2014/main" id="{29F86A45-301A-689C-8C4F-E885FA5686C0}"/>
              </a:ext>
            </a:extLst>
          </p:cNvPr>
          <p:cNvSpPr txBox="1"/>
          <p:nvPr/>
        </p:nvSpPr>
        <p:spPr>
          <a:xfrm>
            <a:off x="6368680" y="1140465"/>
            <a:ext cx="5315319" cy="5548057"/>
          </a:xfrm>
          <a:prstGeom prst="rect">
            <a:avLst/>
          </a:prstGeom>
          <a:noFill/>
        </p:spPr>
        <p:txBody>
          <a:bodyPr wrap="square" rtlCol="0">
            <a:spAutoFit/>
          </a:bodyPr>
          <a:lstStyle/>
          <a:p>
            <a:pPr algn="just">
              <a:lnSpc>
                <a:spcPct val="150000"/>
              </a:lnSpc>
            </a:pPr>
            <a:r>
              <a:rPr lang="en-US" altLang="zh-CN" sz="1400" b="1" dirty="0"/>
              <a:t>Lab6: Multithreading </a:t>
            </a:r>
            <a:r>
              <a:rPr lang="en-US" altLang="zh-CN" sz="1400" dirty="0"/>
              <a:t>- </a:t>
            </a:r>
            <a:r>
              <a:rPr lang="zh-CN" altLang="en-US" sz="1400" dirty="0"/>
              <a:t>多线程处理是并发编程的重要部分，涉及操作系统如何调度和管理多个线程的执行，是理解并发性和线程安全性的关键。</a:t>
            </a:r>
            <a:endParaRPr lang="en-US" altLang="zh-CN" sz="1400" dirty="0"/>
          </a:p>
          <a:p>
            <a:pPr algn="just">
              <a:lnSpc>
                <a:spcPct val="150000"/>
              </a:lnSpc>
            </a:pPr>
            <a:r>
              <a:rPr lang="en-US" altLang="zh-CN" sz="1400" b="1" dirty="0"/>
              <a:t>Lab7: Networking </a:t>
            </a:r>
            <a:r>
              <a:rPr lang="en-US" altLang="zh-CN" sz="1400" dirty="0"/>
              <a:t>- </a:t>
            </a:r>
            <a:r>
              <a:rPr lang="zh-CN" altLang="en-US" sz="1400" dirty="0"/>
              <a:t>网络通信是现代操作系统的重要功能，这一实验让学生接触基本的网络协议栈实现，理解网络通信的基础。</a:t>
            </a:r>
            <a:endParaRPr lang="en-US" altLang="zh-CN" sz="1400" dirty="0"/>
          </a:p>
          <a:p>
            <a:pPr algn="just">
              <a:lnSpc>
                <a:spcPct val="150000"/>
              </a:lnSpc>
            </a:pPr>
            <a:r>
              <a:rPr lang="en-US" altLang="zh-CN" sz="1400" b="1" dirty="0"/>
              <a:t>Lab8: Lock </a:t>
            </a:r>
            <a:r>
              <a:rPr lang="en-US" altLang="zh-CN" sz="1400" dirty="0"/>
              <a:t>- </a:t>
            </a:r>
            <a:r>
              <a:rPr lang="zh-CN" altLang="en-US" sz="1400" dirty="0"/>
              <a:t>锁机制是保证并发环境中数据一致性的重要工具，学习如何实现和优化锁机制是理解操作系统如何处理多线程竞争的关键。</a:t>
            </a:r>
            <a:endParaRPr lang="en-US" altLang="zh-CN" sz="1400" dirty="0"/>
          </a:p>
          <a:p>
            <a:pPr algn="just">
              <a:lnSpc>
                <a:spcPct val="150000"/>
              </a:lnSpc>
            </a:pPr>
            <a:r>
              <a:rPr lang="en-US" altLang="zh-CN" sz="1400" b="1" dirty="0"/>
              <a:t>Lab9: File System </a:t>
            </a:r>
            <a:r>
              <a:rPr lang="en-US" altLang="zh-CN" sz="1400" dirty="0"/>
              <a:t>- </a:t>
            </a:r>
            <a:r>
              <a:rPr lang="zh-CN" altLang="en-US" sz="1400" dirty="0"/>
              <a:t>文件系统是操作系统的核心组件之一，涉及数据存储、检索和管理。学生在这一实验中学习如何扩展和优化文件系统，支持更大文件和高效数据管理。</a:t>
            </a:r>
            <a:endParaRPr lang="en-US" altLang="zh-CN" sz="1400" dirty="0"/>
          </a:p>
          <a:p>
            <a:pPr algn="just">
              <a:lnSpc>
                <a:spcPct val="150000"/>
              </a:lnSpc>
            </a:pPr>
            <a:r>
              <a:rPr lang="en-US" altLang="zh-CN" sz="1400" b="1" dirty="0"/>
              <a:t>Lab10: </a:t>
            </a:r>
            <a:r>
              <a:rPr lang="en-US" altLang="zh-CN" sz="1400" b="1" dirty="0" err="1"/>
              <a:t>Mmap</a:t>
            </a:r>
            <a:r>
              <a:rPr lang="en-US" altLang="zh-CN" sz="1400" b="1" dirty="0"/>
              <a:t> </a:t>
            </a:r>
            <a:r>
              <a:rPr lang="en-US" altLang="zh-CN" sz="1400" dirty="0"/>
              <a:t>- </a:t>
            </a:r>
            <a:r>
              <a:rPr lang="zh-CN" altLang="en-US" sz="1400" dirty="0"/>
              <a:t>内存映射（</a:t>
            </a:r>
            <a:r>
              <a:rPr lang="en-US" altLang="zh-CN" sz="1400" dirty="0" err="1"/>
              <a:t>mmap</a:t>
            </a:r>
            <a:r>
              <a:rPr lang="zh-CN" altLang="en-US" sz="1400" dirty="0"/>
              <a:t>）结合了内存管理和文件系统的知识，允许文件内容直接映射到进程的内存地址空间，是操作系统提供高效文件访问的高级功能。</a:t>
            </a:r>
            <a:endParaRPr lang="en-US" altLang="zh-CN" sz="1400" dirty="0"/>
          </a:p>
          <a:p>
            <a:pPr algn="just">
              <a:lnSpc>
                <a:spcPct val="150000"/>
              </a:lnSpc>
            </a:pPr>
            <a:r>
              <a:rPr lang="zh-CN" altLang="en-US" sz="1400" dirty="0"/>
              <a:t>这种排序方式按照知识点的难度和依赖关系，从基础操作逐步引导学生理解并实现更复杂和高级的操作系统功能，确保每一步的学习都有足够的知识支撑和应用场景。</a:t>
            </a:r>
          </a:p>
        </p:txBody>
      </p:sp>
    </p:spTree>
    <p:extLst>
      <p:ext uri="{BB962C8B-B14F-4D97-AF65-F5344CB8AC3E}">
        <p14:creationId xmlns:p14="http://schemas.microsoft.com/office/powerpoint/2010/main" val="205867821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3"/>
          <p:cNvSpPr>
            <a:spLocks noGrp="1"/>
          </p:cNvSpPr>
          <p:nvPr>
            <p:custDataLst>
              <p:tags r:id="rId1"/>
            </p:custDataLst>
          </p:nvPr>
        </p:nvSpPr>
        <p:spPr>
          <a:xfrm>
            <a:off x="666751" y="409576"/>
            <a:ext cx="10858498" cy="6477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800" b="1" kern="1200">
                <a:solidFill>
                  <a:schemeClr val="tx1"/>
                </a:solidFill>
                <a:latin typeface="+mn-lt"/>
                <a:ea typeface="+mj-ea"/>
                <a:cs typeface="+mj-cs"/>
              </a:defRPr>
            </a:lvl1pPr>
          </a:lstStyle>
          <a:p>
            <a:r>
              <a:rPr lang="en-US" altLang="zh-CN" b="1" dirty="0">
                <a:solidFill>
                  <a:srgbClr val="000000"/>
                </a:solidFill>
                <a:effectLst/>
                <a:highlight>
                  <a:srgbClr val="FFFFFF"/>
                </a:highlight>
                <a:latin typeface="Consolas" panose="020B0609020204030204" pitchFamily="49" charset="0"/>
              </a:rPr>
              <a:t>Lab6 : Thread</a:t>
            </a:r>
            <a:endParaRPr lang="en-US" altLang="zh-CN" b="0" dirty="0">
              <a:solidFill>
                <a:srgbClr val="000000"/>
              </a:solidFill>
              <a:effectLst/>
              <a:highlight>
                <a:srgbClr val="FFFFFF"/>
              </a:highlight>
              <a:latin typeface="Consolas" panose="020B0609020204030204" pitchFamily="49" charset="0"/>
            </a:endParaRPr>
          </a:p>
        </p:txBody>
      </p:sp>
      <p:sp>
        <p:nvSpPr>
          <p:cNvPr id="9" name="椭圆 8">
            <a:extLst>
              <a:ext uri="{FF2B5EF4-FFF2-40B4-BE49-F238E27FC236}">
                <a16:creationId xmlns:a16="http://schemas.microsoft.com/office/drawing/2014/main" id="{6E53D553-D14A-9510-29DC-0BD871A344F7}"/>
              </a:ext>
            </a:extLst>
          </p:cNvPr>
          <p:cNvSpPr/>
          <p:nvPr/>
        </p:nvSpPr>
        <p:spPr>
          <a:xfrm>
            <a:off x="9267825" y="552451"/>
            <a:ext cx="361950" cy="361950"/>
          </a:xfrm>
          <a:prstGeom prst="ellipse">
            <a:avLst/>
          </a:prstGeom>
          <a:solidFill>
            <a:schemeClr val="bg1"/>
          </a:solidFill>
          <a:ln w="28575" cap="flat" cmpd="sng" algn="ctr">
            <a:solidFill>
              <a:srgbClr val="2E75B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4472C4"/>
              </a:solidFill>
              <a:effectLst/>
              <a:uLnTx/>
              <a:uFillTx/>
              <a:latin typeface="微软雅黑"/>
              <a:ea typeface="微软雅黑"/>
              <a:cs typeface="+mn-cs"/>
            </a:endParaRPr>
          </a:p>
        </p:txBody>
      </p:sp>
      <p:sp>
        <p:nvSpPr>
          <p:cNvPr id="10" name="椭圆 9">
            <a:extLst>
              <a:ext uri="{FF2B5EF4-FFF2-40B4-BE49-F238E27FC236}">
                <a16:creationId xmlns:a16="http://schemas.microsoft.com/office/drawing/2014/main" id="{2877A471-42AB-DC68-B092-54364D1165E9}"/>
              </a:ext>
            </a:extLst>
          </p:cNvPr>
          <p:cNvSpPr/>
          <p:nvPr/>
        </p:nvSpPr>
        <p:spPr>
          <a:xfrm>
            <a:off x="9741693" y="552451"/>
            <a:ext cx="361950" cy="361950"/>
          </a:xfrm>
          <a:prstGeom prst="ellipse">
            <a:avLst/>
          </a:prstGeom>
          <a:solidFill>
            <a:schemeClr val="accent1">
              <a:lumMod val="40000"/>
              <a:lumOff val="60000"/>
            </a:schemeClr>
          </a:solidFill>
          <a:ln w="28575" cap="flat" cmpd="sng" algn="ctr">
            <a:solidFill>
              <a:srgbClr val="2E75B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4472C4"/>
              </a:solidFill>
              <a:effectLst/>
              <a:uLnTx/>
              <a:uFillTx/>
              <a:latin typeface="微软雅黑"/>
              <a:ea typeface="微软雅黑"/>
              <a:cs typeface="+mn-cs"/>
            </a:endParaRPr>
          </a:p>
        </p:txBody>
      </p:sp>
      <p:sp>
        <p:nvSpPr>
          <p:cNvPr id="11" name="椭圆 10">
            <a:extLst>
              <a:ext uri="{FF2B5EF4-FFF2-40B4-BE49-F238E27FC236}">
                <a16:creationId xmlns:a16="http://schemas.microsoft.com/office/drawing/2014/main" id="{7E09F7AF-EEF0-EBEE-ED1E-474E69E23ED3}"/>
              </a:ext>
            </a:extLst>
          </p:cNvPr>
          <p:cNvSpPr/>
          <p:nvPr/>
        </p:nvSpPr>
        <p:spPr>
          <a:xfrm>
            <a:off x="10215561" y="552451"/>
            <a:ext cx="361950" cy="361950"/>
          </a:xfrm>
          <a:prstGeom prst="ellipse">
            <a:avLst/>
          </a:prstGeom>
          <a:noFill/>
          <a:ln w="28575" cap="flat" cmpd="sng" algn="ctr">
            <a:solidFill>
              <a:srgbClr val="2E75B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4472C4"/>
              </a:solidFill>
              <a:effectLst/>
              <a:uLnTx/>
              <a:uFillTx/>
              <a:latin typeface="微软雅黑"/>
              <a:ea typeface="微软雅黑"/>
              <a:cs typeface="+mn-cs"/>
            </a:endParaRPr>
          </a:p>
        </p:txBody>
      </p:sp>
      <p:sp>
        <p:nvSpPr>
          <p:cNvPr id="12" name="椭圆 11">
            <a:extLst>
              <a:ext uri="{FF2B5EF4-FFF2-40B4-BE49-F238E27FC236}">
                <a16:creationId xmlns:a16="http://schemas.microsoft.com/office/drawing/2014/main" id="{36115579-D11C-A2B3-C96B-4185E4804396}"/>
              </a:ext>
            </a:extLst>
          </p:cNvPr>
          <p:cNvSpPr/>
          <p:nvPr/>
        </p:nvSpPr>
        <p:spPr>
          <a:xfrm>
            <a:off x="10689430" y="552451"/>
            <a:ext cx="361950" cy="361950"/>
          </a:xfrm>
          <a:prstGeom prst="ellipse">
            <a:avLst/>
          </a:prstGeom>
          <a:noFill/>
          <a:ln w="28575" cap="flat" cmpd="sng" algn="ctr">
            <a:solidFill>
              <a:srgbClr val="2E75B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4472C4"/>
              </a:solidFill>
              <a:effectLst/>
              <a:uLnTx/>
              <a:uFillTx/>
              <a:latin typeface="微软雅黑"/>
              <a:ea typeface="微软雅黑"/>
              <a:cs typeface="+mn-cs"/>
            </a:endParaRPr>
          </a:p>
        </p:txBody>
      </p:sp>
      <p:sp>
        <p:nvSpPr>
          <p:cNvPr id="13" name="椭圆 12">
            <a:extLst>
              <a:ext uri="{FF2B5EF4-FFF2-40B4-BE49-F238E27FC236}">
                <a16:creationId xmlns:a16="http://schemas.microsoft.com/office/drawing/2014/main" id="{06ADDE0A-B9B2-A40E-B2FA-977756B309AC}"/>
              </a:ext>
            </a:extLst>
          </p:cNvPr>
          <p:cNvSpPr/>
          <p:nvPr/>
        </p:nvSpPr>
        <p:spPr>
          <a:xfrm>
            <a:off x="11163299" y="552451"/>
            <a:ext cx="361950" cy="361950"/>
          </a:xfrm>
          <a:prstGeom prst="ellipse">
            <a:avLst/>
          </a:prstGeom>
          <a:noFill/>
          <a:ln w="28575" cap="flat" cmpd="sng" algn="ctr">
            <a:solidFill>
              <a:srgbClr val="2E75B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4472C4"/>
              </a:solidFill>
              <a:effectLst/>
              <a:uLnTx/>
              <a:uFillTx/>
              <a:latin typeface="微软雅黑"/>
              <a:ea typeface="微软雅黑"/>
              <a:cs typeface="+mn-cs"/>
            </a:endParaRPr>
          </a:p>
        </p:txBody>
      </p:sp>
      <p:sp>
        <p:nvSpPr>
          <p:cNvPr id="2" name="文本框 1">
            <a:extLst>
              <a:ext uri="{FF2B5EF4-FFF2-40B4-BE49-F238E27FC236}">
                <a16:creationId xmlns:a16="http://schemas.microsoft.com/office/drawing/2014/main" id="{B076EC77-3709-9088-15E3-9D9AC5B1D1A3}"/>
              </a:ext>
            </a:extLst>
          </p:cNvPr>
          <p:cNvSpPr txBox="1"/>
          <p:nvPr/>
        </p:nvSpPr>
        <p:spPr>
          <a:xfrm>
            <a:off x="666751" y="1401912"/>
            <a:ext cx="10858498" cy="4613892"/>
          </a:xfrm>
          <a:prstGeom prst="rect">
            <a:avLst/>
          </a:prstGeom>
          <a:noFill/>
        </p:spPr>
        <p:txBody>
          <a:bodyPr wrap="square" anchor="b" anchorCtr="0">
            <a:spAutoFit/>
          </a:bodyPr>
          <a:lstStyle/>
          <a:p>
            <a:pPr algn="just">
              <a:lnSpc>
                <a:spcPct val="150000"/>
              </a:lnSpc>
            </a:pPr>
            <a:r>
              <a:rPr lang="en-US" altLang="zh-CN" b="1" dirty="0">
                <a:solidFill>
                  <a:srgbClr val="0451A5"/>
                </a:solidFill>
                <a:effectLst/>
                <a:highlight>
                  <a:srgbClr val="FFFFFF"/>
                </a:highlight>
                <a:latin typeface="+mn-ea"/>
              </a:rPr>
              <a:t>Uthread: switching between threads : </a:t>
            </a:r>
          </a:p>
          <a:p>
            <a:pPr algn="just">
              <a:lnSpc>
                <a:spcPct val="150000"/>
              </a:lnSpc>
            </a:pPr>
            <a:r>
              <a:rPr lang="en-US" altLang="zh-CN" dirty="0">
                <a:solidFill>
                  <a:srgbClr val="0451A5"/>
                </a:solidFill>
                <a:highlight>
                  <a:srgbClr val="FFFFFF"/>
                </a:highlight>
                <a:latin typeface="+mn-ea"/>
              </a:rPr>
              <a:t>  </a:t>
            </a:r>
            <a:r>
              <a:rPr lang="zh-CN" altLang="en-US" b="0" dirty="0">
                <a:solidFill>
                  <a:srgbClr val="000000"/>
                </a:solidFill>
                <a:effectLst/>
                <a:highlight>
                  <a:srgbClr val="FFFFFF"/>
                </a:highlight>
                <a:latin typeface="+mn-ea"/>
              </a:rPr>
              <a:t> </a:t>
            </a:r>
            <a:r>
              <a:rPr lang="en-US" altLang="zh-CN" b="0" dirty="0">
                <a:solidFill>
                  <a:srgbClr val="000000"/>
                </a:solidFill>
                <a:effectLst/>
                <a:highlight>
                  <a:srgbClr val="FFFFFF"/>
                </a:highlight>
                <a:latin typeface="+mn-ea"/>
              </a:rPr>
              <a:t>1. </a:t>
            </a:r>
            <a:r>
              <a:rPr lang="zh-CN" altLang="en-US" b="0" dirty="0">
                <a:solidFill>
                  <a:srgbClr val="000000"/>
                </a:solidFill>
                <a:effectLst/>
                <a:highlight>
                  <a:srgbClr val="FFFFFF"/>
                </a:highlight>
                <a:latin typeface="+mn-ea"/>
              </a:rPr>
              <a:t>线程调度不正确：在 </a:t>
            </a:r>
            <a:r>
              <a:rPr lang="en-US" altLang="zh-CN" b="0" dirty="0">
                <a:solidFill>
                  <a:srgbClr val="000000"/>
                </a:solidFill>
                <a:effectLst/>
                <a:highlight>
                  <a:srgbClr val="FFFFFF"/>
                </a:highlight>
                <a:latin typeface="+mn-ea"/>
              </a:rPr>
              <a:t>`</a:t>
            </a:r>
            <a:r>
              <a:rPr lang="en-US" altLang="zh-CN" b="0" dirty="0" err="1">
                <a:solidFill>
                  <a:srgbClr val="000000"/>
                </a:solidFill>
                <a:effectLst/>
                <a:highlight>
                  <a:srgbClr val="FFFFFF"/>
                </a:highlight>
                <a:latin typeface="+mn-ea"/>
              </a:rPr>
              <a:t>thread_schedule</a:t>
            </a:r>
            <a:r>
              <a:rPr lang="en-US" altLang="zh-CN" b="0" dirty="0">
                <a:solidFill>
                  <a:srgbClr val="000000"/>
                </a:solidFill>
                <a:effectLst/>
                <a:highlight>
                  <a:srgbClr val="FFFFFF"/>
                </a:highlight>
                <a:latin typeface="+mn-ea"/>
              </a:rPr>
              <a:t>()` </a:t>
            </a:r>
            <a:r>
              <a:rPr lang="zh-CN" altLang="en-US" b="0" dirty="0">
                <a:solidFill>
                  <a:srgbClr val="000000"/>
                </a:solidFill>
                <a:effectLst/>
                <a:highlight>
                  <a:srgbClr val="FFFFFF"/>
                </a:highlight>
                <a:latin typeface="+mn-ea"/>
              </a:rPr>
              <a:t>函数中，无法正确找到 </a:t>
            </a:r>
            <a:r>
              <a:rPr lang="en-US" altLang="zh-CN" b="0" dirty="0">
                <a:solidFill>
                  <a:srgbClr val="000000"/>
                </a:solidFill>
                <a:effectLst/>
                <a:highlight>
                  <a:srgbClr val="FFFFFF"/>
                </a:highlight>
                <a:latin typeface="+mn-ea"/>
              </a:rPr>
              <a:t>RUNNABLE </a:t>
            </a:r>
            <a:r>
              <a:rPr lang="zh-CN" altLang="en-US" b="0" dirty="0">
                <a:solidFill>
                  <a:srgbClr val="000000"/>
                </a:solidFill>
                <a:effectLst/>
                <a:highlight>
                  <a:srgbClr val="FFFFFF"/>
                </a:highlight>
                <a:latin typeface="+mn-ea"/>
              </a:rPr>
              <a:t>状态的线程，导致线程无法正确调度。因此，在 </a:t>
            </a:r>
            <a:r>
              <a:rPr lang="en-US" altLang="zh-CN" b="0" dirty="0">
                <a:solidFill>
                  <a:srgbClr val="000000"/>
                </a:solidFill>
                <a:effectLst/>
                <a:highlight>
                  <a:srgbClr val="FFFFFF"/>
                </a:highlight>
                <a:latin typeface="+mn-ea"/>
              </a:rPr>
              <a:t>`</a:t>
            </a:r>
            <a:r>
              <a:rPr lang="en-US" altLang="zh-CN" b="0" dirty="0" err="1">
                <a:solidFill>
                  <a:srgbClr val="000000"/>
                </a:solidFill>
                <a:effectLst/>
                <a:highlight>
                  <a:srgbClr val="FFFFFF"/>
                </a:highlight>
                <a:latin typeface="+mn-ea"/>
              </a:rPr>
              <a:t>thread_schedule</a:t>
            </a:r>
            <a:r>
              <a:rPr lang="en-US" altLang="zh-CN" b="0" dirty="0">
                <a:solidFill>
                  <a:srgbClr val="000000"/>
                </a:solidFill>
                <a:effectLst/>
                <a:highlight>
                  <a:srgbClr val="FFFFFF"/>
                </a:highlight>
                <a:latin typeface="+mn-ea"/>
              </a:rPr>
              <a:t>()` </a:t>
            </a:r>
            <a:r>
              <a:rPr lang="zh-CN" altLang="en-US" b="0" dirty="0">
                <a:solidFill>
                  <a:srgbClr val="000000"/>
                </a:solidFill>
                <a:effectLst/>
                <a:highlight>
                  <a:srgbClr val="FFFFFF"/>
                </a:highlight>
                <a:latin typeface="+mn-ea"/>
              </a:rPr>
              <a:t>函数中添加调试信息，验证线程数组的状态变化和调度逻辑的正确性。确保从当前线程的位置开始，正确地遍历线程数组，并找到下一个 </a:t>
            </a:r>
            <a:r>
              <a:rPr lang="en-US" altLang="zh-CN" b="0" dirty="0">
                <a:solidFill>
                  <a:srgbClr val="000000"/>
                </a:solidFill>
                <a:effectLst/>
                <a:highlight>
                  <a:srgbClr val="FFFFFF"/>
                </a:highlight>
                <a:latin typeface="+mn-ea"/>
              </a:rPr>
              <a:t>`RUNNABLE` </a:t>
            </a:r>
            <a:r>
              <a:rPr lang="zh-CN" altLang="en-US" b="0" dirty="0">
                <a:solidFill>
                  <a:srgbClr val="000000"/>
                </a:solidFill>
                <a:effectLst/>
                <a:highlight>
                  <a:srgbClr val="FFFFFF"/>
                </a:highlight>
                <a:latin typeface="+mn-ea"/>
              </a:rPr>
              <a:t>状态的线程。</a:t>
            </a:r>
          </a:p>
          <a:p>
            <a:pPr algn="just">
              <a:lnSpc>
                <a:spcPct val="150000"/>
              </a:lnSpc>
            </a:pPr>
            <a:r>
              <a:rPr lang="zh-CN" altLang="en-US" b="0" dirty="0">
                <a:solidFill>
                  <a:srgbClr val="000000"/>
                </a:solidFill>
                <a:effectLst/>
                <a:highlight>
                  <a:srgbClr val="FFFFFF"/>
                </a:highlight>
                <a:latin typeface="+mn-ea"/>
              </a:rPr>
              <a:t>   </a:t>
            </a:r>
            <a:r>
              <a:rPr lang="en-US" altLang="zh-CN" b="0" dirty="0">
                <a:solidFill>
                  <a:srgbClr val="000000"/>
                </a:solidFill>
                <a:effectLst/>
                <a:highlight>
                  <a:srgbClr val="FFFFFF"/>
                </a:highlight>
                <a:latin typeface="+mn-ea"/>
              </a:rPr>
              <a:t>2. </a:t>
            </a:r>
            <a:r>
              <a:rPr lang="zh-CN" altLang="en-US" b="0" dirty="0">
                <a:solidFill>
                  <a:srgbClr val="000000"/>
                </a:solidFill>
                <a:effectLst/>
                <a:highlight>
                  <a:srgbClr val="FFFFFF"/>
                </a:highlight>
                <a:latin typeface="+mn-ea"/>
              </a:rPr>
              <a:t>上下文切换失败：在 </a:t>
            </a:r>
            <a:r>
              <a:rPr lang="en-US" altLang="zh-CN" b="0" dirty="0">
                <a:solidFill>
                  <a:srgbClr val="000000"/>
                </a:solidFill>
                <a:effectLst/>
                <a:highlight>
                  <a:srgbClr val="FFFFFF"/>
                </a:highlight>
                <a:latin typeface="+mn-ea"/>
              </a:rPr>
              <a:t>`</a:t>
            </a:r>
            <a:r>
              <a:rPr lang="en-US" altLang="zh-CN" b="0" dirty="0" err="1">
                <a:solidFill>
                  <a:srgbClr val="000000"/>
                </a:solidFill>
                <a:effectLst/>
                <a:highlight>
                  <a:srgbClr val="FFFFFF"/>
                </a:highlight>
                <a:latin typeface="+mn-ea"/>
              </a:rPr>
              <a:t>thread_switch</a:t>
            </a:r>
            <a:r>
              <a:rPr lang="en-US" altLang="zh-CN" b="0" dirty="0">
                <a:solidFill>
                  <a:srgbClr val="000000"/>
                </a:solidFill>
                <a:effectLst/>
                <a:highlight>
                  <a:srgbClr val="FFFFFF"/>
                </a:highlight>
                <a:latin typeface="+mn-ea"/>
              </a:rPr>
              <a:t>()` </a:t>
            </a:r>
            <a:r>
              <a:rPr lang="zh-CN" altLang="en-US" b="0" dirty="0">
                <a:solidFill>
                  <a:srgbClr val="000000"/>
                </a:solidFill>
                <a:effectLst/>
                <a:highlight>
                  <a:srgbClr val="FFFFFF"/>
                </a:highlight>
                <a:latin typeface="+mn-ea"/>
              </a:rPr>
              <a:t>函数中，无法正确保存和恢复寄存器状态，导致线程切换失败或程序崩溃。因此，检查 </a:t>
            </a:r>
            <a:r>
              <a:rPr lang="en-US" altLang="zh-CN" b="0" dirty="0">
                <a:solidFill>
                  <a:srgbClr val="000000"/>
                </a:solidFill>
                <a:effectLst/>
                <a:highlight>
                  <a:srgbClr val="FFFFFF"/>
                </a:highlight>
                <a:latin typeface="+mn-ea"/>
              </a:rPr>
              <a:t>`</a:t>
            </a:r>
            <a:r>
              <a:rPr lang="en-US" altLang="zh-CN" b="0" dirty="0" err="1">
                <a:solidFill>
                  <a:srgbClr val="000000"/>
                </a:solidFill>
                <a:effectLst/>
                <a:highlight>
                  <a:srgbClr val="FFFFFF"/>
                </a:highlight>
                <a:latin typeface="+mn-ea"/>
              </a:rPr>
              <a:t>thread_switch</a:t>
            </a:r>
            <a:r>
              <a:rPr lang="en-US" altLang="zh-CN" b="0" dirty="0">
                <a:solidFill>
                  <a:srgbClr val="000000"/>
                </a:solidFill>
                <a:effectLst/>
                <a:highlight>
                  <a:srgbClr val="FFFFFF"/>
                </a:highlight>
                <a:latin typeface="+mn-ea"/>
              </a:rPr>
              <a:t>` </a:t>
            </a:r>
            <a:r>
              <a:rPr lang="zh-CN" altLang="en-US" b="0" dirty="0">
                <a:solidFill>
                  <a:srgbClr val="000000"/>
                </a:solidFill>
                <a:effectLst/>
                <a:highlight>
                  <a:srgbClr val="FFFFFF"/>
                </a:highlight>
                <a:latin typeface="+mn-ea"/>
              </a:rPr>
              <a:t>的汇编代码，确保寄存器的保存和恢复操作正确无误。可以对照 </a:t>
            </a:r>
            <a:r>
              <a:rPr lang="en-US" altLang="zh-CN" b="0" dirty="0">
                <a:solidFill>
                  <a:srgbClr val="000000"/>
                </a:solidFill>
                <a:effectLst/>
                <a:highlight>
                  <a:srgbClr val="FFFFFF"/>
                </a:highlight>
                <a:latin typeface="+mn-ea"/>
              </a:rPr>
              <a:t>`kernel/</a:t>
            </a:r>
            <a:r>
              <a:rPr lang="en-US" altLang="zh-CN" b="0" dirty="0" err="1">
                <a:solidFill>
                  <a:srgbClr val="000000"/>
                </a:solidFill>
                <a:effectLst/>
                <a:highlight>
                  <a:srgbClr val="FFFFFF"/>
                </a:highlight>
                <a:latin typeface="+mn-ea"/>
              </a:rPr>
              <a:t>swtch.S</a:t>
            </a:r>
            <a:r>
              <a:rPr lang="en-US" altLang="zh-CN" b="0" dirty="0">
                <a:solidFill>
                  <a:srgbClr val="000000"/>
                </a:solidFill>
                <a:effectLst/>
                <a:highlight>
                  <a:srgbClr val="FFFFFF"/>
                </a:highlight>
                <a:latin typeface="+mn-ea"/>
              </a:rPr>
              <a:t>` </a:t>
            </a:r>
            <a:r>
              <a:rPr lang="zh-CN" altLang="en-US" b="0" dirty="0">
                <a:solidFill>
                  <a:srgbClr val="000000"/>
                </a:solidFill>
                <a:effectLst/>
                <a:highlight>
                  <a:srgbClr val="FFFFFF"/>
                </a:highlight>
                <a:latin typeface="+mn-ea"/>
              </a:rPr>
              <a:t>中的 </a:t>
            </a:r>
            <a:r>
              <a:rPr lang="en-US" altLang="zh-CN" b="0" dirty="0">
                <a:solidFill>
                  <a:srgbClr val="000000"/>
                </a:solidFill>
                <a:effectLst/>
                <a:highlight>
                  <a:srgbClr val="FFFFFF"/>
                </a:highlight>
                <a:latin typeface="+mn-ea"/>
              </a:rPr>
              <a:t>`</a:t>
            </a:r>
            <a:r>
              <a:rPr lang="en-US" altLang="zh-CN" b="0" dirty="0" err="1">
                <a:solidFill>
                  <a:srgbClr val="000000"/>
                </a:solidFill>
                <a:effectLst/>
                <a:highlight>
                  <a:srgbClr val="FFFFFF"/>
                </a:highlight>
                <a:latin typeface="+mn-ea"/>
              </a:rPr>
              <a:t>swtch</a:t>
            </a:r>
            <a:r>
              <a:rPr lang="en-US" altLang="zh-CN" b="0" dirty="0">
                <a:solidFill>
                  <a:srgbClr val="000000"/>
                </a:solidFill>
                <a:effectLst/>
                <a:highlight>
                  <a:srgbClr val="FFFFFF"/>
                </a:highlight>
                <a:latin typeface="+mn-ea"/>
              </a:rPr>
              <a:t>` </a:t>
            </a:r>
            <a:r>
              <a:rPr lang="zh-CN" altLang="en-US" b="0" dirty="0">
                <a:solidFill>
                  <a:srgbClr val="000000"/>
                </a:solidFill>
                <a:effectLst/>
                <a:highlight>
                  <a:srgbClr val="FFFFFF"/>
                </a:highlight>
                <a:latin typeface="+mn-ea"/>
              </a:rPr>
              <a:t>函数，逐行检查代码的正确性。此外，可以通过打印寄存器值或使用调试器，验证寄存器的正确保存和恢复。</a:t>
            </a:r>
          </a:p>
          <a:p>
            <a:pPr algn="just">
              <a:lnSpc>
                <a:spcPct val="150000"/>
              </a:lnSpc>
            </a:pPr>
            <a:r>
              <a:rPr lang="zh-CN" altLang="en-US" b="0" dirty="0">
                <a:solidFill>
                  <a:srgbClr val="000000"/>
                </a:solidFill>
                <a:effectLst/>
                <a:highlight>
                  <a:srgbClr val="FFFFFF"/>
                </a:highlight>
                <a:latin typeface="+mn-ea"/>
              </a:rPr>
              <a:t>   </a:t>
            </a:r>
            <a:r>
              <a:rPr lang="en-US" altLang="zh-CN" b="0" dirty="0">
                <a:solidFill>
                  <a:srgbClr val="000000"/>
                </a:solidFill>
                <a:effectLst/>
                <a:highlight>
                  <a:srgbClr val="FFFFFF"/>
                </a:highlight>
                <a:latin typeface="+mn-ea"/>
              </a:rPr>
              <a:t>3. </a:t>
            </a:r>
            <a:r>
              <a:rPr lang="zh-CN" altLang="en-US" b="0" dirty="0">
                <a:solidFill>
                  <a:srgbClr val="000000"/>
                </a:solidFill>
                <a:effectLst/>
                <a:highlight>
                  <a:srgbClr val="FFFFFF"/>
                </a:highlight>
                <a:latin typeface="+mn-ea"/>
              </a:rPr>
              <a:t>线程调度不正确：在 </a:t>
            </a:r>
            <a:r>
              <a:rPr lang="en-US" altLang="zh-CN" b="0" dirty="0">
                <a:solidFill>
                  <a:srgbClr val="000000"/>
                </a:solidFill>
                <a:effectLst/>
                <a:highlight>
                  <a:srgbClr val="FFFFFF"/>
                </a:highlight>
                <a:latin typeface="+mn-ea"/>
              </a:rPr>
              <a:t>`</a:t>
            </a:r>
            <a:r>
              <a:rPr lang="en-US" altLang="zh-CN" b="0" dirty="0" err="1">
                <a:solidFill>
                  <a:srgbClr val="000000"/>
                </a:solidFill>
                <a:effectLst/>
                <a:highlight>
                  <a:srgbClr val="FFFFFF"/>
                </a:highlight>
                <a:latin typeface="+mn-ea"/>
              </a:rPr>
              <a:t>thread_schedule</a:t>
            </a:r>
            <a:r>
              <a:rPr lang="en-US" altLang="zh-CN" b="0" dirty="0">
                <a:solidFill>
                  <a:srgbClr val="000000"/>
                </a:solidFill>
                <a:effectLst/>
                <a:highlight>
                  <a:srgbClr val="FFFFFF"/>
                </a:highlight>
                <a:latin typeface="+mn-ea"/>
              </a:rPr>
              <a:t>()` </a:t>
            </a:r>
            <a:r>
              <a:rPr lang="zh-CN" altLang="en-US" b="0" dirty="0">
                <a:solidFill>
                  <a:srgbClr val="000000"/>
                </a:solidFill>
                <a:effectLst/>
                <a:highlight>
                  <a:srgbClr val="FFFFFF"/>
                </a:highlight>
                <a:latin typeface="+mn-ea"/>
              </a:rPr>
              <a:t>函数中，无法正确找到 </a:t>
            </a:r>
            <a:r>
              <a:rPr lang="en-US" altLang="zh-CN" b="0" dirty="0">
                <a:solidFill>
                  <a:srgbClr val="000000"/>
                </a:solidFill>
                <a:effectLst/>
                <a:highlight>
                  <a:srgbClr val="FFFFFF"/>
                </a:highlight>
                <a:latin typeface="+mn-ea"/>
              </a:rPr>
              <a:t>`RUNNABLE` </a:t>
            </a:r>
            <a:r>
              <a:rPr lang="zh-CN" altLang="en-US" b="0" dirty="0">
                <a:solidFill>
                  <a:srgbClr val="000000"/>
                </a:solidFill>
                <a:effectLst/>
                <a:highlight>
                  <a:srgbClr val="FFFFFF"/>
                </a:highlight>
                <a:latin typeface="+mn-ea"/>
              </a:rPr>
              <a:t>状态的线程，导致线程无法正确调度。因此，在 </a:t>
            </a:r>
            <a:r>
              <a:rPr lang="en-US" altLang="zh-CN" b="0" dirty="0">
                <a:solidFill>
                  <a:srgbClr val="000000"/>
                </a:solidFill>
                <a:effectLst/>
                <a:highlight>
                  <a:srgbClr val="FFFFFF"/>
                </a:highlight>
                <a:latin typeface="+mn-ea"/>
              </a:rPr>
              <a:t>`</a:t>
            </a:r>
            <a:r>
              <a:rPr lang="en-US" altLang="zh-CN" b="0" dirty="0" err="1">
                <a:solidFill>
                  <a:srgbClr val="000000"/>
                </a:solidFill>
                <a:effectLst/>
                <a:highlight>
                  <a:srgbClr val="FFFFFF"/>
                </a:highlight>
                <a:latin typeface="+mn-ea"/>
              </a:rPr>
              <a:t>thread_schedule</a:t>
            </a:r>
            <a:r>
              <a:rPr lang="en-US" altLang="zh-CN" b="0" dirty="0">
                <a:solidFill>
                  <a:srgbClr val="000000"/>
                </a:solidFill>
                <a:effectLst/>
                <a:highlight>
                  <a:srgbClr val="FFFFFF"/>
                </a:highlight>
                <a:latin typeface="+mn-ea"/>
              </a:rPr>
              <a:t>()` </a:t>
            </a:r>
            <a:r>
              <a:rPr lang="zh-CN" altLang="en-US" b="0" dirty="0">
                <a:solidFill>
                  <a:srgbClr val="000000"/>
                </a:solidFill>
                <a:effectLst/>
                <a:highlight>
                  <a:srgbClr val="FFFFFF"/>
                </a:highlight>
                <a:latin typeface="+mn-ea"/>
              </a:rPr>
              <a:t>函数中添加调试信息，验证线程数组的状态变化和调度逻辑的正确性。确保从当前线程的位置开始，正确地遍历线程数组，并找到下一个 </a:t>
            </a:r>
            <a:r>
              <a:rPr lang="en-US" altLang="zh-CN" b="0" dirty="0">
                <a:solidFill>
                  <a:srgbClr val="000000"/>
                </a:solidFill>
                <a:effectLst/>
                <a:highlight>
                  <a:srgbClr val="FFFFFF"/>
                </a:highlight>
                <a:latin typeface="+mn-ea"/>
              </a:rPr>
              <a:t>`RUNNABLE` </a:t>
            </a:r>
            <a:r>
              <a:rPr lang="zh-CN" altLang="en-US" b="0" dirty="0">
                <a:solidFill>
                  <a:srgbClr val="000000"/>
                </a:solidFill>
                <a:effectLst/>
                <a:highlight>
                  <a:srgbClr val="FFFFFF"/>
                </a:highlight>
                <a:latin typeface="+mn-ea"/>
              </a:rPr>
              <a:t>状态的线程。</a:t>
            </a:r>
          </a:p>
        </p:txBody>
      </p:sp>
    </p:spTree>
    <p:extLst>
      <p:ext uri="{BB962C8B-B14F-4D97-AF65-F5344CB8AC3E}">
        <p14:creationId xmlns:p14="http://schemas.microsoft.com/office/powerpoint/2010/main" val="116341881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3"/>
          <p:cNvSpPr>
            <a:spLocks noGrp="1"/>
          </p:cNvSpPr>
          <p:nvPr>
            <p:custDataLst>
              <p:tags r:id="rId1"/>
            </p:custDataLst>
          </p:nvPr>
        </p:nvSpPr>
        <p:spPr>
          <a:xfrm>
            <a:off x="666751" y="409576"/>
            <a:ext cx="10858498" cy="6477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800" b="1" kern="1200">
                <a:solidFill>
                  <a:schemeClr val="tx1"/>
                </a:solidFill>
                <a:latin typeface="+mn-lt"/>
                <a:ea typeface="+mj-ea"/>
                <a:cs typeface="+mj-cs"/>
              </a:defRPr>
            </a:lvl1pPr>
          </a:lstStyle>
          <a:p>
            <a:r>
              <a:rPr lang="en-US" altLang="zh-CN" b="1" dirty="0">
                <a:solidFill>
                  <a:srgbClr val="000000"/>
                </a:solidFill>
                <a:effectLst/>
                <a:highlight>
                  <a:srgbClr val="FFFFFF"/>
                </a:highlight>
                <a:latin typeface="Consolas" panose="020B0609020204030204" pitchFamily="49" charset="0"/>
              </a:rPr>
              <a:t>Lab6 : Thread</a:t>
            </a:r>
            <a:endParaRPr lang="en-US" altLang="zh-CN" b="0" dirty="0">
              <a:solidFill>
                <a:srgbClr val="000000"/>
              </a:solidFill>
              <a:effectLst/>
              <a:highlight>
                <a:srgbClr val="FFFFFF"/>
              </a:highlight>
              <a:latin typeface="Consolas" panose="020B0609020204030204" pitchFamily="49" charset="0"/>
            </a:endParaRPr>
          </a:p>
        </p:txBody>
      </p:sp>
      <p:sp>
        <p:nvSpPr>
          <p:cNvPr id="9" name="椭圆 8">
            <a:extLst>
              <a:ext uri="{FF2B5EF4-FFF2-40B4-BE49-F238E27FC236}">
                <a16:creationId xmlns:a16="http://schemas.microsoft.com/office/drawing/2014/main" id="{6E53D553-D14A-9510-29DC-0BD871A344F7}"/>
              </a:ext>
            </a:extLst>
          </p:cNvPr>
          <p:cNvSpPr/>
          <p:nvPr/>
        </p:nvSpPr>
        <p:spPr>
          <a:xfrm>
            <a:off x="9267825" y="552451"/>
            <a:ext cx="361950" cy="361950"/>
          </a:xfrm>
          <a:prstGeom prst="ellipse">
            <a:avLst/>
          </a:prstGeom>
          <a:solidFill>
            <a:schemeClr val="bg1"/>
          </a:solidFill>
          <a:ln w="28575" cap="flat" cmpd="sng" algn="ctr">
            <a:solidFill>
              <a:srgbClr val="2E75B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4472C4"/>
              </a:solidFill>
              <a:effectLst/>
              <a:uLnTx/>
              <a:uFillTx/>
              <a:latin typeface="微软雅黑"/>
              <a:ea typeface="微软雅黑"/>
              <a:cs typeface="+mn-cs"/>
            </a:endParaRPr>
          </a:p>
        </p:txBody>
      </p:sp>
      <p:sp>
        <p:nvSpPr>
          <p:cNvPr id="10" name="椭圆 9">
            <a:extLst>
              <a:ext uri="{FF2B5EF4-FFF2-40B4-BE49-F238E27FC236}">
                <a16:creationId xmlns:a16="http://schemas.microsoft.com/office/drawing/2014/main" id="{2877A471-42AB-DC68-B092-54364D1165E9}"/>
              </a:ext>
            </a:extLst>
          </p:cNvPr>
          <p:cNvSpPr/>
          <p:nvPr/>
        </p:nvSpPr>
        <p:spPr>
          <a:xfrm>
            <a:off x="9741693" y="552451"/>
            <a:ext cx="361950" cy="361950"/>
          </a:xfrm>
          <a:prstGeom prst="ellipse">
            <a:avLst/>
          </a:prstGeom>
          <a:solidFill>
            <a:schemeClr val="accent1">
              <a:lumMod val="40000"/>
              <a:lumOff val="60000"/>
            </a:schemeClr>
          </a:solidFill>
          <a:ln w="28575" cap="flat" cmpd="sng" algn="ctr">
            <a:solidFill>
              <a:srgbClr val="2E75B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4472C4"/>
              </a:solidFill>
              <a:effectLst/>
              <a:uLnTx/>
              <a:uFillTx/>
              <a:latin typeface="微软雅黑"/>
              <a:ea typeface="微软雅黑"/>
              <a:cs typeface="+mn-cs"/>
            </a:endParaRPr>
          </a:p>
        </p:txBody>
      </p:sp>
      <p:sp>
        <p:nvSpPr>
          <p:cNvPr id="11" name="椭圆 10">
            <a:extLst>
              <a:ext uri="{FF2B5EF4-FFF2-40B4-BE49-F238E27FC236}">
                <a16:creationId xmlns:a16="http://schemas.microsoft.com/office/drawing/2014/main" id="{7E09F7AF-EEF0-EBEE-ED1E-474E69E23ED3}"/>
              </a:ext>
            </a:extLst>
          </p:cNvPr>
          <p:cNvSpPr/>
          <p:nvPr/>
        </p:nvSpPr>
        <p:spPr>
          <a:xfrm>
            <a:off x="10215561" y="552451"/>
            <a:ext cx="361950" cy="361950"/>
          </a:xfrm>
          <a:prstGeom prst="ellipse">
            <a:avLst/>
          </a:prstGeom>
          <a:noFill/>
          <a:ln w="28575" cap="flat" cmpd="sng" algn="ctr">
            <a:solidFill>
              <a:srgbClr val="2E75B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4472C4"/>
              </a:solidFill>
              <a:effectLst/>
              <a:uLnTx/>
              <a:uFillTx/>
              <a:latin typeface="微软雅黑"/>
              <a:ea typeface="微软雅黑"/>
              <a:cs typeface="+mn-cs"/>
            </a:endParaRPr>
          </a:p>
        </p:txBody>
      </p:sp>
      <p:sp>
        <p:nvSpPr>
          <p:cNvPr id="12" name="椭圆 11">
            <a:extLst>
              <a:ext uri="{FF2B5EF4-FFF2-40B4-BE49-F238E27FC236}">
                <a16:creationId xmlns:a16="http://schemas.microsoft.com/office/drawing/2014/main" id="{36115579-D11C-A2B3-C96B-4185E4804396}"/>
              </a:ext>
            </a:extLst>
          </p:cNvPr>
          <p:cNvSpPr/>
          <p:nvPr/>
        </p:nvSpPr>
        <p:spPr>
          <a:xfrm>
            <a:off x="10689430" y="552451"/>
            <a:ext cx="361950" cy="361950"/>
          </a:xfrm>
          <a:prstGeom prst="ellipse">
            <a:avLst/>
          </a:prstGeom>
          <a:noFill/>
          <a:ln w="28575" cap="flat" cmpd="sng" algn="ctr">
            <a:solidFill>
              <a:srgbClr val="2E75B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4472C4"/>
              </a:solidFill>
              <a:effectLst/>
              <a:uLnTx/>
              <a:uFillTx/>
              <a:latin typeface="微软雅黑"/>
              <a:ea typeface="微软雅黑"/>
              <a:cs typeface="+mn-cs"/>
            </a:endParaRPr>
          </a:p>
        </p:txBody>
      </p:sp>
      <p:sp>
        <p:nvSpPr>
          <p:cNvPr id="13" name="椭圆 12">
            <a:extLst>
              <a:ext uri="{FF2B5EF4-FFF2-40B4-BE49-F238E27FC236}">
                <a16:creationId xmlns:a16="http://schemas.microsoft.com/office/drawing/2014/main" id="{06ADDE0A-B9B2-A40E-B2FA-977756B309AC}"/>
              </a:ext>
            </a:extLst>
          </p:cNvPr>
          <p:cNvSpPr/>
          <p:nvPr/>
        </p:nvSpPr>
        <p:spPr>
          <a:xfrm>
            <a:off x="11163299" y="552451"/>
            <a:ext cx="361950" cy="361950"/>
          </a:xfrm>
          <a:prstGeom prst="ellipse">
            <a:avLst/>
          </a:prstGeom>
          <a:noFill/>
          <a:ln w="28575" cap="flat" cmpd="sng" algn="ctr">
            <a:solidFill>
              <a:srgbClr val="2E75B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4472C4"/>
              </a:solidFill>
              <a:effectLst/>
              <a:uLnTx/>
              <a:uFillTx/>
              <a:latin typeface="微软雅黑"/>
              <a:ea typeface="微软雅黑"/>
              <a:cs typeface="+mn-cs"/>
            </a:endParaRPr>
          </a:p>
        </p:txBody>
      </p:sp>
      <p:sp>
        <p:nvSpPr>
          <p:cNvPr id="2" name="文本框 1">
            <a:extLst>
              <a:ext uri="{FF2B5EF4-FFF2-40B4-BE49-F238E27FC236}">
                <a16:creationId xmlns:a16="http://schemas.microsoft.com/office/drawing/2014/main" id="{B076EC77-3709-9088-15E3-9D9AC5B1D1A3}"/>
              </a:ext>
            </a:extLst>
          </p:cNvPr>
          <p:cNvSpPr txBox="1"/>
          <p:nvPr/>
        </p:nvSpPr>
        <p:spPr>
          <a:xfrm>
            <a:off x="666751" y="1228369"/>
            <a:ext cx="10858498" cy="2634183"/>
          </a:xfrm>
          <a:prstGeom prst="rect">
            <a:avLst/>
          </a:prstGeom>
          <a:noFill/>
        </p:spPr>
        <p:txBody>
          <a:bodyPr wrap="square" anchor="b" anchorCtr="0">
            <a:spAutoFit/>
          </a:bodyPr>
          <a:lstStyle/>
          <a:p>
            <a:pPr algn="just">
              <a:lnSpc>
                <a:spcPct val="150000"/>
              </a:lnSpc>
            </a:pPr>
            <a:r>
              <a:rPr lang="en-US" altLang="zh-CN" sz="1600" b="1" dirty="0">
                <a:solidFill>
                  <a:srgbClr val="0451A5"/>
                </a:solidFill>
                <a:effectLst/>
                <a:highlight>
                  <a:srgbClr val="FFFFFF"/>
                </a:highlight>
                <a:latin typeface="+mn-ea"/>
              </a:rPr>
              <a:t>Using Threads : </a:t>
            </a:r>
          </a:p>
          <a:p>
            <a:pPr algn="just">
              <a:lnSpc>
                <a:spcPct val="150000"/>
              </a:lnSpc>
            </a:pPr>
            <a:r>
              <a:rPr lang="en-US" altLang="zh-CN" sz="1600" dirty="0">
                <a:solidFill>
                  <a:srgbClr val="0451A5"/>
                </a:solidFill>
                <a:highlight>
                  <a:srgbClr val="FFFFFF"/>
                </a:highlight>
                <a:latin typeface="+mn-ea"/>
              </a:rPr>
              <a:t>  </a:t>
            </a:r>
            <a:r>
              <a:rPr lang="zh-CN" altLang="en-US" sz="1600" b="0" dirty="0">
                <a:solidFill>
                  <a:srgbClr val="000000"/>
                </a:solidFill>
                <a:effectLst/>
                <a:highlight>
                  <a:srgbClr val="FFFFFF"/>
                </a:highlight>
                <a:latin typeface="+mn-ea"/>
              </a:rPr>
              <a:t> </a:t>
            </a:r>
            <a:r>
              <a:rPr lang="en-US" altLang="zh-CN" sz="1600" b="0" dirty="0">
                <a:solidFill>
                  <a:srgbClr val="000000"/>
                </a:solidFill>
                <a:effectLst/>
                <a:highlight>
                  <a:srgbClr val="FFFFFF"/>
                </a:highlight>
                <a:latin typeface="+mn-ea"/>
              </a:rPr>
              <a:t>1. </a:t>
            </a:r>
            <a:r>
              <a:rPr lang="zh-CN" altLang="en-US" sz="1600" b="0" dirty="0">
                <a:solidFill>
                  <a:srgbClr val="000000"/>
                </a:solidFill>
                <a:effectLst/>
                <a:highlight>
                  <a:srgbClr val="FFFFFF"/>
                </a:highlight>
                <a:latin typeface="+mn-ea"/>
              </a:rPr>
              <a:t>线程安全问题：最初的哈希表在多线程环境下会导致数据丢失。通过为每个 </a:t>
            </a:r>
            <a:r>
              <a:rPr lang="en-US" altLang="zh-CN" sz="1600" b="0" dirty="0">
                <a:solidFill>
                  <a:srgbClr val="000000"/>
                </a:solidFill>
                <a:effectLst/>
                <a:highlight>
                  <a:srgbClr val="FFFFFF"/>
                </a:highlight>
                <a:latin typeface="+mn-ea"/>
              </a:rPr>
              <a:t>`bucket` </a:t>
            </a:r>
            <a:r>
              <a:rPr lang="zh-CN" altLang="en-US" sz="1600" b="0" dirty="0">
                <a:solidFill>
                  <a:srgbClr val="000000"/>
                </a:solidFill>
                <a:effectLst/>
                <a:highlight>
                  <a:srgbClr val="FFFFFF"/>
                </a:highlight>
                <a:latin typeface="+mn-ea"/>
              </a:rPr>
              <a:t>添加互斥锁，我们成功地解决了这个问题。</a:t>
            </a:r>
          </a:p>
          <a:p>
            <a:pPr algn="just">
              <a:lnSpc>
                <a:spcPct val="150000"/>
              </a:lnSpc>
            </a:pPr>
            <a:r>
              <a:rPr lang="zh-CN" altLang="en-US" sz="1600" b="0" dirty="0">
                <a:solidFill>
                  <a:srgbClr val="000000"/>
                </a:solidFill>
                <a:effectLst/>
                <a:highlight>
                  <a:srgbClr val="FFFFFF"/>
                </a:highlight>
                <a:latin typeface="+mn-ea"/>
              </a:rPr>
              <a:t>    </a:t>
            </a:r>
            <a:r>
              <a:rPr lang="en-US" altLang="zh-CN" sz="1600" b="0" dirty="0">
                <a:solidFill>
                  <a:srgbClr val="000000"/>
                </a:solidFill>
                <a:effectLst/>
                <a:highlight>
                  <a:srgbClr val="FFFFFF"/>
                </a:highlight>
                <a:latin typeface="+mn-ea"/>
              </a:rPr>
              <a:t>2. </a:t>
            </a:r>
            <a:r>
              <a:rPr lang="zh-CN" altLang="en-US" sz="1600" b="0" dirty="0">
                <a:solidFill>
                  <a:srgbClr val="000000"/>
                </a:solidFill>
                <a:effectLst/>
                <a:highlight>
                  <a:srgbClr val="FFFFFF"/>
                </a:highlight>
                <a:latin typeface="+mn-ea"/>
              </a:rPr>
              <a:t>性能问题：在加锁过程中，需要确保锁的粒度尽可能小，以提高并发性能。通过将加锁范围缩小至 </a:t>
            </a:r>
            <a:r>
              <a:rPr lang="en-US" altLang="zh-CN" sz="1600" b="0" dirty="0">
                <a:solidFill>
                  <a:srgbClr val="000000"/>
                </a:solidFill>
                <a:effectLst/>
                <a:highlight>
                  <a:srgbClr val="FFFFFF"/>
                </a:highlight>
                <a:latin typeface="+mn-ea"/>
              </a:rPr>
              <a:t>`insert()` </a:t>
            </a:r>
            <a:r>
              <a:rPr lang="zh-CN" altLang="en-US" sz="1600" b="0" dirty="0">
                <a:solidFill>
                  <a:srgbClr val="000000"/>
                </a:solidFill>
                <a:effectLst/>
                <a:highlight>
                  <a:srgbClr val="FFFFFF"/>
                </a:highlight>
                <a:latin typeface="+mn-ea"/>
              </a:rPr>
              <a:t>函数，我们减少了锁的争用，提升了程序性能。</a:t>
            </a:r>
          </a:p>
          <a:p>
            <a:pPr algn="just">
              <a:lnSpc>
                <a:spcPct val="150000"/>
              </a:lnSpc>
            </a:pPr>
            <a:r>
              <a:rPr lang="zh-CN" altLang="en-US" sz="1600" b="0" dirty="0">
                <a:solidFill>
                  <a:srgbClr val="000000"/>
                </a:solidFill>
                <a:effectLst/>
                <a:highlight>
                  <a:srgbClr val="FFFFFF"/>
                </a:highlight>
                <a:latin typeface="+mn-ea"/>
              </a:rPr>
              <a:t>    </a:t>
            </a:r>
            <a:r>
              <a:rPr lang="en-US" altLang="zh-CN" sz="1600" b="0" dirty="0">
                <a:solidFill>
                  <a:srgbClr val="000000"/>
                </a:solidFill>
                <a:effectLst/>
                <a:highlight>
                  <a:srgbClr val="FFFFFF"/>
                </a:highlight>
                <a:latin typeface="+mn-ea"/>
              </a:rPr>
              <a:t>3. </a:t>
            </a:r>
            <a:r>
              <a:rPr lang="zh-CN" altLang="en-US" sz="1600" b="0" dirty="0">
                <a:solidFill>
                  <a:srgbClr val="000000"/>
                </a:solidFill>
                <a:effectLst/>
                <a:highlight>
                  <a:srgbClr val="FFFFFF"/>
                </a:highlight>
                <a:latin typeface="+mn-ea"/>
              </a:rPr>
              <a:t>锁的争用：当多个线程同时访问同一个 </a:t>
            </a:r>
            <a:r>
              <a:rPr lang="en-US" altLang="zh-CN" sz="1600" b="0" dirty="0">
                <a:solidFill>
                  <a:srgbClr val="000000"/>
                </a:solidFill>
                <a:effectLst/>
                <a:highlight>
                  <a:srgbClr val="FFFFFF"/>
                </a:highlight>
                <a:latin typeface="+mn-ea"/>
              </a:rPr>
              <a:t>`bucket` </a:t>
            </a:r>
            <a:r>
              <a:rPr lang="zh-CN" altLang="en-US" sz="1600" b="0" dirty="0">
                <a:solidFill>
                  <a:srgbClr val="000000"/>
                </a:solidFill>
                <a:effectLst/>
                <a:highlight>
                  <a:srgbClr val="FFFFFF"/>
                </a:highlight>
                <a:latin typeface="+mn-ea"/>
              </a:rPr>
              <a:t>时，会导致锁的争用，从而影响性能。通过增大 </a:t>
            </a:r>
            <a:r>
              <a:rPr lang="en-US" altLang="zh-CN" sz="1600" b="0" dirty="0">
                <a:solidFill>
                  <a:srgbClr val="000000"/>
                </a:solidFill>
                <a:effectLst/>
                <a:highlight>
                  <a:srgbClr val="FFFFFF"/>
                </a:highlight>
                <a:latin typeface="+mn-ea"/>
              </a:rPr>
              <a:t>`NBUCKET` </a:t>
            </a:r>
            <a:r>
              <a:rPr lang="zh-CN" altLang="en-US" sz="1600" b="0" dirty="0">
                <a:solidFill>
                  <a:srgbClr val="000000"/>
                </a:solidFill>
                <a:effectLst/>
                <a:highlight>
                  <a:srgbClr val="FFFFFF"/>
                </a:highlight>
                <a:latin typeface="+mn-ea"/>
              </a:rPr>
              <a:t>的值，减少了锁的争用，提高了并发性能。</a:t>
            </a:r>
          </a:p>
        </p:txBody>
      </p:sp>
      <p:sp>
        <p:nvSpPr>
          <p:cNvPr id="4" name="文本框 3">
            <a:extLst>
              <a:ext uri="{FF2B5EF4-FFF2-40B4-BE49-F238E27FC236}">
                <a16:creationId xmlns:a16="http://schemas.microsoft.com/office/drawing/2014/main" id="{130A14AA-9452-C15B-F6BD-DC774228C230}"/>
              </a:ext>
            </a:extLst>
          </p:cNvPr>
          <p:cNvSpPr txBox="1"/>
          <p:nvPr/>
        </p:nvSpPr>
        <p:spPr>
          <a:xfrm>
            <a:off x="666751" y="4183573"/>
            <a:ext cx="10858498" cy="2264851"/>
          </a:xfrm>
          <a:prstGeom prst="rect">
            <a:avLst/>
          </a:prstGeom>
          <a:noFill/>
        </p:spPr>
        <p:txBody>
          <a:bodyPr wrap="square" anchor="b" anchorCtr="0">
            <a:spAutoFit/>
          </a:bodyPr>
          <a:lstStyle/>
          <a:p>
            <a:pPr algn="just">
              <a:lnSpc>
                <a:spcPct val="150000"/>
              </a:lnSpc>
            </a:pPr>
            <a:r>
              <a:rPr lang="en-US" altLang="zh-CN" sz="1600" b="1" dirty="0">
                <a:solidFill>
                  <a:srgbClr val="0451A5"/>
                </a:solidFill>
                <a:highlight>
                  <a:srgbClr val="FFFFFF"/>
                </a:highlight>
                <a:latin typeface="+mn-ea"/>
              </a:rPr>
              <a:t>Barrier </a:t>
            </a:r>
            <a:r>
              <a:rPr lang="en-US" altLang="zh-CN" sz="1600" b="1" dirty="0">
                <a:solidFill>
                  <a:srgbClr val="0451A5"/>
                </a:solidFill>
                <a:effectLst/>
                <a:highlight>
                  <a:srgbClr val="FFFFFF"/>
                </a:highlight>
                <a:latin typeface="+mn-ea"/>
              </a:rPr>
              <a:t>: </a:t>
            </a:r>
          </a:p>
          <a:p>
            <a:pPr algn="just">
              <a:lnSpc>
                <a:spcPct val="150000"/>
              </a:lnSpc>
            </a:pPr>
            <a:r>
              <a:rPr lang="zh-CN" altLang="en-US" sz="1600" b="0" dirty="0">
                <a:solidFill>
                  <a:srgbClr val="000000"/>
                </a:solidFill>
                <a:effectLst/>
                <a:highlight>
                  <a:srgbClr val="FFFFFF"/>
                </a:highlight>
                <a:latin typeface="+mn-ea"/>
              </a:rPr>
              <a:t>对几个函数的理解：</a:t>
            </a:r>
          </a:p>
          <a:p>
            <a:pPr algn="just">
              <a:lnSpc>
                <a:spcPct val="150000"/>
              </a:lnSpc>
            </a:pPr>
            <a:r>
              <a:rPr lang="en-US" altLang="zh-CN" sz="1600" b="0" dirty="0" err="1">
                <a:solidFill>
                  <a:srgbClr val="000000"/>
                </a:solidFill>
                <a:effectLst/>
                <a:highlight>
                  <a:srgbClr val="FFFFFF"/>
                </a:highlight>
                <a:latin typeface="+mn-ea"/>
              </a:rPr>
              <a:t>pthread_cond_wait</a:t>
            </a:r>
            <a:r>
              <a:rPr lang="en-US" altLang="zh-CN" sz="1600" b="0" dirty="0">
                <a:solidFill>
                  <a:srgbClr val="000000"/>
                </a:solidFill>
                <a:effectLst/>
                <a:highlight>
                  <a:srgbClr val="FFFFFF"/>
                </a:highlight>
                <a:latin typeface="+mn-ea"/>
              </a:rPr>
              <a:t> </a:t>
            </a:r>
            <a:r>
              <a:rPr lang="zh-CN" altLang="en-US" sz="1600" b="0" dirty="0">
                <a:solidFill>
                  <a:srgbClr val="000000"/>
                </a:solidFill>
                <a:effectLst/>
                <a:highlight>
                  <a:srgbClr val="FFFFFF"/>
                </a:highlight>
                <a:latin typeface="+mn-ea"/>
              </a:rPr>
              <a:t>函数用于将当前线程阻塞，并等待条件变量的信号。当其他线程调用 </a:t>
            </a:r>
            <a:r>
              <a:rPr lang="en-US" altLang="zh-CN" sz="1600" b="0" dirty="0">
                <a:solidFill>
                  <a:srgbClr val="000000"/>
                </a:solidFill>
                <a:effectLst/>
                <a:highlight>
                  <a:srgbClr val="FFFFFF"/>
                </a:highlight>
                <a:latin typeface="+mn-ea"/>
              </a:rPr>
              <a:t>p </a:t>
            </a:r>
            <a:r>
              <a:rPr lang="en-US" altLang="zh-CN" sz="1600" b="0" dirty="0" err="1">
                <a:solidFill>
                  <a:srgbClr val="000000"/>
                </a:solidFill>
                <a:effectLst/>
                <a:highlight>
                  <a:srgbClr val="FFFFFF"/>
                </a:highlight>
                <a:latin typeface="+mn-ea"/>
              </a:rPr>
              <a:t>thread_cond_signal</a:t>
            </a:r>
            <a:r>
              <a:rPr lang="en-US" altLang="zh-CN" sz="1600" b="0" dirty="0">
                <a:solidFill>
                  <a:srgbClr val="000000"/>
                </a:solidFill>
                <a:effectLst/>
                <a:highlight>
                  <a:srgbClr val="FFFFFF"/>
                </a:highlight>
                <a:latin typeface="+mn-ea"/>
              </a:rPr>
              <a:t> </a:t>
            </a:r>
            <a:r>
              <a:rPr lang="zh-CN" altLang="en-US" sz="1600" b="0" dirty="0">
                <a:solidFill>
                  <a:srgbClr val="000000"/>
                </a:solidFill>
                <a:effectLst/>
                <a:highlight>
                  <a:srgbClr val="FFFFFF"/>
                </a:highlight>
                <a:latin typeface="+mn-ea"/>
              </a:rPr>
              <a:t>或 </a:t>
            </a:r>
            <a:r>
              <a:rPr lang="en-US" altLang="zh-CN" sz="1600" b="0" dirty="0" err="1">
                <a:solidFill>
                  <a:srgbClr val="000000"/>
                </a:solidFill>
                <a:effectLst/>
                <a:highlight>
                  <a:srgbClr val="FFFFFF"/>
                </a:highlight>
                <a:latin typeface="+mn-ea"/>
              </a:rPr>
              <a:t>pthread_cond_broadcast</a:t>
            </a:r>
            <a:r>
              <a:rPr lang="en-US" altLang="zh-CN" sz="1600" b="0" dirty="0">
                <a:solidFill>
                  <a:srgbClr val="000000"/>
                </a:solidFill>
                <a:effectLst/>
                <a:highlight>
                  <a:srgbClr val="FFFFFF"/>
                </a:highlight>
                <a:latin typeface="+mn-ea"/>
              </a:rPr>
              <a:t> </a:t>
            </a:r>
            <a:r>
              <a:rPr lang="zh-CN" altLang="en-US" sz="1600" b="0" dirty="0">
                <a:solidFill>
                  <a:srgbClr val="000000"/>
                </a:solidFill>
                <a:effectLst/>
                <a:highlight>
                  <a:srgbClr val="FFFFFF"/>
                </a:highlight>
                <a:latin typeface="+mn-ea"/>
              </a:rPr>
              <a:t>发送信号时，被阻塞的线程将被唤醒并继续执行</a:t>
            </a:r>
          </a:p>
          <a:p>
            <a:pPr algn="just">
              <a:lnSpc>
                <a:spcPct val="150000"/>
              </a:lnSpc>
            </a:pPr>
            <a:r>
              <a:rPr lang="en-US" altLang="zh-CN" sz="1600" b="0" dirty="0" err="1">
                <a:solidFill>
                  <a:srgbClr val="000000"/>
                </a:solidFill>
                <a:effectLst/>
                <a:highlight>
                  <a:srgbClr val="FFFFFF"/>
                </a:highlight>
                <a:latin typeface="+mn-ea"/>
              </a:rPr>
              <a:t>pthread_cond_wait</a:t>
            </a:r>
            <a:r>
              <a:rPr lang="en-US" altLang="zh-CN" sz="1600" b="0" dirty="0">
                <a:solidFill>
                  <a:srgbClr val="000000"/>
                </a:solidFill>
                <a:effectLst/>
                <a:highlight>
                  <a:srgbClr val="FFFFFF"/>
                </a:highlight>
                <a:latin typeface="+mn-ea"/>
              </a:rPr>
              <a:t> </a:t>
            </a:r>
            <a:r>
              <a:rPr lang="zh-CN" altLang="en-US" sz="1600" b="0" dirty="0">
                <a:solidFill>
                  <a:srgbClr val="000000"/>
                </a:solidFill>
                <a:effectLst/>
                <a:highlight>
                  <a:srgbClr val="FFFFFF"/>
                </a:highlight>
                <a:latin typeface="+mn-ea"/>
              </a:rPr>
              <a:t>函数需要与互斥锁一起使用，以确保线程在等待条件变量时不会出现竞态条件。在调用 </a:t>
            </a:r>
            <a:r>
              <a:rPr lang="en-US" altLang="zh-CN" sz="1600" b="0" dirty="0" err="1">
                <a:solidFill>
                  <a:srgbClr val="000000"/>
                </a:solidFill>
                <a:effectLst/>
                <a:highlight>
                  <a:srgbClr val="FFFFFF"/>
                </a:highlight>
                <a:latin typeface="+mn-ea"/>
              </a:rPr>
              <a:t>pthread_cond_wait</a:t>
            </a:r>
            <a:r>
              <a:rPr lang="en-US" altLang="zh-CN" sz="1600" b="0" dirty="0">
                <a:solidFill>
                  <a:srgbClr val="000000"/>
                </a:solidFill>
                <a:effectLst/>
                <a:highlight>
                  <a:srgbClr val="FFFFFF"/>
                </a:highlight>
                <a:latin typeface="+mn-ea"/>
              </a:rPr>
              <a:t> </a:t>
            </a:r>
            <a:r>
              <a:rPr lang="zh-CN" altLang="en-US" sz="1600" b="0" dirty="0">
                <a:solidFill>
                  <a:srgbClr val="000000"/>
                </a:solidFill>
                <a:effectLst/>
                <a:highlight>
                  <a:srgbClr val="FFFFFF"/>
                </a:highlight>
                <a:latin typeface="+mn-ea"/>
              </a:rPr>
              <a:t>之前，通常需要先获取互斥锁，然后在等待期间释放互斥锁，以允许其他线程修改共享数据。</a:t>
            </a:r>
          </a:p>
        </p:txBody>
      </p:sp>
    </p:spTree>
    <p:extLst>
      <p:ext uri="{BB962C8B-B14F-4D97-AF65-F5344CB8AC3E}">
        <p14:creationId xmlns:p14="http://schemas.microsoft.com/office/powerpoint/2010/main" val="270785700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3"/>
          <p:cNvSpPr>
            <a:spLocks noGrp="1"/>
          </p:cNvSpPr>
          <p:nvPr>
            <p:custDataLst>
              <p:tags r:id="rId1"/>
            </p:custDataLst>
          </p:nvPr>
        </p:nvSpPr>
        <p:spPr>
          <a:xfrm>
            <a:off x="666751" y="409576"/>
            <a:ext cx="10858498" cy="6477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800" b="1" kern="1200">
                <a:solidFill>
                  <a:schemeClr val="tx1"/>
                </a:solidFill>
                <a:latin typeface="+mn-lt"/>
                <a:ea typeface="+mj-ea"/>
                <a:cs typeface="+mj-cs"/>
              </a:defRPr>
            </a:lvl1pPr>
          </a:lstStyle>
          <a:p>
            <a:r>
              <a:rPr lang="en-US" altLang="zh-CN" b="1" dirty="0">
                <a:solidFill>
                  <a:srgbClr val="000000"/>
                </a:solidFill>
                <a:effectLst/>
                <a:highlight>
                  <a:srgbClr val="FFFFFF"/>
                </a:highlight>
                <a:latin typeface="Consolas" panose="020B0609020204030204" pitchFamily="49" charset="0"/>
              </a:rPr>
              <a:t>Lab7 : Net</a:t>
            </a:r>
            <a:endParaRPr lang="en-US" altLang="zh-CN" b="0" dirty="0">
              <a:solidFill>
                <a:srgbClr val="000000"/>
              </a:solidFill>
              <a:effectLst/>
              <a:highlight>
                <a:srgbClr val="FFFFFF"/>
              </a:highlight>
              <a:latin typeface="Consolas" panose="020B0609020204030204" pitchFamily="49" charset="0"/>
            </a:endParaRPr>
          </a:p>
        </p:txBody>
      </p:sp>
      <p:sp>
        <p:nvSpPr>
          <p:cNvPr id="9" name="椭圆 8">
            <a:extLst>
              <a:ext uri="{FF2B5EF4-FFF2-40B4-BE49-F238E27FC236}">
                <a16:creationId xmlns:a16="http://schemas.microsoft.com/office/drawing/2014/main" id="{6E53D553-D14A-9510-29DC-0BD871A344F7}"/>
              </a:ext>
            </a:extLst>
          </p:cNvPr>
          <p:cNvSpPr/>
          <p:nvPr/>
        </p:nvSpPr>
        <p:spPr>
          <a:xfrm>
            <a:off x="9267825" y="552451"/>
            <a:ext cx="361950" cy="361950"/>
          </a:xfrm>
          <a:prstGeom prst="ellipse">
            <a:avLst/>
          </a:prstGeom>
          <a:solidFill>
            <a:schemeClr val="bg1"/>
          </a:solidFill>
          <a:ln w="28575" cap="flat" cmpd="sng" algn="ctr">
            <a:solidFill>
              <a:srgbClr val="2E75B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4472C4"/>
              </a:solidFill>
              <a:effectLst/>
              <a:uLnTx/>
              <a:uFillTx/>
              <a:latin typeface="微软雅黑"/>
              <a:ea typeface="微软雅黑"/>
              <a:cs typeface="+mn-cs"/>
            </a:endParaRPr>
          </a:p>
        </p:txBody>
      </p:sp>
      <p:sp>
        <p:nvSpPr>
          <p:cNvPr id="10" name="椭圆 9">
            <a:extLst>
              <a:ext uri="{FF2B5EF4-FFF2-40B4-BE49-F238E27FC236}">
                <a16:creationId xmlns:a16="http://schemas.microsoft.com/office/drawing/2014/main" id="{2877A471-42AB-DC68-B092-54364D1165E9}"/>
              </a:ext>
            </a:extLst>
          </p:cNvPr>
          <p:cNvSpPr/>
          <p:nvPr/>
        </p:nvSpPr>
        <p:spPr>
          <a:xfrm>
            <a:off x="9741693" y="552451"/>
            <a:ext cx="361950" cy="361950"/>
          </a:xfrm>
          <a:prstGeom prst="ellipse">
            <a:avLst/>
          </a:prstGeom>
          <a:solidFill>
            <a:schemeClr val="accent1">
              <a:lumMod val="40000"/>
              <a:lumOff val="60000"/>
            </a:schemeClr>
          </a:solidFill>
          <a:ln w="28575" cap="flat" cmpd="sng" algn="ctr">
            <a:solidFill>
              <a:srgbClr val="2E75B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4472C4"/>
              </a:solidFill>
              <a:effectLst/>
              <a:uLnTx/>
              <a:uFillTx/>
              <a:latin typeface="微软雅黑"/>
              <a:ea typeface="微软雅黑"/>
              <a:cs typeface="+mn-cs"/>
            </a:endParaRPr>
          </a:p>
        </p:txBody>
      </p:sp>
      <p:sp>
        <p:nvSpPr>
          <p:cNvPr id="11" name="椭圆 10">
            <a:extLst>
              <a:ext uri="{FF2B5EF4-FFF2-40B4-BE49-F238E27FC236}">
                <a16:creationId xmlns:a16="http://schemas.microsoft.com/office/drawing/2014/main" id="{7E09F7AF-EEF0-EBEE-ED1E-474E69E23ED3}"/>
              </a:ext>
            </a:extLst>
          </p:cNvPr>
          <p:cNvSpPr/>
          <p:nvPr/>
        </p:nvSpPr>
        <p:spPr>
          <a:xfrm>
            <a:off x="10215561" y="552451"/>
            <a:ext cx="361950" cy="361950"/>
          </a:xfrm>
          <a:prstGeom prst="ellipse">
            <a:avLst/>
          </a:prstGeom>
          <a:noFill/>
          <a:ln w="28575" cap="flat" cmpd="sng" algn="ctr">
            <a:solidFill>
              <a:srgbClr val="2E75B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4472C4"/>
              </a:solidFill>
              <a:effectLst/>
              <a:uLnTx/>
              <a:uFillTx/>
              <a:latin typeface="微软雅黑"/>
              <a:ea typeface="微软雅黑"/>
              <a:cs typeface="+mn-cs"/>
            </a:endParaRPr>
          </a:p>
        </p:txBody>
      </p:sp>
      <p:sp>
        <p:nvSpPr>
          <p:cNvPr id="12" name="椭圆 11">
            <a:extLst>
              <a:ext uri="{FF2B5EF4-FFF2-40B4-BE49-F238E27FC236}">
                <a16:creationId xmlns:a16="http://schemas.microsoft.com/office/drawing/2014/main" id="{36115579-D11C-A2B3-C96B-4185E4804396}"/>
              </a:ext>
            </a:extLst>
          </p:cNvPr>
          <p:cNvSpPr/>
          <p:nvPr/>
        </p:nvSpPr>
        <p:spPr>
          <a:xfrm>
            <a:off x="10689430" y="552451"/>
            <a:ext cx="361950" cy="361950"/>
          </a:xfrm>
          <a:prstGeom prst="ellipse">
            <a:avLst/>
          </a:prstGeom>
          <a:noFill/>
          <a:ln w="28575" cap="flat" cmpd="sng" algn="ctr">
            <a:solidFill>
              <a:srgbClr val="2E75B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4472C4"/>
              </a:solidFill>
              <a:effectLst/>
              <a:uLnTx/>
              <a:uFillTx/>
              <a:latin typeface="微软雅黑"/>
              <a:ea typeface="微软雅黑"/>
              <a:cs typeface="+mn-cs"/>
            </a:endParaRPr>
          </a:p>
        </p:txBody>
      </p:sp>
      <p:sp>
        <p:nvSpPr>
          <p:cNvPr id="13" name="椭圆 12">
            <a:extLst>
              <a:ext uri="{FF2B5EF4-FFF2-40B4-BE49-F238E27FC236}">
                <a16:creationId xmlns:a16="http://schemas.microsoft.com/office/drawing/2014/main" id="{06ADDE0A-B9B2-A40E-B2FA-977756B309AC}"/>
              </a:ext>
            </a:extLst>
          </p:cNvPr>
          <p:cNvSpPr/>
          <p:nvPr/>
        </p:nvSpPr>
        <p:spPr>
          <a:xfrm>
            <a:off x="11163299" y="552451"/>
            <a:ext cx="361950" cy="361950"/>
          </a:xfrm>
          <a:prstGeom prst="ellipse">
            <a:avLst/>
          </a:prstGeom>
          <a:noFill/>
          <a:ln w="28575" cap="flat" cmpd="sng" algn="ctr">
            <a:solidFill>
              <a:srgbClr val="2E75B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4472C4"/>
              </a:solidFill>
              <a:effectLst/>
              <a:uLnTx/>
              <a:uFillTx/>
              <a:latin typeface="微软雅黑"/>
              <a:ea typeface="微软雅黑"/>
              <a:cs typeface="+mn-cs"/>
            </a:endParaRPr>
          </a:p>
        </p:txBody>
      </p:sp>
      <p:sp>
        <p:nvSpPr>
          <p:cNvPr id="2" name="文本框 1">
            <a:extLst>
              <a:ext uri="{FF2B5EF4-FFF2-40B4-BE49-F238E27FC236}">
                <a16:creationId xmlns:a16="http://schemas.microsoft.com/office/drawing/2014/main" id="{B076EC77-3709-9088-15E3-9D9AC5B1D1A3}"/>
              </a:ext>
            </a:extLst>
          </p:cNvPr>
          <p:cNvSpPr txBox="1"/>
          <p:nvPr/>
        </p:nvSpPr>
        <p:spPr>
          <a:xfrm>
            <a:off x="666751" y="1223568"/>
            <a:ext cx="10858498" cy="5116272"/>
          </a:xfrm>
          <a:prstGeom prst="rect">
            <a:avLst/>
          </a:prstGeom>
          <a:noFill/>
        </p:spPr>
        <p:txBody>
          <a:bodyPr wrap="square" anchor="b" anchorCtr="0">
            <a:spAutoFit/>
          </a:bodyPr>
          <a:lstStyle/>
          <a:p>
            <a:pPr marL="457200" indent="-457200" algn="just">
              <a:lnSpc>
                <a:spcPct val="150000"/>
              </a:lnSpc>
              <a:buAutoNum type="arabicPeriod"/>
            </a:pPr>
            <a:r>
              <a:rPr lang="zh-CN" altLang="en-US" sz="2000" b="0" dirty="0">
                <a:solidFill>
                  <a:srgbClr val="000000"/>
                </a:solidFill>
                <a:effectLst/>
                <a:highlight>
                  <a:srgbClr val="FFFFFF"/>
                </a:highlight>
                <a:latin typeface="+mn-ea"/>
              </a:rPr>
              <a:t>描述符队列管理不当：初次实现时，可能不清楚如何正确管理发送和接收队列中的描述符，导致队列操作混乱，出现数据丢失或重传问题。解决办法是仔细阅读网卡芯片的开发手册，理解队列的管理机制，尤其要明确队列的首尾指针管理规则，以及如何确保描述符更新的原子性。</a:t>
            </a:r>
            <a:endParaRPr lang="en-US" altLang="zh-CN" sz="2000" b="0" dirty="0">
              <a:solidFill>
                <a:srgbClr val="000000"/>
              </a:solidFill>
              <a:effectLst/>
              <a:highlight>
                <a:srgbClr val="FFFFFF"/>
              </a:highlight>
              <a:latin typeface="+mn-ea"/>
            </a:endParaRPr>
          </a:p>
          <a:p>
            <a:pPr marL="457200" indent="-457200" algn="just">
              <a:lnSpc>
                <a:spcPct val="150000"/>
              </a:lnSpc>
              <a:buAutoNum type="arabicPeriod"/>
            </a:pPr>
            <a:r>
              <a:rPr lang="zh-CN" altLang="en-US" sz="2000" b="0" dirty="0">
                <a:solidFill>
                  <a:srgbClr val="000000"/>
                </a:solidFill>
                <a:effectLst/>
                <a:highlight>
                  <a:srgbClr val="FFFFFF"/>
                </a:highlight>
                <a:latin typeface="+mn-ea"/>
              </a:rPr>
              <a:t>数据帧状态检查不正确：在接收数据时，如果不准确判断数据帧是否已被硬件处理完毕，可能会导致传递错误的数据给网络协议栈。解决方案是通过检查描述符状态中的特定标志位（如</a:t>
            </a:r>
            <a:r>
              <a:rPr lang="en-US" altLang="zh-CN" sz="2000" b="0" dirty="0">
                <a:solidFill>
                  <a:srgbClr val="000000"/>
                </a:solidFill>
                <a:effectLst/>
                <a:highlight>
                  <a:srgbClr val="FFFFFF"/>
                </a:highlight>
                <a:latin typeface="+mn-ea"/>
              </a:rPr>
              <a:t>E1000_RXD_STAT_DD</a:t>
            </a:r>
            <a:r>
              <a:rPr lang="zh-CN" altLang="en-US" sz="2000" b="0" dirty="0">
                <a:solidFill>
                  <a:srgbClr val="000000"/>
                </a:solidFill>
                <a:effectLst/>
                <a:highlight>
                  <a:srgbClr val="FFFFFF"/>
                </a:highlight>
                <a:latin typeface="+mn-ea"/>
              </a:rPr>
              <a:t>），确保只有已经被硬件处理完毕的数据帧才传递给上层协议栈进行处理。</a:t>
            </a:r>
            <a:endParaRPr lang="en-US" altLang="zh-CN" sz="2000" b="0" dirty="0">
              <a:solidFill>
                <a:srgbClr val="000000"/>
              </a:solidFill>
              <a:effectLst/>
              <a:highlight>
                <a:srgbClr val="FFFFFF"/>
              </a:highlight>
              <a:latin typeface="+mn-ea"/>
            </a:endParaRPr>
          </a:p>
          <a:p>
            <a:pPr marL="457200" indent="-457200" algn="just">
              <a:lnSpc>
                <a:spcPct val="150000"/>
              </a:lnSpc>
              <a:buAutoNum type="arabicPeriod"/>
            </a:pPr>
            <a:r>
              <a:rPr lang="zh-CN" altLang="en-US" sz="2000" b="0" dirty="0">
                <a:solidFill>
                  <a:srgbClr val="000000"/>
                </a:solidFill>
                <a:effectLst/>
                <a:highlight>
                  <a:srgbClr val="FFFFFF"/>
                </a:highlight>
                <a:latin typeface="+mn-ea"/>
              </a:rPr>
              <a:t>缓冲区管理出现问题：如果在处理完接收数据后没有正确替换新的缓冲区，可能导致缓冲区复用问题，造成数据混乱或内存泄漏。解决办法是在每次处理完接收的数据帧后，分配新的缓冲区并替换已处理的缓冲区，确保每个数据帧都有独立的存储空间。</a:t>
            </a:r>
          </a:p>
        </p:txBody>
      </p:sp>
    </p:spTree>
    <p:extLst>
      <p:ext uri="{BB962C8B-B14F-4D97-AF65-F5344CB8AC3E}">
        <p14:creationId xmlns:p14="http://schemas.microsoft.com/office/powerpoint/2010/main" val="423026694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3"/>
          <p:cNvSpPr>
            <a:spLocks noGrp="1"/>
          </p:cNvSpPr>
          <p:nvPr>
            <p:custDataLst>
              <p:tags r:id="rId1"/>
            </p:custDataLst>
          </p:nvPr>
        </p:nvSpPr>
        <p:spPr>
          <a:xfrm>
            <a:off x="666751" y="409576"/>
            <a:ext cx="10858498" cy="6477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800" b="1" kern="1200">
                <a:solidFill>
                  <a:schemeClr val="tx1"/>
                </a:solidFill>
                <a:latin typeface="+mn-lt"/>
                <a:ea typeface="+mj-ea"/>
                <a:cs typeface="+mj-cs"/>
              </a:defRPr>
            </a:lvl1pPr>
          </a:lstStyle>
          <a:p>
            <a:r>
              <a:rPr lang="en-US" altLang="zh-CN" b="1" dirty="0">
                <a:solidFill>
                  <a:srgbClr val="000000"/>
                </a:solidFill>
                <a:effectLst/>
                <a:highlight>
                  <a:srgbClr val="FFFFFF"/>
                </a:highlight>
                <a:latin typeface="Consolas" panose="020B0609020204030204" pitchFamily="49" charset="0"/>
              </a:rPr>
              <a:t>Lab8 : Lock</a:t>
            </a:r>
            <a:endParaRPr lang="en-US" altLang="zh-CN" b="0" dirty="0">
              <a:solidFill>
                <a:srgbClr val="000000"/>
              </a:solidFill>
              <a:effectLst/>
              <a:highlight>
                <a:srgbClr val="FFFFFF"/>
              </a:highlight>
              <a:latin typeface="Consolas" panose="020B0609020204030204" pitchFamily="49" charset="0"/>
            </a:endParaRPr>
          </a:p>
        </p:txBody>
      </p:sp>
      <p:sp>
        <p:nvSpPr>
          <p:cNvPr id="9" name="椭圆 8">
            <a:extLst>
              <a:ext uri="{FF2B5EF4-FFF2-40B4-BE49-F238E27FC236}">
                <a16:creationId xmlns:a16="http://schemas.microsoft.com/office/drawing/2014/main" id="{6E53D553-D14A-9510-29DC-0BD871A344F7}"/>
              </a:ext>
            </a:extLst>
          </p:cNvPr>
          <p:cNvSpPr/>
          <p:nvPr/>
        </p:nvSpPr>
        <p:spPr>
          <a:xfrm>
            <a:off x="9267825" y="552451"/>
            <a:ext cx="361950" cy="361950"/>
          </a:xfrm>
          <a:prstGeom prst="ellipse">
            <a:avLst/>
          </a:prstGeom>
          <a:solidFill>
            <a:schemeClr val="bg1"/>
          </a:solidFill>
          <a:ln w="28575" cap="flat" cmpd="sng" algn="ctr">
            <a:solidFill>
              <a:srgbClr val="2E75B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4472C4"/>
              </a:solidFill>
              <a:effectLst/>
              <a:uLnTx/>
              <a:uFillTx/>
              <a:latin typeface="微软雅黑"/>
              <a:ea typeface="微软雅黑"/>
              <a:cs typeface="+mn-cs"/>
            </a:endParaRPr>
          </a:p>
        </p:txBody>
      </p:sp>
      <p:sp>
        <p:nvSpPr>
          <p:cNvPr id="10" name="椭圆 9">
            <a:extLst>
              <a:ext uri="{FF2B5EF4-FFF2-40B4-BE49-F238E27FC236}">
                <a16:creationId xmlns:a16="http://schemas.microsoft.com/office/drawing/2014/main" id="{2877A471-42AB-DC68-B092-54364D1165E9}"/>
              </a:ext>
            </a:extLst>
          </p:cNvPr>
          <p:cNvSpPr/>
          <p:nvPr/>
        </p:nvSpPr>
        <p:spPr>
          <a:xfrm>
            <a:off x="9741693" y="552451"/>
            <a:ext cx="361950" cy="361950"/>
          </a:xfrm>
          <a:prstGeom prst="ellipse">
            <a:avLst/>
          </a:prstGeom>
          <a:solidFill>
            <a:schemeClr val="accent1">
              <a:lumMod val="40000"/>
              <a:lumOff val="60000"/>
            </a:schemeClr>
          </a:solidFill>
          <a:ln w="28575" cap="flat" cmpd="sng" algn="ctr">
            <a:solidFill>
              <a:srgbClr val="2E75B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4472C4"/>
              </a:solidFill>
              <a:effectLst/>
              <a:uLnTx/>
              <a:uFillTx/>
              <a:latin typeface="微软雅黑"/>
              <a:ea typeface="微软雅黑"/>
              <a:cs typeface="+mn-cs"/>
            </a:endParaRPr>
          </a:p>
        </p:txBody>
      </p:sp>
      <p:sp>
        <p:nvSpPr>
          <p:cNvPr id="11" name="椭圆 10">
            <a:extLst>
              <a:ext uri="{FF2B5EF4-FFF2-40B4-BE49-F238E27FC236}">
                <a16:creationId xmlns:a16="http://schemas.microsoft.com/office/drawing/2014/main" id="{7E09F7AF-EEF0-EBEE-ED1E-474E69E23ED3}"/>
              </a:ext>
            </a:extLst>
          </p:cNvPr>
          <p:cNvSpPr/>
          <p:nvPr/>
        </p:nvSpPr>
        <p:spPr>
          <a:xfrm>
            <a:off x="10215561" y="552451"/>
            <a:ext cx="361950" cy="361950"/>
          </a:xfrm>
          <a:prstGeom prst="ellipse">
            <a:avLst/>
          </a:prstGeom>
          <a:noFill/>
          <a:ln w="28575" cap="flat" cmpd="sng" algn="ctr">
            <a:solidFill>
              <a:srgbClr val="2E75B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4472C4"/>
              </a:solidFill>
              <a:effectLst/>
              <a:uLnTx/>
              <a:uFillTx/>
              <a:latin typeface="微软雅黑"/>
              <a:ea typeface="微软雅黑"/>
              <a:cs typeface="+mn-cs"/>
            </a:endParaRPr>
          </a:p>
        </p:txBody>
      </p:sp>
      <p:sp>
        <p:nvSpPr>
          <p:cNvPr id="12" name="椭圆 11">
            <a:extLst>
              <a:ext uri="{FF2B5EF4-FFF2-40B4-BE49-F238E27FC236}">
                <a16:creationId xmlns:a16="http://schemas.microsoft.com/office/drawing/2014/main" id="{36115579-D11C-A2B3-C96B-4185E4804396}"/>
              </a:ext>
            </a:extLst>
          </p:cNvPr>
          <p:cNvSpPr/>
          <p:nvPr/>
        </p:nvSpPr>
        <p:spPr>
          <a:xfrm>
            <a:off x="10689430" y="552451"/>
            <a:ext cx="361950" cy="361950"/>
          </a:xfrm>
          <a:prstGeom prst="ellipse">
            <a:avLst/>
          </a:prstGeom>
          <a:noFill/>
          <a:ln w="28575" cap="flat" cmpd="sng" algn="ctr">
            <a:solidFill>
              <a:srgbClr val="2E75B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4472C4"/>
              </a:solidFill>
              <a:effectLst/>
              <a:uLnTx/>
              <a:uFillTx/>
              <a:latin typeface="微软雅黑"/>
              <a:ea typeface="微软雅黑"/>
              <a:cs typeface="+mn-cs"/>
            </a:endParaRPr>
          </a:p>
        </p:txBody>
      </p:sp>
      <p:sp>
        <p:nvSpPr>
          <p:cNvPr id="13" name="椭圆 12">
            <a:extLst>
              <a:ext uri="{FF2B5EF4-FFF2-40B4-BE49-F238E27FC236}">
                <a16:creationId xmlns:a16="http://schemas.microsoft.com/office/drawing/2014/main" id="{06ADDE0A-B9B2-A40E-B2FA-977756B309AC}"/>
              </a:ext>
            </a:extLst>
          </p:cNvPr>
          <p:cNvSpPr/>
          <p:nvPr/>
        </p:nvSpPr>
        <p:spPr>
          <a:xfrm>
            <a:off x="11163299" y="552451"/>
            <a:ext cx="361950" cy="361950"/>
          </a:xfrm>
          <a:prstGeom prst="ellipse">
            <a:avLst/>
          </a:prstGeom>
          <a:noFill/>
          <a:ln w="28575" cap="flat" cmpd="sng" algn="ctr">
            <a:solidFill>
              <a:srgbClr val="2E75B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4472C4"/>
              </a:solidFill>
              <a:effectLst/>
              <a:uLnTx/>
              <a:uFillTx/>
              <a:latin typeface="微软雅黑"/>
              <a:ea typeface="微软雅黑"/>
              <a:cs typeface="+mn-cs"/>
            </a:endParaRPr>
          </a:p>
        </p:txBody>
      </p:sp>
      <p:sp>
        <p:nvSpPr>
          <p:cNvPr id="2" name="文本框 1">
            <a:extLst>
              <a:ext uri="{FF2B5EF4-FFF2-40B4-BE49-F238E27FC236}">
                <a16:creationId xmlns:a16="http://schemas.microsoft.com/office/drawing/2014/main" id="{B076EC77-3709-9088-15E3-9D9AC5B1D1A3}"/>
              </a:ext>
            </a:extLst>
          </p:cNvPr>
          <p:cNvSpPr txBox="1"/>
          <p:nvPr/>
        </p:nvSpPr>
        <p:spPr>
          <a:xfrm>
            <a:off x="666751" y="1655773"/>
            <a:ext cx="10858498" cy="3932230"/>
          </a:xfrm>
          <a:prstGeom prst="rect">
            <a:avLst/>
          </a:prstGeom>
          <a:noFill/>
        </p:spPr>
        <p:txBody>
          <a:bodyPr wrap="square" anchor="b" anchorCtr="0">
            <a:spAutoFit/>
          </a:bodyPr>
          <a:lstStyle/>
          <a:p>
            <a:pPr algn="just">
              <a:lnSpc>
                <a:spcPct val="150000"/>
              </a:lnSpc>
            </a:pPr>
            <a:r>
              <a:rPr lang="en-US" altLang="zh-CN" sz="1400" b="1" dirty="0">
                <a:solidFill>
                  <a:srgbClr val="0451A5"/>
                </a:solidFill>
                <a:effectLst/>
                <a:highlight>
                  <a:srgbClr val="FFFFFF"/>
                </a:highlight>
                <a:latin typeface="+mn-ea"/>
              </a:rPr>
              <a:t>Memory Allocator: </a:t>
            </a:r>
          </a:p>
          <a:p>
            <a:pPr algn="just">
              <a:lnSpc>
                <a:spcPct val="150000"/>
              </a:lnSpc>
            </a:pPr>
            <a:r>
              <a:rPr lang="en-US" altLang="zh-CN" sz="1400" b="0" dirty="0">
                <a:effectLst/>
                <a:highlight>
                  <a:srgbClr val="FFFFFF"/>
                </a:highlight>
                <a:latin typeface="+mn-ea"/>
              </a:rPr>
              <a:t>1. </a:t>
            </a:r>
            <a:r>
              <a:rPr lang="zh-CN" altLang="en-US" sz="1400" b="0" dirty="0">
                <a:effectLst/>
                <a:highlight>
                  <a:srgbClr val="FFFFFF"/>
                </a:highlight>
                <a:latin typeface="+mn-ea"/>
              </a:rPr>
              <a:t>锁争用的显著减少：实验结果显示，通过为每个</a:t>
            </a:r>
            <a:r>
              <a:rPr lang="en-US" altLang="zh-CN" sz="1400" b="0" dirty="0">
                <a:effectLst/>
                <a:highlight>
                  <a:srgbClr val="FFFFFF"/>
                </a:highlight>
                <a:latin typeface="+mn-ea"/>
              </a:rPr>
              <a:t>CPU</a:t>
            </a:r>
            <a:r>
              <a:rPr lang="zh-CN" altLang="en-US" sz="1400" b="0" dirty="0">
                <a:effectLst/>
                <a:highlight>
                  <a:srgbClr val="FFFFFF"/>
                </a:highlight>
                <a:latin typeface="+mn-ea"/>
              </a:rPr>
              <a:t>设置独立的锁与自由列表，锁的争用情况有了明显改善。特别是在 </a:t>
            </a:r>
            <a:r>
              <a:rPr lang="en-US" altLang="zh-CN" sz="1400" b="0" dirty="0">
                <a:effectLst/>
                <a:highlight>
                  <a:srgbClr val="FFFFFF"/>
                </a:highlight>
                <a:latin typeface="+mn-ea"/>
              </a:rPr>
              <a:t>`</a:t>
            </a:r>
            <a:r>
              <a:rPr lang="en-US" altLang="zh-CN" sz="1400" b="0" dirty="0" err="1">
                <a:effectLst/>
                <a:highlight>
                  <a:srgbClr val="FFFFFF"/>
                </a:highlight>
                <a:latin typeface="+mn-ea"/>
              </a:rPr>
              <a:t>kalloctest</a:t>
            </a:r>
            <a:r>
              <a:rPr lang="en-US" altLang="zh-CN" sz="1400" b="0" dirty="0">
                <a:effectLst/>
                <a:highlight>
                  <a:srgbClr val="FFFFFF"/>
                </a:highlight>
                <a:latin typeface="+mn-ea"/>
              </a:rPr>
              <a:t>` </a:t>
            </a:r>
            <a:r>
              <a:rPr lang="zh-CN" altLang="en-US" sz="1400" b="0" dirty="0">
                <a:effectLst/>
                <a:highlight>
                  <a:srgbClr val="FFFFFF"/>
                </a:highlight>
                <a:latin typeface="+mn-ea"/>
              </a:rPr>
              <a:t>测试中，</a:t>
            </a:r>
            <a:r>
              <a:rPr lang="en-US" altLang="zh-CN" sz="1400" b="0" dirty="0">
                <a:effectLst/>
                <a:highlight>
                  <a:srgbClr val="FFFFFF"/>
                </a:highlight>
                <a:latin typeface="+mn-ea"/>
              </a:rPr>
              <a:t>`acquire()` </a:t>
            </a:r>
            <a:r>
              <a:rPr lang="zh-CN" altLang="en-US" sz="1400" b="0" dirty="0">
                <a:effectLst/>
                <a:highlight>
                  <a:srgbClr val="FFFFFF"/>
                </a:highlight>
                <a:latin typeface="+mn-ea"/>
              </a:rPr>
              <a:t>函数的调用次数大幅减少，自旋尝试获取锁的次数也降为零，这表明大部分内存分配操作在无锁竞争的情况下顺利进行。这一改进使得系统在高并发场景下能够更高效地管理内存分配，避免了不必要的等待和资源浪费。</a:t>
            </a:r>
          </a:p>
          <a:p>
            <a:pPr algn="just">
              <a:lnSpc>
                <a:spcPct val="150000"/>
              </a:lnSpc>
            </a:pPr>
            <a:endParaRPr lang="zh-CN" altLang="en-US" sz="1400" b="0" dirty="0">
              <a:effectLst/>
              <a:highlight>
                <a:srgbClr val="FFFFFF"/>
              </a:highlight>
              <a:latin typeface="+mn-ea"/>
            </a:endParaRPr>
          </a:p>
          <a:p>
            <a:pPr algn="just">
              <a:lnSpc>
                <a:spcPct val="150000"/>
              </a:lnSpc>
            </a:pPr>
            <a:r>
              <a:rPr lang="en-US" altLang="zh-CN" sz="1400" b="0" dirty="0">
                <a:effectLst/>
                <a:highlight>
                  <a:srgbClr val="FFFFFF"/>
                </a:highlight>
                <a:latin typeface="+mn-ea"/>
              </a:rPr>
              <a:t>2. </a:t>
            </a:r>
            <a:r>
              <a:rPr lang="zh-CN" altLang="en-US" sz="1400" b="0" dirty="0">
                <a:effectLst/>
                <a:highlight>
                  <a:srgbClr val="FFFFFF"/>
                </a:highlight>
                <a:latin typeface="+mn-ea"/>
              </a:rPr>
              <a:t>系统稳定性与兼容性：通过测试结果可以看到，经过修改后的内存分配器在运行 </a:t>
            </a:r>
            <a:r>
              <a:rPr lang="en-US" altLang="zh-CN" sz="1400" b="0" dirty="0">
                <a:effectLst/>
                <a:highlight>
                  <a:srgbClr val="FFFFFF"/>
                </a:highlight>
                <a:latin typeface="+mn-ea"/>
              </a:rPr>
              <a:t>`</a:t>
            </a:r>
            <a:r>
              <a:rPr lang="en-US" altLang="zh-CN" sz="1400" b="0" dirty="0" err="1">
                <a:effectLst/>
                <a:highlight>
                  <a:srgbClr val="FFFFFF"/>
                </a:highlight>
                <a:latin typeface="+mn-ea"/>
              </a:rPr>
              <a:t>kalloctest</a:t>
            </a:r>
            <a:r>
              <a:rPr lang="en-US" altLang="zh-CN" sz="1400" b="0" dirty="0">
                <a:effectLst/>
                <a:highlight>
                  <a:srgbClr val="FFFFFF"/>
                </a:highlight>
                <a:latin typeface="+mn-ea"/>
              </a:rPr>
              <a:t>` </a:t>
            </a:r>
            <a:r>
              <a:rPr lang="zh-CN" altLang="en-US" sz="1400" b="0" dirty="0">
                <a:effectLst/>
                <a:highlight>
                  <a:srgbClr val="FFFFFF"/>
                </a:highlight>
                <a:latin typeface="+mn-ea"/>
              </a:rPr>
              <a:t>和 </a:t>
            </a:r>
            <a:r>
              <a:rPr lang="en-US" altLang="zh-CN" sz="1400" b="0" dirty="0">
                <a:effectLst/>
                <a:highlight>
                  <a:srgbClr val="FFFFFF"/>
                </a:highlight>
                <a:latin typeface="+mn-ea"/>
              </a:rPr>
              <a:t>`</a:t>
            </a:r>
            <a:r>
              <a:rPr lang="en-US" altLang="zh-CN" sz="1400" b="0" dirty="0" err="1">
                <a:effectLst/>
                <a:highlight>
                  <a:srgbClr val="FFFFFF"/>
                </a:highlight>
                <a:latin typeface="+mn-ea"/>
              </a:rPr>
              <a:t>usertests</a:t>
            </a:r>
            <a:r>
              <a:rPr lang="en-US" altLang="zh-CN" sz="1400" b="0" dirty="0">
                <a:effectLst/>
                <a:highlight>
                  <a:srgbClr val="FFFFFF"/>
                </a:highlight>
                <a:latin typeface="+mn-ea"/>
              </a:rPr>
              <a:t> </a:t>
            </a:r>
            <a:r>
              <a:rPr lang="en-US" altLang="zh-CN" sz="1400" b="0" dirty="0" err="1">
                <a:effectLst/>
                <a:highlight>
                  <a:srgbClr val="FFFFFF"/>
                </a:highlight>
                <a:latin typeface="+mn-ea"/>
              </a:rPr>
              <a:t>sbrkmuch</a:t>
            </a:r>
            <a:r>
              <a:rPr lang="en-US" altLang="zh-CN" sz="1400" b="0" dirty="0">
                <a:effectLst/>
                <a:highlight>
                  <a:srgbClr val="FFFFFF"/>
                </a:highlight>
                <a:latin typeface="+mn-ea"/>
              </a:rPr>
              <a:t>` </a:t>
            </a:r>
            <a:r>
              <a:rPr lang="zh-CN" altLang="en-US" sz="1400" b="0" dirty="0">
                <a:effectLst/>
                <a:highlight>
                  <a:srgbClr val="FFFFFF"/>
                </a:highlight>
                <a:latin typeface="+mn-ea"/>
              </a:rPr>
              <a:t>测试时均表现出色，所有测试均通过。这表明我们在优化锁机制的同时，没有引入新的不稳定因素，系统能够稳定地运行并兼容现有的用户程序。这对于实际系统应用非常重要，因为它意味着改进不仅提高了性能，还保证了系统的可靠性。</a:t>
            </a:r>
          </a:p>
          <a:p>
            <a:pPr algn="just">
              <a:lnSpc>
                <a:spcPct val="150000"/>
              </a:lnSpc>
            </a:pPr>
            <a:endParaRPr lang="zh-CN" altLang="en-US" sz="1400" b="0" dirty="0">
              <a:effectLst/>
              <a:highlight>
                <a:srgbClr val="FFFFFF"/>
              </a:highlight>
              <a:latin typeface="+mn-ea"/>
            </a:endParaRPr>
          </a:p>
          <a:p>
            <a:pPr algn="just">
              <a:lnSpc>
                <a:spcPct val="150000"/>
              </a:lnSpc>
            </a:pPr>
            <a:r>
              <a:rPr lang="en-US" altLang="zh-CN" sz="1400" b="0" dirty="0">
                <a:effectLst/>
                <a:highlight>
                  <a:srgbClr val="FFFFFF"/>
                </a:highlight>
                <a:latin typeface="+mn-ea"/>
              </a:rPr>
              <a:t>3. </a:t>
            </a:r>
            <a:r>
              <a:rPr lang="zh-CN" altLang="en-US" sz="1400" b="0" dirty="0">
                <a:effectLst/>
                <a:highlight>
                  <a:srgbClr val="FFFFFF"/>
                </a:highlight>
                <a:latin typeface="+mn-ea"/>
              </a:rPr>
              <a:t>偷取物理页策略的有效性：我们实现了当某个</a:t>
            </a:r>
            <a:r>
              <a:rPr lang="en-US" altLang="zh-CN" sz="1400" b="0" dirty="0">
                <a:effectLst/>
                <a:highlight>
                  <a:srgbClr val="FFFFFF"/>
                </a:highlight>
                <a:latin typeface="+mn-ea"/>
              </a:rPr>
              <a:t>CPU</a:t>
            </a:r>
            <a:r>
              <a:rPr lang="zh-CN" altLang="en-US" sz="1400" b="0" dirty="0">
                <a:effectLst/>
                <a:highlight>
                  <a:srgbClr val="FFFFFF"/>
                </a:highlight>
                <a:latin typeface="+mn-ea"/>
              </a:rPr>
              <a:t>的自由列表为空时，从其他</a:t>
            </a:r>
            <a:r>
              <a:rPr lang="en-US" altLang="zh-CN" sz="1400" b="0" dirty="0">
                <a:effectLst/>
                <a:highlight>
                  <a:srgbClr val="FFFFFF"/>
                </a:highlight>
                <a:latin typeface="+mn-ea"/>
              </a:rPr>
              <a:t>CPU</a:t>
            </a:r>
            <a:r>
              <a:rPr lang="zh-CN" altLang="en-US" sz="1400" b="0" dirty="0">
                <a:effectLst/>
                <a:highlight>
                  <a:srgbClr val="FFFFFF"/>
                </a:highlight>
                <a:latin typeface="+mn-ea"/>
              </a:rPr>
              <a:t>的自由列表中偷取部分内存的策略。在实际测试中，该策略能够有效防止某个</a:t>
            </a:r>
            <a:r>
              <a:rPr lang="en-US" altLang="zh-CN" sz="1400" b="0" dirty="0">
                <a:effectLst/>
                <a:highlight>
                  <a:srgbClr val="FFFFFF"/>
                </a:highlight>
                <a:latin typeface="+mn-ea"/>
              </a:rPr>
              <a:t>CPU</a:t>
            </a:r>
            <a:r>
              <a:rPr lang="zh-CN" altLang="en-US" sz="1400" b="0" dirty="0">
                <a:effectLst/>
                <a:highlight>
                  <a:srgbClr val="FFFFFF"/>
                </a:highlight>
                <a:latin typeface="+mn-ea"/>
              </a:rPr>
              <a:t>因为缺乏空闲内存页而陷入停顿，从而保持系统的整体平衡与性能。这个策略在多核系统中尤其重要，因为不同的</a:t>
            </a:r>
            <a:r>
              <a:rPr lang="en-US" altLang="zh-CN" sz="1400" b="0" dirty="0">
                <a:effectLst/>
                <a:highlight>
                  <a:srgbClr val="FFFFFF"/>
                </a:highlight>
                <a:latin typeface="+mn-ea"/>
              </a:rPr>
              <a:t>CPU</a:t>
            </a:r>
            <a:r>
              <a:rPr lang="zh-CN" altLang="en-US" sz="1400" b="0" dirty="0">
                <a:effectLst/>
                <a:highlight>
                  <a:srgbClr val="FFFFFF"/>
                </a:highlight>
                <a:latin typeface="+mn-ea"/>
              </a:rPr>
              <a:t>可能会因为不同的负载情况而消耗不同数量的内存页，通过这样的动态调整，可以确保各个</a:t>
            </a:r>
            <a:r>
              <a:rPr lang="en-US" altLang="zh-CN" sz="1400" b="0" dirty="0">
                <a:effectLst/>
                <a:highlight>
                  <a:srgbClr val="FFFFFF"/>
                </a:highlight>
                <a:latin typeface="+mn-ea"/>
              </a:rPr>
              <a:t>CPU</a:t>
            </a:r>
            <a:r>
              <a:rPr lang="zh-CN" altLang="en-US" sz="1400" b="0" dirty="0">
                <a:effectLst/>
                <a:highlight>
                  <a:srgbClr val="FFFFFF"/>
                </a:highlight>
                <a:latin typeface="+mn-ea"/>
              </a:rPr>
              <a:t>之间的资源分配更加合理。</a:t>
            </a:r>
          </a:p>
        </p:txBody>
      </p:sp>
    </p:spTree>
    <p:extLst>
      <p:ext uri="{BB962C8B-B14F-4D97-AF65-F5344CB8AC3E}">
        <p14:creationId xmlns:p14="http://schemas.microsoft.com/office/powerpoint/2010/main" val="51374414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3"/>
          <p:cNvSpPr>
            <a:spLocks noGrp="1"/>
          </p:cNvSpPr>
          <p:nvPr>
            <p:custDataLst>
              <p:tags r:id="rId1"/>
            </p:custDataLst>
          </p:nvPr>
        </p:nvSpPr>
        <p:spPr>
          <a:xfrm>
            <a:off x="666751" y="409576"/>
            <a:ext cx="10858498" cy="6477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800" b="1" kern="1200">
                <a:solidFill>
                  <a:schemeClr val="tx1"/>
                </a:solidFill>
                <a:latin typeface="+mn-lt"/>
                <a:ea typeface="+mj-ea"/>
                <a:cs typeface="+mj-cs"/>
              </a:defRPr>
            </a:lvl1pPr>
          </a:lstStyle>
          <a:p>
            <a:r>
              <a:rPr lang="en-US" altLang="zh-CN" b="1" dirty="0">
                <a:solidFill>
                  <a:srgbClr val="000000"/>
                </a:solidFill>
                <a:effectLst/>
                <a:highlight>
                  <a:srgbClr val="FFFFFF"/>
                </a:highlight>
                <a:latin typeface="Consolas" panose="020B0609020204030204" pitchFamily="49" charset="0"/>
              </a:rPr>
              <a:t>Lab8 : Lock</a:t>
            </a:r>
            <a:endParaRPr lang="en-US" altLang="zh-CN" b="0" dirty="0">
              <a:solidFill>
                <a:srgbClr val="000000"/>
              </a:solidFill>
              <a:effectLst/>
              <a:highlight>
                <a:srgbClr val="FFFFFF"/>
              </a:highlight>
              <a:latin typeface="Consolas" panose="020B0609020204030204" pitchFamily="49" charset="0"/>
            </a:endParaRPr>
          </a:p>
        </p:txBody>
      </p:sp>
      <p:sp>
        <p:nvSpPr>
          <p:cNvPr id="9" name="椭圆 8">
            <a:extLst>
              <a:ext uri="{FF2B5EF4-FFF2-40B4-BE49-F238E27FC236}">
                <a16:creationId xmlns:a16="http://schemas.microsoft.com/office/drawing/2014/main" id="{6E53D553-D14A-9510-29DC-0BD871A344F7}"/>
              </a:ext>
            </a:extLst>
          </p:cNvPr>
          <p:cNvSpPr/>
          <p:nvPr/>
        </p:nvSpPr>
        <p:spPr>
          <a:xfrm>
            <a:off x="9267825" y="552451"/>
            <a:ext cx="361950" cy="361950"/>
          </a:xfrm>
          <a:prstGeom prst="ellipse">
            <a:avLst/>
          </a:prstGeom>
          <a:solidFill>
            <a:schemeClr val="bg1"/>
          </a:solidFill>
          <a:ln w="28575" cap="flat" cmpd="sng" algn="ctr">
            <a:solidFill>
              <a:srgbClr val="2E75B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4472C4"/>
              </a:solidFill>
              <a:effectLst/>
              <a:uLnTx/>
              <a:uFillTx/>
              <a:latin typeface="微软雅黑"/>
              <a:ea typeface="微软雅黑"/>
              <a:cs typeface="+mn-cs"/>
            </a:endParaRPr>
          </a:p>
        </p:txBody>
      </p:sp>
      <p:sp>
        <p:nvSpPr>
          <p:cNvPr id="10" name="椭圆 9">
            <a:extLst>
              <a:ext uri="{FF2B5EF4-FFF2-40B4-BE49-F238E27FC236}">
                <a16:creationId xmlns:a16="http://schemas.microsoft.com/office/drawing/2014/main" id="{2877A471-42AB-DC68-B092-54364D1165E9}"/>
              </a:ext>
            </a:extLst>
          </p:cNvPr>
          <p:cNvSpPr/>
          <p:nvPr/>
        </p:nvSpPr>
        <p:spPr>
          <a:xfrm>
            <a:off x="9741693" y="552451"/>
            <a:ext cx="361950" cy="361950"/>
          </a:xfrm>
          <a:prstGeom prst="ellipse">
            <a:avLst/>
          </a:prstGeom>
          <a:solidFill>
            <a:schemeClr val="accent1">
              <a:lumMod val="40000"/>
              <a:lumOff val="60000"/>
            </a:schemeClr>
          </a:solidFill>
          <a:ln w="28575" cap="flat" cmpd="sng" algn="ctr">
            <a:solidFill>
              <a:srgbClr val="2E75B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4472C4"/>
              </a:solidFill>
              <a:effectLst/>
              <a:uLnTx/>
              <a:uFillTx/>
              <a:latin typeface="微软雅黑"/>
              <a:ea typeface="微软雅黑"/>
              <a:cs typeface="+mn-cs"/>
            </a:endParaRPr>
          </a:p>
        </p:txBody>
      </p:sp>
      <p:sp>
        <p:nvSpPr>
          <p:cNvPr id="11" name="椭圆 10">
            <a:extLst>
              <a:ext uri="{FF2B5EF4-FFF2-40B4-BE49-F238E27FC236}">
                <a16:creationId xmlns:a16="http://schemas.microsoft.com/office/drawing/2014/main" id="{7E09F7AF-EEF0-EBEE-ED1E-474E69E23ED3}"/>
              </a:ext>
            </a:extLst>
          </p:cNvPr>
          <p:cNvSpPr/>
          <p:nvPr/>
        </p:nvSpPr>
        <p:spPr>
          <a:xfrm>
            <a:off x="10215561" y="552451"/>
            <a:ext cx="361950" cy="361950"/>
          </a:xfrm>
          <a:prstGeom prst="ellipse">
            <a:avLst/>
          </a:prstGeom>
          <a:noFill/>
          <a:ln w="28575" cap="flat" cmpd="sng" algn="ctr">
            <a:solidFill>
              <a:srgbClr val="2E75B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4472C4"/>
              </a:solidFill>
              <a:effectLst/>
              <a:uLnTx/>
              <a:uFillTx/>
              <a:latin typeface="微软雅黑"/>
              <a:ea typeface="微软雅黑"/>
              <a:cs typeface="+mn-cs"/>
            </a:endParaRPr>
          </a:p>
        </p:txBody>
      </p:sp>
      <p:sp>
        <p:nvSpPr>
          <p:cNvPr id="12" name="椭圆 11">
            <a:extLst>
              <a:ext uri="{FF2B5EF4-FFF2-40B4-BE49-F238E27FC236}">
                <a16:creationId xmlns:a16="http://schemas.microsoft.com/office/drawing/2014/main" id="{36115579-D11C-A2B3-C96B-4185E4804396}"/>
              </a:ext>
            </a:extLst>
          </p:cNvPr>
          <p:cNvSpPr/>
          <p:nvPr/>
        </p:nvSpPr>
        <p:spPr>
          <a:xfrm>
            <a:off x="10689430" y="552451"/>
            <a:ext cx="361950" cy="361950"/>
          </a:xfrm>
          <a:prstGeom prst="ellipse">
            <a:avLst/>
          </a:prstGeom>
          <a:noFill/>
          <a:ln w="28575" cap="flat" cmpd="sng" algn="ctr">
            <a:solidFill>
              <a:srgbClr val="2E75B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4472C4"/>
              </a:solidFill>
              <a:effectLst/>
              <a:uLnTx/>
              <a:uFillTx/>
              <a:latin typeface="微软雅黑"/>
              <a:ea typeface="微软雅黑"/>
              <a:cs typeface="+mn-cs"/>
            </a:endParaRPr>
          </a:p>
        </p:txBody>
      </p:sp>
      <p:sp>
        <p:nvSpPr>
          <p:cNvPr id="13" name="椭圆 12">
            <a:extLst>
              <a:ext uri="{FF2B5EF4-FFF2-40B4-BE49-F238E27FC236}">
                <a16:creationId xmlns:a16="http://schemas.microsoft.com/office/drawing/2014/main" id="{06ADDE0A-B9B2-A40E-B2FA-977756B309AC}"/>
              </a:ext>
            </a:extLst>
          </p:cNvPr>
          <p:cNvSpPr/>
          <p:nvPr/>
        </p:nvSpPr>
        <p:spPr>
          <a:xfrm>
            <a:off x="11163299" y="552451"/>
            <a:ext cx="361950" cy="361950"/>
          </a:xfrm>
          <a:prstGeom prst="ellipse">
            <a:avLst/>
          </a:prstGeom>
          <a:noFill/>
          <a:ln w="28575" cap="flat" cmpd="sng" algn="ctr">
            <a:solidFill>
              <a:srgbClr val="2E75B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4472C4"/>
              </a:solidFill>
              <a:effectLst/>
              <a:uLnTx/>
              <a:uFillTx/>
              <a:latin typeface="微软雅黑"/>
              <a:ea typeface="微软雅黑"/>
              <a:cs typeface="+mn-cs"/>
            </a:endParaRPr>
          </a:p>
        </p:txBody>
      </p:sp>
      <p:sp>
        <p:nvSpPr>
          <p:cNvPr id="2" name="文本框 1">
            <a:extLst>
              <a:ext uri="{FF2B5EF4-FFF2-40B4-BE49-F238E27FC236}">
                <a16:creationId xmlns:a16="http://schemas.microsoft.com/office/drawing/2014/main" id="{B076EC77-3709-9088-15E3-9D9AC5B1D1A3}"/>
              </a:ext>
            </a:extLst>
          </p:cNvPr>
          <p:cNvSpPr txBox="1"/>
          <p:nvPr/>
        </p:nvSpPr>
        <p:spPr>
          <a:xfrm>
            <a:off x="666751" y="1062500"/>
            <a:ext cx="10858498" cy="5548057"/>
          </a:xfrm>
          <a:prstGeom prst="rect">
            <a:avLst/>
          </a:prstGeom>
          <a:noFill/>
        </p:spPr>
        <p:txBody>
          <a:bodyPr wrap="square" anchor="b" anchorCtr="0">
            <a:spAutoFit/>
          </a:bodyPr>
          <a:lstStyle/>
          <a:p>
            <a:pPr algn="just">
              <a:lnSpc>
                <a:spcPct val="150000"/>
              </a:lnSpc>
            </a:pPr>
            <a:r>
              <a:rPr lang="en-US" altLang="zh-CN" sz="1400" b="1" dirty="0">
                <a:solidFill>
                  <a:srgbClr val="0451A5"/>
                </a:solidFill>
                <a:effectLst/>
                <a:highlight>
                  <a:srgbClr val="FFFFFF"/>
                </a:highlight>
                <a:latin typeface="+mn-ea"/>
              </a:rPr>
              <a:t>Buffer Cache : </a:t>
            </a:r>
          </a:p>
          <a:p>
            <a:pPr algn="just">
              <a:lnSpc>
                <a:spcPct val="150000"/>
              </a:lnSpc>
            </a:pPr>
            <a:r>
              <a:rPr lang="en-US" altLang="zh-CN" sz="1400" b="0" dirty="0">
                <a:solidFill>
                  <a:srgbClr val="0451A5"/>
                </a:solidFill>
                <a:effectLst/>
                <a:highlight>
                  <a:srgbClr val="FFFFFF"/>
                </a:highlight>
                <a:latin typeface="+mn-ea"/>
              </a:rPr>
              <a:t>     </a:t>
            </a:r>
            <a:r>
              <a:rPr lang="en-US" altLang="zh-CN" sz="1400" b="0" dirty="0">
                <a:solidFill>
                  <a:srgbClr val="000000"/>
                </a:solidFill>
                <a:effectLst/>
                <a:highlight>
                  <a:srgbClr val="FFFFFF"/>
                </a:highlight>
                <a:latin typeface="+mn-ea"/>
              </a:rPr>
              <a:t>1. &gt; </a:t>
            </a:r>
            <a:r>
              <a:rPr lang="zh-CN" altLang="en-US" sz="1400" b="0" dirty="0">
                <a:solidFill>
                  <a:srgbClr val="000000"/>
                </a:solidFill>
                <a:effectLst/>
                <a:highlight>
                  <a:srgbClr val="FFFFFF"/>
                </a:highlight>
                <a:latin typeface="+mn-ea"/>
              </a:rPr>
              <a:t>在 </a:t>
            </a:r>
            <a:r>
              <a:rPr lang="en-US" altLang="zh-CN" sz="1400" b="0" dirty="0">
                <a:solidFill>
                  <a:srgbClr val="000000"/>
                </a:solidFill>
                <a:effectLst/>
                <a:highlight>
                  <a:srgbClr val="FFFFFF"/>
                </a:highlight>
                <a:latin typeface="+mn-ea"/>
              </a:rPr>
              <a:t>`xv6` </a:t>
            </a:r>
            <a:r>
              <a:rPr lang="zh-CN" altLang="en-US" sz="1400" b="0" dirty="0">
                <a:solidFill>
                  <a:srgbClr val="000000"/>
                </a:solidFill>
                <a:effectLst/>
                <a:highlight>
                  <a:srgbClr val="FFFFFF"/>
                </a:highlight>
                <a:latin typeface="+mn-ea"/>
              </a:rPr>
              <a:t>中执行 </a:t>
            </a:r>
            <a:r>
              <a:rPr lang="en-US" altLang="zh-CN" sz="1400" b="0" dirty="0">
                <a:solidFill>
                  <a:srgbClr val="000000"/>
                </a:solidFill>
                <a:effectLst/>
                <a:highlight>
                  <a:srgbClr val="FFFFFF"/>
                </a:highlight>
                <a:latin typeface="+mn-ea"/>
              </a:rPr>
              <a:t>`</a:t>
            </a:r>
            <a:r>
              <a:rPr lang="en-US" altLang="zh-CN" sz="1400" b="0" dirty="0" err="1">
                <a:solidFill>
                  <a:srgbClr val="000000"/>
                </a:solidFill>
                <a:effectLst/>
                <a:highlight>
                  <a:srgbClr val="FFFFFF"/>
                </a:highlight>
                <a:latin typeface="+mn-ea"/>
              </a:rPr>
              <a:t>bcachetest</a:t>
            </a:r>
            <a:r>
              <a:rPr lang="en-US" altLang="zh-CN" sz="1400" b="0" dirty="0">
                <a:solidFill>
                  <a:srgbClr val="000000"/>
                </a:solidFill>
                <a:effectLst/>
                <a:highlight>
                  <a:srgbClr val="FFFFFF"/>
                </a:highlight>
                <a:latin typeface="+mn-ea"/>
              </a:rPr>
              <a:t>` </a:t>
            </a:r>
            <a:r>
              <a:rPr lang="zh-CN" altLang="en-US" sz="1400" b="0" dirty="0">
                <a:solidFill>
                  <a:srgbClr val="000000"/>
                </a:solidFill>
                <a:effectLst/>
                <a:highlight>
                  <a:srgbClr val="FFFFFF"/>
                </a:highlight>
                <a:latin typeface="+mn-ea"/>
              </a:rPr>
              <a:t>出现 </a:t>
            </a:r>
            <a:r>
              <a:rPr lang="en-US" altLang="zh-CN" sz="1400" b="0" dirty="0">
                <a:solidFill>
                  <a:srgbClr val="000000"/>
                </a:solidFill>
                <a:effectLst/>
                <a:highlight>
                  <a:srgbClr val="FFFFFF"/>
                </a:highlight>
                <a:latin typeface="+mn-ea"/>
              </a:rPr>
              <a:t>`freeing free block` </a:t>
            </a:r>
            <a:r>
              <a:rPr lang="zh-CN" altLang="en-US" sz="1400" b="0" dirty="0">
                <a:solidFill>
                  <a:srgbClr val="000000"/>
                </a:solidFill>
                <a:effectLst/>
                <a:highlight>
                  <a:srgbClr val="FFFFFF"/>
                </a:highlight>
                <a:latin typeface="+mn-ea"/>
              </a:rPr>
              <a:t>的 </a:t>
            </a:r>
            <a:r>
              <a:rPr lang="en-US" altLang="zh-CN" sz="1400" b="0" dirty="0">
                <a:solidFill>
                  <a:srgbClr val="000000"/>
                </a:solidFill>
                <a:effectLst/>
                <a:highlight>
                  <a:srgbClr val="FFFFFF"/>
                </a:highlight>
                <a:latin typeface="+mn-ea"/>
              </a:rPr>
              <a:t>`panic`</a:t>
            </a:r>
          </a:p>
          <a:p>
            <a:pPr algn="just">
              <a:lnSpc>
                <a:spcPct val="150000"/>
              </a:lnSpc>
            </a:pPr>
            <a:r>
              <a:rPr lang="en-US" altLang="zh-CN" sz="1400" b="0" dirty="0">
                <a:solidFill>
                  <a:srgbClr val="000000"/>
                </a:solidFill>
                <a:effectLst/>
                <a:highlight>
                  <a:srgbClr val="FFFFFF"/>
                </a:highlight>
                <a:latin typeface="+mn-ea"/>
              </a:rPr>
              <a:t>        </a:t>
            </a:r>
            <a:r>
              <a:rPr lang="zh-CN" altLang="en-US" sz="1400" b="0" dirty="0">
                <a:solidFill>
                  <a:srgbClr val="000000"/>
                </a:solidFill>
                <a:effectLst/>
                <a:highlight>
                  <a:srgbClr val="FFFFFF"/>
                </a:highlight>
                <a:latin typeface="+mn-ea"/>
              </a:rPr>
              <a:t>在实现基于哈希表的缓冲区管理机制时，当在某个 </a:t>
            </a:r>
            <a:r>
              <a:rPr lang="en-US" altLang="zh-CN" sz="1400" b="0" dirty="0">
                <a:solidFill>
                  <a:srgbClr val="000000"/>
                </a:solidFill>
                <a:effectLst/>
                <a:highlight>
                  <a:srgbClr val="FFFFFF"/>
                </a:highlight>
                <a:latin typeface="+mn-ea"/>
              </a:rPr>
              <a:t>`bucket` </a:t>
            </a:r>
            <a:r>
              <a:rPr lang="zh-CN" altLang="en-US" sz="1400" b="0" dirty="0">
                <a:solidFill>
                  <a:srgbClr val="000000"/>
                </a:solidFill>
                <a:effectLst/>
                <a:highlight>
                  <a:srgbClr val="FFFFFF"/>
                </a:highlight>
                <a:latin typeface="+mn-ea"/>
              </a:rPr>
              <a:t>中找到可重用的缓存块时，如果错误地将其从 </a:t>
            </a:r>
            <a:r>
              <a:rPr lang="en-US" altLang="zh-CN" sz="1400" b="0" dirty="0">
                <a:solidFill>
                  <a:srgbClr val="000000"/>
                </a:solidFill>
                <a:effectLst/>
                <a:highlight>
                  <a:srgbClr val="FFFFFF"/>
                </a:highlight>
                <a:latin typeface="+mn-ea"/>
              </a:rPr>
              <a:t>`bucket` </a:t>
            </a:r>
            <a:r>
              <a:rPr lang="zh-CN" altLang="en-US" sz="1400" b="0" dirty="0">
                <a:solidFill>
                  <a:srgbClr val="000000"/>
                </a:solidFill>
                <a:effectLst/>
                <a:highlight>
                  <a:srgbClr val="FFFFFF"/>
                </a:highlight>
                <a:latin typeface="+mn-ea"/>
              </a:rPr>
              <a:t>中移除，而不是仅仅更新或重新使用它，就可能导致缓存块在缓存系统中的丢失。具体表现为，系统在后续操作中试图访问该缓存块时，会检测到缓存块已被移除，而实际上这些块仍然应该在缓存中，从而引发 </a:t>
            </a:r>
            <a:r>
              <a:rPr lang="en-US" altLang="zh-CN" sz="1400" b="0" dirty="0">
                <a:solidFill>
                  <a:srgbClr val="000000"/>
                </a:solidFill>
                <a:effectLst/>
                <a:highlight>
                  <a:srgbClr val="FFFFFF"/>
                </a:highlight>
                <a:latin typeface="+mn-ea"/>
              </a:rPr>
              <a:t>`freeing free block` </a:t>
            </a:r>
            <a:r>
              <a:rPr lang="zh-CN" altLang="en-US" sz="1400" b="0" dirty="0">
                <a:solidFill>
                  <a:srgbClr val="000000"/>
                </a:solidFill>
                <a:effectLst/>
                <a:highlight>
                  <a:srgbClr val="FFFFFF"/>
                </a:highlight>
                <a:latin typeface="+mn-ea"/>
              </a:rPr>
              <a:t>的 </a:t>
            </a:r>
            <a:r>
              <a:rPr lang="en-US" altLang="zh-CN" sz="1400" b="0" dirty="0">
                <a:solidFill>
                  <a:srgbClr val="000000"/>
                </a:solidFill>
                <a:effectLst/>
                <a:highlight>
                  <a:srgbClr val="FFFFFF"/>
                </a:highlight>
                <a:latin typeface="+mn-ea"/>
              </a:rPr>
              <a:t>`panic` </a:t>
            </a:r>
            <a:r>
              <a:rPr lang="zh-CN" altLang="en-US" sz="1400" b="0" dirty="0">
                <a:solidFill>
                  <a:srgbClr val="000000"/>
                </a:solidFill>
                <a:effectLst/>
                <a:highlight>
                  <a:srgbClr val="FFFFFF"/>
                </a:highlight>
                <a:latin typeface="+mn-ea"/>
              </a:rPr>
              <a:t>错误。在本次实验中，当在目标 </a:t>
            </a:r>
            <a:r>
              <a:rPr lang="en-US" altLang="zh-CN" sz="1400" b="0" dirty="0">
                <a:solidFill>
                  <a:srgbClr val="000000"/>
                </a:solidFill>
                <a:effectLst/>
                <a:highlight>
                  <a:srgbClr val="FFFFFF"/>
                </a:highlight>
                <a:latin typeface="+mn-ea"/>
              </a:rPr>
              <a:t>`bucket` </a:t>
            </a:r>
            <a:r>
              <a:rPr lang="zh-CN" altLang="en-US" sz="1400" b="0" dirty="0">
                <a:solidFill>
                  <a:srgbClr val="000000"/>
                </a:solidFill>
                <a:effectLst/>
                <a:highlight>
                  <a:srgbClr val="FFFFFF"/>
                </a:highlight>
                <a:latin typeface="+mn-ea"/>
              </a:rPr>
              <a:t>找到可重用的缓存块时错误地在 </a:t>
            </a:r>
            <a:r>
              <a:rPr lang="en-US" altLang="zh-CN" sz="1400" b="0" dirty="0">
                <a:solidFill>
                  <a:srgbClr val="000000"/>
                </a:solidFill>
                <a:effectLst/>
                <a:highlight>
                  <a:srgbClr val="FFFFFF"/>
                </a:highlight>
                <a:latin typeface="+mn-ea"/>
              </a:rPr>
              <a:t>`bucket` </a:t>
            </a:r>
            <a:r>
              <a:rPr lang="zh-CN" altLang="en-US" sz="1400" b="0" dirty="0">
                <a:solidFill>
                  <a:srgbClr val="000000"/>
                </a:solidFill>
                <a:effectLst/>
                <a:highlight>
                  <a:srgbClr val="FFFFFF"/>
                </a:highlight>
                <a:latin typeface="+mn-ea"/>
              </a:rPr>
              <a:t>中移除了缓存块</a:t>
            </a:r>
            <a:r>
              <a:rPr lang="en-US" altLang="zh-CN" sz="1400" b="0" dirty="0">
                <a:solidFill>
                  <a:srgbClr val="000000"/>
                </a:solidFill>
                <a:effectLst/>
                <a:highlight>
                  <a:srgbClr val="FFFFFF"/>
                </a:highlight>
                <a:latin typeface="+mn-ea"/>
              </a:rPr>
              <a:t>, </a:t>
            </a:r>
            <a:r>
              <a:rPr lang="zh-CN" altLang="en-US" sz="1400" b="0" dirty="0">
                <a:solidFill>
                  <a:srgbClr val="000000"/>
                </a:solidFill>
                <a:effectLst/>
                <a:highlight>
                  <a:srgbClr val="FFFFFF"/>
                </a:highlight>
                <a:latin typeface="+mn-ea"/>
              </a:rPr>
              <a:t>而此处不应该移除</a:t>
            </a:r>
            <a:r>
              <a:rPr lang="en-US" altLang="zh-CN" sz="1400" b="0" dirty="0">
                <a:solidFill>
                  <a:srgbClr val="000000"/>
                </a:solidFill>
                <a:effectLst/>
                <a:highlight>
                  <a:srgbClr val="FFFFFF"/>
                </a:highlight>
                <a:latin typeface="+mn-ea"/>
              </a:rPr>
              <a:t>, </a:t>
            </a:r>
            <a:r>
              <a:rPr lang="zh-CN" altLang="en-US" sz="1400" b="0" dirty="0">
                <a:solidFill>
                  <a:srgbClr val="000000"/>
                </a:solidFill>
                <a:effectLst/>
                <a:highlight>
                  <a:srgbClr val="FFFFFF"/>
                </a:highlight>
                <a:latin typeface="+mn-ea"/>
              </a:rPr>
              <a:t>否则会导致缓存块的丢失。</a:t>
            </a:r>
          </a:p>
          <a:p>
            <a:pPr algn="just">
              <a:lnSpc>
                <a:spcPct val="150000"/>
              </a:lnSpc>
            </a:pPr>
            <a:r>
              <a:rPr lang="zh-CN" altLang="en-US" sz="1400" b="0" dirty="0">
                <a:solidFill>
                  <a:srgbClr val="000000"/>
                </a:solidFill>
                <a:effectLst/>
                <a:highlight>
                  <a:srgbClr val="FFFFFF"/>
                </a:highlight>
                <a:latin typeface="+mn-ea"/>
              </a:rPr>
              <a:t>    </a:t>
            </a:r>
            <a:r>
              <a:rPr lang="en-US" altLang="zh-CN" sz="1400" b="0" dirty="0">
                <a:solidFill>
                  <a:srgbClr val="000000"/>
                </a:solidFill>
                <a:effectLst/>
                <a:highlight>
                  <a:srgbClr val="FFFFFF"/>
                </a:highlight>
                <a:latin typeface="+mn-ea"/>
              </a:rPr>
              <a:t>2. &gt; </a:t>
            </a:r>
            <a:r>
              <a:rPr lang="zh-CN" altLang="en-US" sz="1400" b="0" dirty="0">
                <a:solidFill>
                  <a:srgbClr val="000000"/>
                </a:solidFill>
                <a:effectLst/>
                <a:highlight>
                  <a:srgbClr val="FFFFFF"/>
                </a:highlight>
                <a:latin typeface="+mn-ea"/>
              </a:rPr>
              <a:t>在 </a:t>
            </a:r>
            <a:r>
              <a:rPr lang="en-US" altLang="zh-CN" sz="1400" b="0" dirty="0">
                <a:solidFill>
                  <a:srgbClr val="000000"/>
                </a:solidFill>
                <a:effectLst/>
                <a:highlight>
                  <a:srgbClr val="FFFFFF"/>
                </a:highlight>
                <a:latin typeface="+mn-ea"/>
              </a:rPr>
              <a:t>`xv6` </a:t>
            </a:r>
            <a:r>
              <a:rPr lang="zh-CN" altLang="en-US" sz="1400" b="0" dirty="0">
                <a:solidFill>
                  <a:srgbClr val="000000"/>
                </a:solidFill>
                <a:effectLst/>
                <a:highlight>
                  <a:srgbClr val="FFFFFF"/>
                </a:highlight>
                <a:latin typeface="+mn-ea"/>
              </a:rPr>
              <a:t>中执行 </a:t>
            </a:r>
            <a:r>
              <a:rPr lang="en-US" altLang="zh-CN" sz="1400" b="0" dirty="0">
                <a:solidFill>
                  <a:srgbClr val="000000"/>
                </a:solidFill>
                <a:effectLst/>
                <a:highlight>
                  <a:srgbClr val="FFFFFF"/>
                </a:highlight>
                <a:latin typeface="+mn-ea"/>
              </a:rPr>
              <a:t>`</a:t>
            </a:r>
            <a:r>
              <a:rPr lang="en-US" altLang="zh-CN" sz="1400" b="0" dirty="0" err="1">
                <a:solidFill>
                  <a:srgbClr val="000000"/>
                </a:solidFill>
                <a:effectLst/>
                <a:highlight>
                  <a:srgbClr val="FFFFFF"/>
                </a:highlight>
                <a:latin typeface="+mn-ea"/>
              </a:rPr>
              <a:t>bcachetest</a:t>
            </a:r>
            <a:r>
              <a:rPr lang="en-US" altLang="zh-CN" sz="1400" b="0" dirty="0">
                <a:solidFill>
                  <a:srgbClr val="000000"/>
                </a:solidFill>
                <a:effectLst/>
                <a:highlight>
                  <a:srgbClr val="FFFFFF"/>
                </a:highlight>
                <a:latin typeface="+mn-ea"/>
              </a:rPr>
              <a:t>` </a:t>
            </a:r>
            <a:r>
              <a:rPr lang="zh-CN" altLang="en-US" sz="1400" b="0" dirty="0">
                <a:solidFill>
                  <a:srgbClr val="000000"/>
                </a:solidFill>
                <a:effectLst/>
                <a:highlight>
                  <a:srgbClr val="FFFFFF"/>
                </a:highlight>
                <a:latin typeface="+mn-ea"/>
              </a:rPr>
              <a:t>通过</a:t>
            </a:r>
            <a:r>
              <a:rPr lang="en-US" altLang="zh-CN" sz="1400" b="0" dirty="0">
                <a:solidFill>
                  <a:srgbClr val="000000"/>
                </a:solidFill>
                <a:effectLst/>
                <a:highlight>
                  <a:srgbClr val="FFFFFF"/>
                </a:highlight>
                <a:latin typeface="+mn-ea"/>
              </a:rPr>
              <a:t>, </a:t>
            </a:r>
            <a:r>
              <a:rPr lang="zh-CN" altLang="en-US" sz="1400" b="0" dirty="0">
                <a:solidFill>
                  <a:srgbClr val="000000"/>
                </a:solidFill>
                <a:effectLst/>
                <a:highlight>
                  <a:srgbClr val="FFFFFF"/>
                </a:highlight>
                <a:latin typeface="+mn-ea"/>
              </a:rPr>
              <a:t>而执行 </a:t>
            </a:r>
            <a:r>
              <a:rPr lang="en-US" altLang="zh-CN" sz="1400" b="0" dirty="0">
                <a:solidFill>
                  <a:srgbClr val="000000"/>
                </a:solidFill>
                <a:effectLst/>
                <a:highlight>
                  <a:srgbClr val="FFFFFF"/>
                </a:highlight>
                <a:latin typeface="+mn-ea"/>
              </a:rPr>
              <a:t>`</a:t>
            </a:r>
            <a:r>
              <a:rPr lang="en-US" altLang="zh-CN" sz="1400" b="0" dirty="0" err="1">
                <a:solidFill>
                  <a:srgbClr val="000000"/>
                </a:solidFill>
                <a:effectLst/>
                <a:highlight>
                  <a:srgbClr val="FFFFFF"/>
                </a:highlight>
                <a:latin typeface="+mn-ea"/>
              </a:rPr>
              <a:t>usertests</a:t>
            </a:r>
            <a:r>
              <a:rPr lang="en-US" altLang="zh-CN" sz="1400" b="0" dirty="0">
                <a:solidFill>
                  <a:srgbClr val="000000"/>
                </a:solidFill>
                <a:effectLst/>
                <a:highlight>
                  <a:srgbClr val="FFFFFF"/>
                </a:highlight>
                <a:latin typeface="+mn-ea"/>
              </a:rPr>
              <a:t>` </a:t>
            </a:r>
            <a:r>
              <a:rPr lang="zh-CN" altLang="en-US" sz="1400" b="0" dirty="0">
                <a:solidFill>
                  <a:srgbClr val="000000"/>
                </a:solidFill>
                <a:effectLst/>
                <a:highlight>
                  <a:srgbClr val="FFFFFF"/>
                </a:highlight>
                <a:latin typeface="+mn-ea"/>
              </a:rPr>
              <a:t>在 </a:t>
            </a:r>
            <a:r>
              <a:rPr lang="en-US" altLang="zh-CN" sz="1400" b="0" dirty="0">
                <a:solidFill>
                  <a:srgbClr val="000000"/>
                </a:solidFill>
                <a:effectLst/>
                <a:highlight>
                  <a:srgbClr val="FFFFFF"/>
                </a:highlight>
                <a:latin typeface="+mn-ea"/>
              </a:rPr>
              <a:t>`test </a:t>
            </a:r>
            <a:r>
              <a:rPr lang="en-US" altLang="zh-CN" sz="1400" b="0" dirty="0" err="1">
                <a:solidFill>
                  <a:srgbClr val="000000"/>
                </a:solidFill>
                <a:effectLst/>
                <a:highlight>
                  <a:srgbClr val="FFFFFF"/>
                </a:highlight>
                <a:latin typeface="+mn-ea"/>
              </a:rPr>
              <a:t>manywrites</a:t>
            </a:r>
            <a:r>
              <a:rPr lang="en-US" altLang="zh-CN" sz="1400" b="0" dirty="0">
                <a:solidFill>
                  <a:srgbClr val="000000"/>
                </a:solidFill>
                <a:effectLst/>
                <a:highlight>
                  <a:srgbClr val="FFFFFF"/>
                </a:highlight>
                <a:latin typeface="+mn-ea"/>
              </a:rPr>
              <a:t>` </a:t>
            </a:r>
            <a:r>
              <a:rPr lang="zh-CN" altLang="en-US" sz="1400" b="0" dirty="0">
                <a:solidFill>
                  <a:srgbClr val="000000"/>
                </a:solidFill>
                <a:effectLst/>
                <a:highlight>
                  <a:srgbClr val="FFFFFF"/>
                </a:highlight>
                <a:latin typeface="+mn-ea"/>
              </a:rPr>
              <a:t>中卡住</a:t>
            </a:r>
          </a:p>
          <a:p>
            <a:pPr algn="just">
              <a:lnSpc>
                <a:spcPct val="150000"/>
              </a:lnSpc>
            </a:pPr>
            <a:r>
              <a:rPr lang="zh-CN" altLang="en-US" sz="1400" b="0" dirty="0">
                <a:solidFill>
                  <a:srgbClr val="000000"/>
                </a:solidFill>
                <a:effectLst/>
                <a:highlight>
                  <a:srgbClr val="FFFFFF"/>
                </a:highlight>
                <a:latin typeface="+mn-ea"/>
              </a:rPr>
              <a:t>        经过分析</a:t>
            </a:r>
            <a:r>
              <a:rPr lang="en-US" altLang="zh-CN" sz="1400" b="0" dirty="0">
                <a:solidFill>
                  <a:srgbClr val="000000"/>
                </a:solidFill>
                <a:effectLst/>
                <a:highlight>
                  <a:srgbClr val="FFFFFF"/>
                </a:highlight>
                <a:latin typeface="+mn-ea"/>
              </a:rPr>
              <a:t>, </a:t>
            </a:r>
            <a:r>
              <a:rPr lang="zh-CN" altLang="en-US" sz="1400" b="0" dirty="0">
                <a:solidFill>
                  <a:srgbClr val="000000"/>
                </a:solidFill>
                <a:effectLst/>
                <a:highlight>
                  <a:srgbClr val="FFFFFF"/>
                </a:highlight>
                <a:latin typeface="+mn-ea"/>
              </a:rPr>
              <a:t>此处的原因即将 </a:t>
            </a:r>
            <a:r>
              <a:rPr lang="en-US" altLang="zh-CN" sz="1400" b="0" dirty="0">
                <a:solidFill>
                  <a:srgbClr val="000000"/>
                </a:solidFill>
                <a:effectLst/>
                <a:highlight>
                  <a:srgbClr val="FFFFFF"/>
                </a:highlight>
                <a:latin typeface="+mn-ea"/>
              </a:rPr>
              <a:t>`lock` </a:t>
            </a:r>
            <a:r>
              <a:rPr lang="zh-CN" altLang="en-US" sz="1400" b="0" dirty="0">
                <a:solidFill>
                  <a:srgbClr val="000000"/>
                </a:solidFill>
                <a:effectLst/>
                <a:highlight>
                  <a:srgbClr val="FFFFFF"/>
                </a:highlight>
                <a:latin typeface="+mn-ea"/>
              </a:rPr>
              <a:t>和 </a:t>
            </a:r>
            <a:r>
              <a:rPr lang="en-US" altLang="zh-CN" sz="1400" b="0" dirty="0">
                <a:solidFill>
                  <a:srgbClr val="000000"/>
                </a:solidFill>
                <a:effectLst/>
                <a:highlight>
                  <a:srgbClr val="FFFFFF"/>
                </a:highlight>
                <a:latin typeface="+mn-ea"/>
              </a:rPr>
              <a:t>`</a:t>
            </a:r>
            <a:r>
              <a:rPr lang="en-US" altLang="zh-CN" sz="1400" b="0" dirty="0" err="1">
                <a:solidFill>
                  <a:srgbClr val="000000"/>
                </a:solidFill>
                <a:effectLst/>
                <a:highlight>
                  <a:srgbClr val="FFFFFF"/>
                </a:highlight>
                <a:latin typeface="+mn-ea"/>
              </a:rPr>
              <a:t>hashlock</a:t>
            </a:r>
            <a:r>
              <a:rPr lang="en-US" altLang="zh-CN" sz="1400" b="0" dirty="0">
                <a:solidFill>
                  <a:srgbClr val="000000"/>
                </a:solidFill>
                <a:effectLst/>
                <a:highlight>
                  <a:srgbClr val="FFFFFF"/>
                </a:highlight>
                <a:latin typeface="+mn-ea"/>
              </a:rPr>
              <a:t>` </a:t>
            </a:r>
            <a:r>
              <a:rPr lang="zh-CN" altLang="en-US" sz="1400" b="0" dirty="0">
                <a:solidFill>
                  <a:srgbClr val="000000"/>
                </a:solidFill>
                <a:effectLst/>
                <a:highlight>
                  <a:srgbClr val="FFFFFF"/>
                </a:highlight>
                <a:latin typeface="+mn-ea"/>
              </a:rPr>
              <a:t>二者作为同一个锁使用</a:t>
            </a:r>
            <a:r>
              <a:rPr lang="en-US" altLang="zh-CN" sz="1400" b="0" dirty="0">
                <a:solidFill>
                  <a:srgbClr val="000000"/>
                </a:solidFill>
                <a:effectLst/>
                <a:highlight>
                  <a:srgbClr val="FFFFFF"/>
                </a:highlight>
                <a:latin typeface="+mn-ea"/>
              </a:rPr>
              <a:t>, </a:t>
            </a:r>
            <a:r>
              <a:rPr lang="zh-CN" altLang="en-US" sz="1400" b="0" dirty="0">
                <a:solidFill>
                  <a:srgbClr val="000000"/>
                </a:solidFill>
                <a:effectLst/>
                <a:highlight>
                  <a:srgbClr val="FFFFFF"/>
                </a:highlight>
                <a:latin typeface="+mn-ea"/>
              </a:rPr>
              <a:t>造成了死锁。在新的缓冲区缓存管理机制中，</a:t>
            </a:r>
            <a:r>
              <a:rPr lang="en-US" altLang="zh-CN" sz="1400" b="0" dirty="0">
                <a:solidFill>
                  <a:srgbClr val="000000"/>
                </a:solidFill>
                <a:effectLst/>
                <a:highlight>
                  <a:srgbClr val="FFFFFF"/>
                </a:highlight>
                <a:latin typeface="+mn-ea"/>
              </a:rPr>
              <a:t>`lock` </a:t>
            </a:r>
            <a:r>
              <a:rPr lang="zh-CN" altLang="en-US" sz="1400" b="0" dirty="0">
                <a:solidFill>
                  <a:srgbClr val="000000"/>
                </a:solidFill>
                <a:effectLst/>
                <a:highlight>
                  <a:srgbClr val="FFFFFF"/>
                </a:highlight>
                <a:latin typeface="+mn-ea"/>
              </a:rPr>
              <a:t>和 </a:t>
            </a:r>
            <a:r>
              <a:rPr lang="en-US" altLang="zh-CN" sz="1400" b="0" dirty="0">
                <a:solidFill>
                  <a:srgbClr val="000000"/>
                </a:solidFill>
                <a:effectLst/>
                <a:highlight>
                  <a:srgbClr val="FFFFFF"/>
                </a:highlight>
                <a:latin typeface="+mn-ea"/>
              </a:rPr>
              <a:t>`</a:t>
            </a:r>
            <a:r>
              <a:rPr lang="en-US" altLang="zh-CN" sz="1400" b="0" dirty="0" err="1">
                <a:solidFill>
                  <a:srgbClr val="000000"/>
                </a:solidFill>
                <a:effectLst/>
                <a:highlight>
                  <a:srgbClr val="FFFFFF"/>
                </a:highlight>
                <a:latin typeface="+mn-ea"/>
              </a:rPr>
              <a:t>hashlock</a:t>
            </a:r>
            <a:r>
              <a:rPr lang="en-US" altLang="zh-CN" sz="1400" b="0" dirty="0">
                <a:solidFill>
                  <a:srgbClr val="000000"/>
                </a:solidFill>
                <a:effectLst/>
                <a:highlight>
                  <a:srgbClr val="FFFFFF"/>
                </a:highlight>
                <a:latin typeface="+mn-ea"/>
              </a:rPr>
              <a:t>` </a:t>
            </a:r>
            <a:r>
              <a:rPr lang="zh-CN" altLang="en-US" sz="1400" b="0" dirty="0">
                <a:solidFill>
                  <a:srgbClr val="000000"/>
                </a:solidFill>
                <a:effectLst/>
                <a:highlight>
                  <a:srgbClr val="FFFFFF"/>
                </a:highlight>
                <a:latin typeface="+mn-ea"/>
              </a:rPr>
              <a:t>分别用于不同的目的：</a:t>
            </a:r>
          </a:p>
          <a:p>
            <a:pPr algn="just">
              <a:lnSpc>
                <a:spcPct val="150000"/>
              </a:lnSpc>
            </a:pPr>
            <a:r>
              <a:rPr lang="zh-CN" altLang="en-US" sz="1400" b="0" dirty="0">
                <a:solidFill>
                  <a:srgbClr val="000000"/>
                </a:solidFill>
                <a:effectLst/>
                <a:highlight>
                  <a:srgbClr val="FFFFFF"/>
                </a:highlight>
                <a:latin typeface="+mn-ea"/>
              </a:rPr>
              <a:t>        </a:t>
            </a:r>
            <a:r>
              <a:rPr lang="en-US" altLang="zh-CN" sz="1400" b="0" dirty="0">
                <a:solidFill>
                  <a:srgbClr val="000000"/>
                </a:solidFill>
                <a:effectLst/>
                <a:highlight>
                  <a:srgbClr val="FFFFFF"/>
                </a:highlight>
                <a:latin typeface="+mn-ea"/>
              </a:rPr>
              <a:t>- `lock`</a:t>
            </a:r>
            <a:r>
              <a:rPr lang="zh-CN" altLang="en-US" sz="1400" b="0" dirty="0">
                <a:solidFill>
                  <a:srgbClr val="000000"/>
                </a:solidFill>
                <a:effectLst/>
                <a:highlight>
                  <a:srgbClr val="FFFFFF"/>
                </a:highlight>
                <a:latin typeface="+mn-ea"/>
              </a:rPr>
              <a:t>：用于保护单个 </a:t>
            </a:r>
            <a:r>
              <a:rPr lang="en-US" altLang="zh-CN" sz="1400" b="0" dirty="0">
                <a:solidFill>
                  <a:srgbClr val="000000"/>
                </a:solidFill>
                <a:effectLst/>
                <a:highlight>
                  <a:srgbClr val="FFFFFF"/>
                </a:highlight>
                <a:latin typeface="+mn-ea"/>
              </a:rPr>
              <a:t>`bucket` </a:t>
            </a:r>
            <a:r>
              <a:rPr lang="zh-CN" altLang="en-US" sz="1400" b="0" dirty="0">
                <a:solidFill>
                  <a:srgbClr val="000000"/>
                </a:solidFill>
                <a:effectLst/>
                <a:highlight>
                  <a:srgbClr val="FFFFFF"/>
                </a:highlight>
                <a:latin typeface="+mn-ea"/>
              </a:rPr>
              <a:t>中的操作，确保在多进程并发访问时，只有一个进程能够安全地操作该 </a:t>
            </a:r>
            <a:r>
              <a:rPr lang="en-US" altLang="zh-CN" sz="1400" b="0" dirty="0">
                <a:solidFill>
                  <a:srgbClr val="000000"/>
                </a:solidFill>
                <a:effectLst/>
                <a:highlight>
                  <a:srgbClr val="FFFFFF"/>
                </a:highlight>
                <a:latin typeface="+mn-ea"/>
              </a:rPr>
              <a:t>`bucket`</a:t>
            </a:r>
            <a:r>
              <a:rPr lang="zh-CN" altLang="en-US" sz="1400" b="0" dirty="0">
                <a:solidFill>
                  <a:srgbClr val="000000"/>
                </a:solidFill>
                <a:effectLst/>
                <a:highlight>
                  <a:srgbClr val="FFFFFF"/>
                </a:highlight>
                <a:latin typeface="+mn-ea"/>
              </a:rPr>
              <a:t>。</a:t>
            </a:r>
          </a:p>
          <a:p>
            <a:pPr algn="just">
              <a:lnSpc>
                <a:spcPct val="150000"/>
              </a:lnSpc>
            </a:pPr>
            <a:r>
              <a:rPr lang="zh-CN" altLang="en-US" sz="1400" b="0" dirty="0">
                <a:solidFill>
                  <a:srgbClr val="000000"/>
                </a:solidFill>
                <a:effectLst/>
                <a:highlight>
                  <a:srgbClr val="FFFFFF"/>
                </a:highlight>
                <a:latin typeface="+mn-ea"/>
              </a:rPr>
              <a:t>        </a:t>
            </a:r>
            <a:r>
              <a:rPr lang="en-US" altLang="zh-CN" sz="1400" b="0" dirty="0">
                <a:solidFill>
                  <a:srgbClr val="000000"/>
                </a:solidFill>
                <a:effectLst/>
                <a:highlight>
                  <a:srgbClr val="FFFFFF"/>
                </a:highlight>
                <a:latin typeface="+mn-ea"/>
              </a:rPr>
              <a:t>- `</a:t>
            </a:r>
            <a:r>
              <a:rPr lang="en-US" altLang="zh-CN" sz="1400" b="0" dirty="0" err="1">
                <a:solidFill>
                  <a:srgbClr val="000000"/>
                </a:solidFill>
                <a:effectLst/>
                <a:highlight>
                  <a:srgbClr val="FFFFFF"/>
                </a:highlight>
                <a:latin typeface="+mn-ea"/>
              </a:rPr>
              <a:t>hashlock</a:t>
            </a:r>
            <a:r>
              <a:rPr lang="en-US" altLang="zh-CN" sz="1400" b="0" dirty="0">
                <a:solidFill>
                  <a:srgbClr val="000000"/>
                </a:solidFill>
                <a:effectLst/>
                <a:highlight>
                  <a:srgbClr val="FFFFFF"/>
                </a:highlight>
                <a:latin typeface="+mn-ea"/>
              </a:rPr>
              <a:t>`</a:t>
            </a:r>
            <a:r>
              <a:rPr lang="zh-CN" altLang="en-US" sz="1400" b="0" dirty="0">
                <a:solidFill>
                  <a:srgbClr val="000000"/>
                </a:solidFill>
                <a:effectLst/>
                <a:highlight>
                  <a:srgbClr val="FFFFFF"/>
                </a:highlight>
                <a:latin typeface="+mn-ea"/>
              </a:rPr>
              <a:t>：用于保护整个哈希表的全局操作，比如在需要遍历或操作多个 </a:t>
            </a:r>
            <a:r>
              <a:rPr lang="en-US" altLang="zh-CN" sz="1400" b="0" dirty="0">
                <a:solidFill>
                  <a:srgbClr val="000000"/>
                </a:solidFill>
                <a:effectLst/>
                <a:highlight>
                  <a:srgbClr val="FFFFFF"/>
                </a:highlight>
                <a:latin typeface="+mn-ea"/>
              </a:rPr>
              <a:t>`bucket` </a:t>
            </a:r>
            <a:r>
              <a:rPr lang="zh-CN" altLang="en-US" sz="1400" b="0" dirty="0">
                <a:solidFill>
                  <a:srgbClr val="000000"/>
                </a:solidFill>
                <a:effectLst/>
                <a:highlight>
                  <a:srgbClr val="FFFFFF"/>
                </a:highlight>
                <a:latin typeface="+mn-ea"/>
              </a:rPr>
              <a:t>时，确保这些操作的原子性和一致性。</a:t>
            </a:r>
          </a:p>
          <a:p>
            <a:pPr algn="just">
              <a:lnSpc>
                <a:spcPct val="150000"/>
              </a:lnSpc>
            </a:pPr>
            <a:r>
              <a:rPr lang="zh-CN" altLang="en-US" sz="1400" b="0" dirty="0">
                <a:solidFill>
                  <a:srgbClr val="000000"/>
                </a:solidFill>
                <a:effectLst/>
                <a:highlight>
                  <a:srgbClr val="FFFFFF"/>
                </a:highlight>
                <a:latin typeface="+mn-ea"/>
              </a:rPr>
              <a:t>        在某些情况下，如果将 </a:t>
            </a:r>
            <a:r>
              <a:rPr lang="en-US" altLang="zh-CN" sz="1400" b="0" dirty="0">
                <a:solidFill>
                  <a:srgbClr val="000000"/>
                </a:solidFill>
                <a:effectLst/>
                <a:highlight>
                  <a:srgbClr val="FFFFFF"/>
                </a:highlight>
                <a:latin typeface="+mn-ea"/>
              </a:rPr>
              <a:t>`lock` </a:t>
            </a:r>
            <a:r>
              <a:rPr lang="zh-CN" altLang="en-US" sz="1400" b="0" dirty="0">
                <a:solidFill>
                  <a:srgbClr val="000000"/>
                </a:solidFill>
                <a:effectLst/>
                <a:highlight>
                  <a:srgbClr val="FFFFFF"/>
                </a:highlight>
                <a:latin typeface="+mn-ea"/>
              </a:rPr>
              <a:t>和 </a:t>
            </a:r>
            <a:r>
              <a:rPr lang="en-US" altLang="zh-CN" sz="1400" b="0" dirty="0">
                <a:solidFill>
                  <a:srgbClr val="000000"/>
                </a:solidFill>
                <a:effectLst/>
                <a:highlight>
                  <a:srgbClr val="FFFFFF"/>
                </a:highlight>
                <a:latin typeface="+mn-ea"/>
              </a:rPr>
              <a:t>`</a:t>
            </a:r>
            <a:r>
              <a:rPr lang="en-US" altLang="zh-CN" sz="1400" b="0" dirty="0" err="1">
                <a:solidFill>
                  <a:srgbClr val="000000"/>
                </a:solidFill>
                <a:effectLst/>
                <a:highlight>
                  <a:srgbClr val="FFFFFF"/>
                </a:highlight>
                <a:latin typeface="+mn-ea"/>
              </a:rPr>
              <a:t>hashlock</a:t>
            </a:r>
            <a:r>
              <a:rPr lang="en-US" altLang="zh-CN" sz="1400" b="0" dirty="0">
                <a:solidFill>
                  <a:srgbClr val="000000"/>
                </a:solidFill>
                <a:effectLst/>
                <a:highlight>
                  <a:srgbClr val="FFFFFF"/>
                </a:highlight>
                <a:latin typeface="+mn-ea"/>
              </a:rPr>
              <a:t>` </a:t>
            </a:r>
            <a:r>
              <a:rPr lang="zh-CN" altLang="en-US" sz="1400" b="0" dirty="0">
                <a:solidFill>
                  <a:srgbClr val="000000"/>
                </a:solidFill>
                <a:effectLst/>
                <a:highlight>
                  <a:srgbClr val="FFFFFF"/>
                </a:highlight>
                <a:latin typeface="+mn-ea"/>
              </a:rPr>
              <a:t>误用为同一个锁，那么当一个进程持有 </a:t>
            </a:r>
            <a:r>
              <a:rPr lang="en-US" altLang="zh-CN" sz="1400" b="0" dirty="0">
                <a:solidFill>
                  <a:srgbClr val="000000"/>
                </a:solidFill>
                <a:effectLst/>
                <a:highlight>
                  <a:srgbClr val="FFFFFF"/>
                </a:highlight>
                <a:latin typeface="+mn-ea"/>
              </a:rPr>
              <a:t>`</a:t>
            </a:r>
            <a:r>
              <a:rPr lang="en-US" altLang="zh-CN" sz="1400" b="0" dirty="0" err="1">
                <a:solidFill>
                  <a:srgbClr val="000000"/>
                </a:solidFill>
                <a:effectLst/>
                <a:highlight>
                  <a:srgbClr val="FFFFFF"/>
                </a:highlight>
                <a:latin typeface="+mn-ea"/>
              </a:rPr>
              <a:t>hashlock</a:t>
            </a:r>
            <a:r>
              <a:rPr lang="en-US" altLang="zh-CN" sz="1400" b="0" dirty="0">
                <a:solidFill>
                  <a:srgbClr val="000000"/>
                </a:solidFill>
                <a:effectLst/>
                <a:highlight>
                  <a:srgbClr val="FFFFFF"/>
                </a:highlight>
                <a:latin typeface="+mn-ea"/>
              </a:rPr>
              <a:t>` </a:t>
            </a:r>
            <a:r>
              <a:rPr lang="zh-CN" altLang="en-US" sz="1400" b="0" dirty="0">
                <a:solidFill>
                  <a:srgbClr val="000000"/>
                </a:solidFill>
                <a:effectLst/>
                <a:highlight>
                  <a:srgbClr val="FFFFFF"/>
                </a:highlight>
                <a:latin typeface="+mn-ea"/>
              </a:rPr>
              <a:t>并尝试获取 </a:t>
            </a:r>
            <a:r>
              <a:rPr lang="en-US" altLang="zh-CN" sz="1400" b="0" dirty="0">
                <a:solidFill>
                  <a:srgbClr val="000000"/>
                </a:solidFill>
                <a:effectLst/>
                <a:highlight>
                  <a:srgbClr val="FFFFFF"/>
                </a:highlight>
                <a:latin typeface="+mn-ea"/>
              </a:rPr>
              <a:t>`lock` </a:t>
            </a:r>
            <a:r>
              <a:rPr lang="zh-CN" altLang="en-US" sz="1400" b="0" dirty="0">
                <a:solidFill>
                  <a:srgbClr val="000000"/>
                </a:solidFill>
                <a:effectLst/>
                <a:highlight>
                  <a:srgbClr val="FFFFFF"/>
                </a:highlight>
                <a:latin typeface="+mn-ea"/>
              </a:rPr>
              <a:t>时，另一个进程可能已经持有 </a:t>
            </a:r>
            <a:r>
              <a:rPr lang="en-US" altLang="zh-CN" sz="1400" b="0" dirty="0">
                <a:solidFill>
                  <a:srgbClr val="000000"/>
                </a:solidFill>
                <a:effectLst/>
                <a:highlight>
                  <a:srgbClr val="FFFFFF"/>
                </a:highlight>
                <a:latin typeface="+mn-ea"/>
              </a:rPr>
              <a:t>`lock` </a:t>
            </a:r>
            <a:r>
              <a:rPr lang="zh-CN" altLang="en-US" sz="1400" b="0" dirty="0">
                <a:solidFill>
                  <a:srgbClr val="000000"/>
                </a:solidFill>
                <a:effectLst/>
                <a:highlight>
                  <a:srgbClr val="FFFFFF"/>
                </a:highlight>
                <a:latin typeface="+mn-ea"/>
              </a:rPr>
              <a:t>并尝试获取 </a:t>
            </a:r>
            <a:r>
              <a:rPr lang="en-US" altLang="zh-CN" sz="1400" b="0" dirty="0">
                <a:solidFill>
                  <a:srgbClr val="000000"/>
                </a:solidFill>
                <a:effectLst/>
                <a:highlight>
                  <a:srgbClr val="FFFFFF"/>
                </a:highlight>
                <a:latin typeface="+mn-ea"/>
              </a:rPr>
              <a:t>`</a:t>
            </a:r>
            <a:r>
              <a:rPr lang="en-US" altLang="zh-CN" sz="1400" b="0" dirty="0" err="1">
                <a:solidFill>
                  <a:srgbClr val="000000"/>
                </a:solidFill>
                <a:effectLst/>
                <a:highlight>
                  <a:srgbClr val="FFFFFF"/>
                </a:highlight>
                <a:latin typeface="+mn-ea"/>
              </a:rPr>
              <a:t>hashlock</a:t>
            </a:r>
            <a:r>
              <a:rPr lang="en-US" altLang="zh-CN" sz="1400" b="0" dirty="0">
                <a:solidFill>
                  <a:srgbClr val="000000"/>
                </a:solidFill>
                <a:effectLst/>
                <a:highlight>
                  <a:srgbClr val="FFFFFF"/>
                </a:highlight>
                <a:latin typeface="+mn-ea"/>
              </a:rPr>
              <a:t>`</a:t>
            </a:r>
            <a:r>
              <a:rPr lang="zh-CN" altLang="en-US" sz="1400" b="0" dirty="0">
                <a:solidFill>
                  <a:srgbClr val="000000"/>
                </a:solidFill>
                <a:effectLst/>
                <a:highlight>
                  <a:srgbClr val="FFFFFF"/>
                </a:highlight>
                <a:latin typeface="+mn-ea"/>
              </a:rPr>
              <a:t>，这就导致了死锁</a:t>
            </a:r>
            <a:r>
              <a:rPr lang="en-US" altLang="zh-CN" sz="1400" b="0" dirty="0">
                <a:solidFill>
                  <a:srgbClr val="000000"/>
                </a:solidFill>
                <a:effectLst/>
                <a:highlight>
                  <a:srgbClr val="FFFFFF"/>
                </a:highlight>
                <a:latin typeface="+mn-ea"/>
              </a:rPr>
              <a:t>——</a:t>
            </a:r>
            <a:r>
              <a:rPr lang="zh-CN" altLang="en-US" sz="1400" b="0" dirty="0">
                <a:solidFill>
                  <a:srgbClr val="000000"/>
                </a:solidFill>
                <a:effectLst/>
                <a:highlight>
                  <a:srgbClr val="FFFFFF"/>
                </a:highlight>
                <a:latin typeface="+mn-ea"/>
              </a:rPr>
              <a:t>两个进程都在等待对方释放锁，从而卡住了系统。</a:t>
            </a:r>
          </a:p>
          <a:p>
            <a:pPr algn="just">
              <a:lnSpc>
                <a:spcPct val="150000"/>
              </a:lnSpc>
            </a:pPr>
            <a:r>
              <a:rPr lang="zh-CN" altLang="en-US" sz="1400" b="0" dirty="0">
                <a:solidFill>
                  <a:srgbClr val="000000"/>
                </a:solidFill>
                <a:effectLst/>
                <a:highlight>
                  <a:srgbClr val="FFFFFF"/>
                </a:highlight>
                <a:latin typeface="+mn-ea"/>
              </a:rPr>
              <a:t>    </a:t>
            </a:r>
            <a:r>
              <a:rPr lang="en-US" altLang="zh-CN" sz="1400" b="0" dirty="0">
                <a:solidFill>
                  <a:srgbClr val="000000"/>
                </a:solidFill>
                <a:effectLst/>
                <a:highlight>
                  <a:srgbClr val="FFFFFF"/>
                </a:highlight>
                <a:latin typeface="+mn-ea"/>
              </a:rPr>
              <a:t>3. &gt; `</a:t>
            </a:r>
            <a:r>
              <a:rPr lang="en-US" altLang="zh-CN" sz="1400" b="0" dirty="0" err="1">
                <a:solidFill>
                  <a:srgbClr val="000000"/>
                </a:solidFill>
                <a:effectLst/>
                <a:highlight>
                  <a:srgbClr val="FFFFFF"/>
                </a:highlight>
                <a:latin typeface="+mn-ea"/>
              </a:rPr>
              <a:t>writebig</a:t>
            </a:r>
            <a:r>
              <a:rPr lang="en-US" altLang="zh-CN" sz="1400" b="0" dirty="0">
                <a:solidFill>
                  <a:srgbClr val="000000"/>
                </a:solidFill>
                <a:effectLst/>
                <a:highlight>
                  <a:srgbClr val="FFFFFF"/>
                </a:highlight>
                <a:latin typeface="+mn-ea"/>
              </a:rPr>
              <a:t>` </a:t>
            </a:r>
            <a:r>
              <a:rPr lang="zh-CN" altLang="en-US" sz="1400" b="0" dirty="0">
                <a:solidFill>
                  <a:srgbClr val="000000"/>
                </a:solidFill>
                <a:effectLst/>
                <a:highlight>
                  <a:srgbClr val="FFFFFF"/>
                </a:highlight>
                <a:latin typeface="+mn-ea"/>
              </a:rPr>
              <a:t>测试在运行时触发了一个 </a:t>
            </a:r>
            <a:r>
              <a:rPr lang="en-US" altLang="zh-CN" sz="1400" b="0" dirty="0">
                <a:solidFill>
                  <a:srgbClr val="000000"/>
                </a:solidFill>
                <a:effectLst/>
                <a:highlight>
                  <a:srgbClr val="FFFFFF"/>
                </a:highlight>
                <a:latin typeface="+mn-ea"/>
              </a:rPr>
              <a:t>`panic`</a:t>
            </a:r>
            <a:r>
              <a:rPr lang="zh-CN" altLang="en-US" sz="1400" b="0" dirty="0">
                <a:solidFill>
                  <a:srgbClr val="000000"/>
                </a:solidFill>
                <a:effectLst/>
                <a:highlight>
                  <a:srgbClr val="FFFFFF"/>
                </a:highlight>
                <a:latin typeface="+mn-ea"/>
              </a:rPr>
              <a:t>，具体是 </a:t>
            </a:r>
            <a:r>
              <a:rPr lang="en-US" altLang="zh-CN" sz="1400" b="0" dirty="0">
                <a:solidFill>
                  <a:srgbClr val="000000"/>
                </a:solidFill>
                <a:effectLst/>
                <a:highlight>
                  <a:srgbClr val="FFFFFF"/>
                </a:highlight>
                <a:latin typeface="+mn-ea"/>
              </a:rPr>
              <a:t>`</a:t>
            </a:r>
            <a:r>
              <a:rPr lang="en-US" altLang="zh-CN" sz="1400" b="0" dirty="0" err="1">
                <a:solidFill>
                  <a:srgbClr val="000000"/>
                </a:solidFill>
                <a:effectLst/>
                <a:highlight>
                  <a:srgbClr val="FFFFFF"/>
                </a:highlight>
                <a:latin typeface="+mn-ea"/>
              </a:rPr>
              <a:t>balloc</a:t>
            </a:r>
            <a:r>
              <a:rPr lang="en-US" altLang="zh-CN" sz="1400" b="0" dirty="0">
                <a:solidFill>
                  <a:srgbClr val="000000"/>
                </a:solidFill>
                <a:effectLst/>
                <a:highlight>
                  <a:srgbClr val="FFFFFF"/>
                </a:highlight>
                <a:latin typeface="+mn-ea"/>
              </a:rPr>
              <a:t>: out of blocks` </a:t>
            </a:r>
            <a:r>
              <a:rPr lang="zh-CN" altLang="en-US" sz="1400" b="0" dirty="0">
                <a:solidFill>
                  <a:srgbClr val="000000"/>
                </a:solidFill>
                <a:effectLst/>
                <a:highlight>
                  <a:srgbClr val="FFFFFF"/>
                </a:highlight>
                <a:latin typeface="+mn-ea"/>
              </a:rPr>
              <a:t>错误。这个错误通常意味着在分配新块时，文件系统已经没有可用的块了。</a:t>
            </a:r>
          </a:p>
          <a:p>
            <a:pPr algn="just">
              <a:lnSpc>
                <a:spcPct val="150000"/>
              </a:lnSpc>
            </a:pPr>
            <a:r>
              <a:rPr lang="zh-CN" altLang="en-US" sz="1400" b="0" dirty="0">
                <a:solidFill>
                  <a:srgbClr val="000000"/>
                </a:solidFill>
                <a:effectLst/>
                <a:highlight>
                  <a:srgbClr val="FFFFFF"/>
                </a:highlight>
                <a:latin typeface="+mn-ea"/>
              </a:rPr>
              <a:t>        </a:t>
            </a:r>
            <a:r>
              <a:rPr lang="en-US" altLang="zh-CN" sz="1400" b="0" dirty="0">
                <a:solidFill>
                  <a:srgbClr val="000000"/>
                </a:solidFill>
                <a:effectLst/>
                <a:highlight>
                  <a:srgbClr val="FFFFFF"/>
                </a:highlight>
                <a:latin typeface="+mn-ea"/>
              </a:rPr>
              <a:t>`xv6` </a:t>
            </a:r>
            <a:r>
              <a:rPr lang="zh-CN" altLang="en-US" sz="1400" b="0" dirty="0">
                <a:solidFill>
                  <a:srgbClr val="000000"/>
                </a:solidFill>
                <a:effectLst/>
                <a:highlight>
                  <a:srgbClr val="FFFFFF"/>
                </a:highlight>
                <a:latin typeface="+mn-ea"/>
              </a:rPr>
              <a:t>的文件系统在格式化时分配了一定数量的块供使用。如果在进行较大写入操作时，文件系统的可用块被耗尽，便会触发 </a:t>
            </a:r>
            <a:r>
              <a:rPr lang="en-US" altLang="zh-CN" sz="1400" b="0" dirty="0">
                <a:solidFill>
                  <a:srgbClr val="000000"/>
                </a:solidFill>
                <a:effectLst/>
                <a:highlight>
                  <a:srgbClr val="FFFFFF"/>
                </a:highlight>
                <a:latin typeface="+mn-ea"/>
              </a:rPr>
              <a:t>`out of blocks` </a:t>
            </a:r>
            <a:r>
              <a:rPr lang="zh-CN" altLang="en-US" sz="1400" b="0" dirty="0">
                <a:solidFill>
                  <a:srgbClr val="000000"/>
                </a:solidFill>
                <a:effectLst/>
                <a:highlight>
                  <a:srgbClr val="FFFFFF"/>
                </a:highlight>
                <a:latin typeface="+mn-ea"/>
              </a:rPr>
              <a:t>错误。在 </a:t>
            </a:r>
            <a:r>
              <a:rPr lang="en-US" altLang="zh-CN" sz="1400" b="0" dirty="0">
                <a:solidFill>
                  <a:srgbClr val="000000"/>
                </a:solidFill>
                <a:effectLst/>
                <a:highlight>
                  <a:srgbClr val="FFFFFF"/>
                </a:highlight>
                <a:latin typeface="+mn-ea"/>
              </a:rPr>
              <a:t>`</a:t>
            </a:r>
            <a:r>
              <a:rPr lang="en-US" altLang="zh-CN" sz="1400" b="0" dirty="0" err="1">
                <a:solidFill>
                  <a:srgbClr val="000000"/>
                </a:solidFill>
                <a:effectLst/>
                <a:highlight>
                  <a:srgbClr val="FFFFFF"/>
                </a:highlight>
                <a:latin typeface="+mn-ea"/>
              </a:rPr>
              <a:t>param.h</a:t>
            </a:r>
            <a:r>
              <a:rPr lang="en-US" altLang="zh-CN" sz="1400" b="0" dirty="0">
                <a:solidFill>
                  <a:srgbClr val="000000"/>
                </a:solidFill>
                <a:effectLst/>
                <a:highlight>
                  <a:srgbClr val="FFFFFF"/>
                </a:highlight>
                <a:latin typeface="+mn-ea"/>
              </a:rPr>
              <a:t>` </a:t>
            </a:r>
            <a:r>
              <a:rPr lang="zh-CN" altLang="en-US" sz="1400" b="0" dirty="0">
                <a:solidFill>
                  <a:srgbClr val="000000"/>
                </a:solidFill>
                <a:effectLst/>
                <a:highlight>
                  <a:srgbClr val="FFFFFF"/>
                </a:highlight>
                <a:latin typeface="+mn-ea"/>
              </a:rPr>
              <a:t>修改 </a:t>
            </a:r>
            <a:r>
              <a:rPr lang="en-US" altLang="zh-CN" sz="1400" b="0" dirty="0">
                <a:solidFill>
                  <a:srgbClr val="000000"/>
                </a:solidFill>
                <a:effectLst/>
                <a:highlight>
                  <a:srgbClr val="FFFFFF"/>
                </a:highlight>
                <a:latin typeface="+mn-ea"/>
              </a:rPr>
              <a:t>`FSSIZE` </a:t>
            </a:r>
            <a:r>
              <a:rPr lang="zh-CN" altLang="en-US" sz="1400" b="0" dirty="0">
                <a:solidFill>
                  <a:srgbClr val="000000"/>
                </a:solidFill>
                <a:effectLst/>
                <a:highlight>
                  <a:srgbClr val="FFFFFF"/>
                </a:highlight>
                <a:latin typeface="+mn-ea"/>
              </a:rPr>
              <a:t>的大小为 </a:t>
            </a:r>
            <a:r>
              <a:rPr lang="en-US" altLang="zh-CN" sz="1400" b="0" dirty="0">
                <a:solidFill>
                  <a:srgbClr val="000000"/>
                </a:solidFill>
                <a:effectLst/>
                <a:highlight>
                  <a:srgbClr val="FFFFFF"/>
                </a:highlight>
                <a:latin typeface="+mn-ea"/>
              </a:rPr>
              <a:t>10000</a:t>
            </a:r>
            <a:r>
              <a:rPr lang="zh-CN" altLang="en-US" sz="1400" b="0" dirty="0">
                <a:solidFill>
                  <a:srgbClr val="000000"/>
                </a:solidFill>
                <a:effectLst/>
                <a:highlight>
                  <a:srgbClr val="FFFFFF"/>
                </a:highlight>
                <a:latin typeface="+mn-ea"/>
              </a:rPr>
              <a:t>。</a:t>
            </a:r>
          </a:p>
        </p:txBody>
      </p:sp>
    </p:spTree>
    <p:extLst>
      <p:ext uri="{BB962C8B-B14F-4D97-AF65-F5344CB8AC3E}">
        <p14:creationId xmlns:p14="http://schemas.microsoft.com/office/powerpoint/2010/main" val="24795397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3"/>
          <p:cNvSpPr>
            <a:spLocks noGrp="1"/>
          </p:cNvSpPr>
          <p:nvPr>
            <p:custDataLst>
              <p:tags r:id="rId1"/>
            </p:custDataLst>
          </p:nvPr>
        </p:nvSpPr>
        <p:spPr>
          <a:xfrm>
            <a:off x="666751" y="409576"/>
            <a:ext cx="10858498" cy="6477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800" b="1" kern="1200">
                <a:solidFill>
                  <a:schemeClr val="tx1"/>
                </a:solidFill>
                <a:latin typeface="+mn-lt"/>
                <a:ea typeface="+mj-ea"/>
                <a:cs typeface="+mj-cs"/>
              </a:defRPr>
            </a:lvl1pPr>
          </a:lstStyle>
          <a:p>
            <a:r>
              <a:rPr lang="en-US" altLang="zh-CN" b="1" dirty="0">
                <a:solidFill>
                  <a:srgbClr val="000000"/>
                </a:solidFill>
                <a:effectLst/>
                <a:highlight>
                  <a:srgbClr val="FFFFFF"/>
                </a:highlight>
                <a:latin typeface="Consolas" panose="020B0609020204030204" pitchFamily="49" charset="0"/>
              </a:rPr>
              <a:t>Lab9 : Fs</a:t>
            </a:r>
            <a:endParaRPr lang="en-US" altLang="zh-CN" b="0" dirty="0">
              <a:solidFill>
                <a:srgbClr val="000000"/>
              </a:solidFill>
              <a:effectLst/>
              <a:highlight>
                <a:srgbClr val="FFFFFF"/>
              </a:highlight>
              <a:latin typeface="Consolas" panose="020B0609020204030204" pitchFamily="49" charset="0"/>
            </a:endParaRPr>
          </a:p>
        </p:txBody>
      </p:sp>
      <p:sp>
        <p:nvSpPr>
          <p:cNvPr id="9" name="椭圆 8">
            <a:extLst>
              <a:ext uri="{FF2B5EF4-FFF2-40B4-BE49-F238E27FC236}">
                <a16:creationId xmlns:a16="http://schemas.microsoft.com/office/drawing/2014/main" id="{6E53D553-D14A-9510-29DC-0BD871A344F7}"/>
              </a:ext>
            </a:extLst>
          </p:cNvPr>
          <p:cNvSpPr/>
          <p:nvPr/>
        </p:nvSpPr>
        <p:spPr>
          <a:xfrm>
            <a:off x="9267825" y="552451"/>
            <a:ext cx="361950" cy="361950"/>
          </a:xfrm>
          <a:prstGeom prst="ellipse">
            <a:avLst/>
          </a:prstGeom>
          <a:solidFill>
            <a:schemeClr val="bg1"/>
          </a:solidFill>
          <a:ln w="28575" cap="flat" cmpd="sng" algn="ctr">
            <a:solidFill>
              <a:srgbClr val="2E75B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4472C4"/>
              </a:solidFill>
              <a:effectLst/>
              <a:uLnTx/>
              <a:uFillTx/>
              <a:latin typeface="微软雅黑"/>
              <a:ea typeface="微软雅黑"/>
              <a:cs typeface="+mn-cs"/>
            </a:endParaRPr>
          </a:p>
        </p:txBody>
      </p:sp>
      <p:sp>
        <p:nvSpPr>
          <p:cNvPr id="10" name="椭圆 9">
            <a:extLst>
              <a:ext uri="{FF2B5EF4-FFF2-40B4-BE49-F238E27FC236}">
                <a16:creationId xmlns:a16="http://schemas.microsoft.com/office/drawing/2014/main" id="{2877A471-42AB-DC68-B092-54364D1165E9}"/>
              </a:ext>
            </a:extLst>
          </p:cNvPr>
          <p:cNvSpPr/>
          <p:nvPr/>
        </p:nvSpPr>
        <p:spPr>
          <a:xfrm>
            <a:off x="9741693" y="552451"/>
            <a:ext cx="361950" cy="361950"/>
          </a:xfrm>
          <a:prstGeom prst="ellipse">
            <a:avLst/>
          </a:prstGeom>
          <a:solidFill>
            <a:schemeClr val="accent1">
              <a:lumMod val="40000"/>
              <a:lumOff val="60000"/>
            </a:schemeClr>
          </a:solidFill>
          <a:ln w="28575" cap="flat" cmpd="sng" algn="ctr">
            <a:solidFill>
              <a:srgbClr val="2E75B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4472C4"/>
              </a:solidFill>
              <a:effectLst/>
              <a:uLnTx/>
              <a:uFillTx/>
              <a:latin typeface="微软雅黑"/>
              <a:ea typeface="微软雅黑"/>
              <a:cs typeface="+mn-cs"/>
            </a:endParaRPr>
          </a:p>
        </p:txBody>
      </p:sp>
      <p:sp>
        <p:nvSpPr>
          <p:cNvPr id="11" name="椭圆 10">
            <a:extLst>
              <a:ext uri="{FF2B5EF4-FFF2-40B4-BE49-F238E27FC236}">
                <a16:creationId xmlns:a16="http://schemas.microsoft.com/office/drawing/2014/main" id="{7E09F7AF-EEF0-EBEE-ED1E-474E69E23ED3}"/>
              </a:ext>
            </a:extLst>
          </p:cNvPr>
          <p:cNvSpPr/>
          <p:nvPr/>
        </p:nvSpPr>
        <p:spPr>
          <a:xfrm>
            <a:off x="10215561" y="552451"/>
            <a:ext cx="361950" cy="361950"/>
          </a:xfrm>
          <a:prstGeom prst="ellipse">
            <a:avLst/>
          </a:prstGeom>
          <a:noFill/>
          <a:ln w="28575" cap="flat" cmpd="sng" algn="ctr">
            <a:solidFill>
              <a:srgbClr val="2E75B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4472C4"/>
              </a:solidFill>
              <a:effectLst/>
              <a:uLnTx/>
              <a:uFillTx/>
              <a:latin typeface="微软雅黑"/>
              <a:ea typeface="微软雅黑"/>
              <a:cs typeface="+mn-cs"/>
            </a:endParaRPr>
          </a:p>
        </p:txBody>
      </p:sp>
      <p:sp>
        <p:nvSpPr>
          <p:cNvPr id="12" name="椭圆 11">
            <a:extLst>
              <a:ext uri="{FF2B5EF4-FFF2-40B4-BE49-F238E27FC236}">
                <a16:creationId xmlns:a16="http://schemas.microsoft.com/office/drawing/2014/main" id="{36115579-D11C-A2B3-C96B-4185E4804396}"/>
              </a:ext>
            </a:extLst>
          </p:cNvPr>
          <p:cNvSpPr/>
          <p:nvPr/>
        </p:nvSpPr>
        <p:spPr>
          <a:xfrm>
            <a:off x="10689430" y="552451"/>
            <a:ext cx="361950" cy="361950"/>
          </a:xfrm>
          <a:prstGeom prst="ellipse">
            <a:avLst/>
          </a:prstGeom>
          <a:noFill/>
          <a:ln w="28575" cap="flat" cmpd="sng" algn="ctr">
            <a:solidFill>
              <a:srgbClr val="2E75B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4472C4"/>
              </a:solidFill>
              <a:effectLst/>
              <a:uLnTx/>
              <a:uFillTx/>
              <a:latin typeface="微软雅黑"/>
              <a:ea typeface="微软雅黑"/>
              <a:cs typeface="+mn-cs"/>
            </a:endParaRPr>
          </a:p>
        </p:txBody>
      </p:sp>
      <p:sp>
        <p:nvSpPr>
          <p:cNvPr id="13" name="椭圆 12">
            <a:extLst>
              <a:ext uri="{FF2B5EF4-FFF2-40B4-BE49-F238E27FC236}">
                <a16:creationId xmlns:a16="http://schemas.microsoft.com/office/drawing/2014/main" id="{06ADDE0A-B9B2-A40E-B2FA-977756B309AC}"/>
              </a:ext>
            </a:extLst>
          </p:cNvPr>
          <p:cNvSpPr/>
          <p:nvPr/>
        </p:nvSpPr>
        <p:spPr>
          <a:xfrm>
            <a:off x="11163299" y="552451"/>
            <a:ext cx="361950" cy="361950"/>
          </a:xfrm>
          <a:prstGeom prst="ellipse">
            <a:avLst/>
          </a:prstGeom>
          <a:noFill/>
          <a:ln w="28575" cap="flat" cmpd="sng" algn="ctr">
            <a:solidFill>
              <a:srgbClr val="2E75B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4472C4"/>
              </a:solidFill>
              <a:effectLst/>
              <a:uLnTx/>
              <a:uFillTx/>
              <a:latin typeface="微软雅黑"/>
              <a:ea typeface="微软雅黑"/>
              <a:cs typeface="+mn-cs"/>
            </a:endParaRPr>
          </a:p>
        </p:txBody>
      </p:sp>
      <p:sp>
        <p:nvSpPr>
          <p:cNvPr id="2" name="文本框 1">
            <a:extLst>
              <a:ext uri="{FF2B5EF4-FFF2-40B4-BE49-F238E27FC236}">
                <a16:creationId xmlns:a16="http://schemas.microsoft.com/office/drawing/2014/main" id="{B076EC77-3709-9088-15E3-9D9AC5B1D1A3}"/>
              </a:ext>
            </a:extLst>
          </p:cNvPr>
          <p:cNvSpPr txBox="1"/>
          <p:nvPr/>
        </p:nvSpPr>
        <p:spPr>
          <a:xfrm>
            <a:off x="666751" y="1372867"/>
            <a:ext cx="10858498" cy="5075557"/>
          </a:xfrm>
          <a:prstGeom prst="rect">
            <a:avLst/>
          </a:prstGeom>
          <a:noFill/>
        </p:spPr>
        <p:txBody>
          <a:bodyPr wrap="square" anchor="b" anchorCtr="0">
            <a:spAutoFit/>
          </a:bodyPr>
          <a:lstStyle/>
          <a:p>
            <a:pPr algn="just">
              <a:lnSpc>
                <a:spcPct val="150000"/>
              </a:lnSpc>
            </a:pPr>
            <a:r>
              <a:rPr lang="en-US" altLang="zh-CN" sz="2000" b="1" dirty="0">
                <a:solidFill>
                  <a:srgbClr val="0451A5"/>
                </a:solidFill>
                <a:effectLst/>
                <a:highlight>
                  <a:srgbClr val="FFFFFF"/>
                </a:highlight>
                <a:latin typeface="+mn-ea"/>
              </a:rPr>
              <a:t>Large Files : </a:t>
            </a:r>
          </a:p>
          <a:p>
            <a:pPr algn="just">
              <a:lnSpc>
                <a:spcPct val="150000"/>
              </a:lnSpc>
            </a:pPr>
            <a:r>
              <a:rPr lang="en-US" altLang="zh-CN" dirty="0"/>
              <a:t>       1. &gt; </a:t>
            </a:r>
            <a:r>
              <a:rPr lang="zh-CN" altLang="en-US" dirty="0"/>
              <a:t>在修改 </a:t>
            </a:r>
            <a:r>
              <a:rPr lang="en-US" altLang="zh-CN" dirty="0"/>
              <a:t>`</a:t>
            </a:r>
            <a:r>
              <a:rPr lang="en-US" altLang="zh-CN" dirty="0" err="1"/>
              <a:t>bmap</a:t>
            </a:r>
            <a:r>
              <a:rPr lang="en-US" altLang="zh-CN" dirty="0"/>
              <a:t>()` </a:t>
            </a:r>
            <a:r>
              <a:rPr lang="zh-CN" altLang="en-US" dirty="0"/>
              <a:t>函数时，由于需要处理二级间接块，索引的复杂性显著增加。一级间接块的处理相对简单，因为只需要一次索引即可获取目标数据块的地址。然而，二级间接块涉及两次索引：第一次索引获取一级间接块的地址，第二次索引获取实际数据块的地址。这要求在代码实现中准确管理这两个层次的索引关系，否则可能导致数据块访问错误或系统崩溃。</a:t>
            </a:r>
          </a:p>
          <a:p>
            <a:pPr algn="just">
              <a:lnSpc>
                <a:spcPct val="150000"/>
              </a:lnSpc>
            </a:pPr>
            <a:r>
              <a:rPr lang="zh-CN" altLang="en-US" dirty="0"/>
              <a:t>       通过仔细设计 </a:t>
            </a:r>
            <a:r>
              <a:rPr lang="en-US" altLang="zh-CN" dirty="0"/>
              <a:t>`</a:t>
            </a:r>
            <a:r>
              <a:rPr lang="en-US" altLang="zh-CN" dirty="0" err="1"/>
              <a:t>bmap</a:t>
            </a:r>
            <a:r>
              <a:rPr lang="en-US" altLang="zh-CN" dirty="0"/>
              <a:t>()` </a:t>
            </a:r>
            <a:r>
              <a:rPr lang="zh-CN" altLang="en-US" dirty="0"/>
              <a:t>函数的逻辑，确保在处理二级间接块时正确地获取和使用每个索引值。同时，在调试阶段，增加了对索引值的检查和验证，确保函数在不同情况下都能正确返回数据块的地址。</a:t>
            </a:r>
          </a:p>
          <a:p>
            <a:pPr algn="just">
              <a:lnSpc>
                <a:spcPct val="150000"/>
              </a:lnSpc>
            </a:pPr>
            <a:r>
              <a:rPr lang="en-US" altLang="zh-CN" dirty="0"/>
              <a:t>       2. &gt; </a:t>
            </a:r>
            <a:r>
              <a:rPr lang="zh-CN" altLang="en-US" dirty="0"/>
              <a:t>在 </a:t>
            </a:r>
            <a:r>
              <a:rPr lang="en-US" altLang="zh-CN" dirty="0"/>
              <a:t>`</a:t>
            </a:r>
            <a:r>
              <a:rPr lang="en-US" altLang="zh-CN" dirty="0" err="1"/>
              <a:t>itrunc</a:t>
            </a:r>
            <a:r>
              <a:rPr lang="en-US" altLang="zh-CN" dirty="0"/>
              <a:t>()` </a:t>
            </a:r>
            <a:r>
              <a:rPr lang="zh-CN" altLang="en-US" dirty="0"/>
              <a:t>函数的实现中，由于需要释放的块数增加，释放过程变得更加复杂。除了释放直接块和一级间接块外，还需要遍历并释放二级间接块及其引用的一级间接块。这一过程中，任何遗漏或错误都可能导致内存泄漏或其他潜在问题。</a:t>
            </a:r>
          </a:p>
          <a:p>
            <a:pPr algn="just">
              <a:lnSpc>
                <a:spcPct val="150000"/>
              </a:lnSpc>
            </a:pPr>
            <a:r>
              <a:rPr lang="en-US" altLang="zh-CN" dirty="0"/>
              <a:t>       </a:t>
            </a:r>
            <a:r>
              <a:rPr lang="zh-CN" altLang="en-US" dirty="0"/>
              <a:t>通过增加多层次的循环来遍历和释放所有相关块，并严格管理每一层次的释放操作，确保所有分配的块在不再需要时都能被正确释放。同时，加入了更多的错误检查机制，以捕捉并处理可能出现的异常情况。</a:t>
            </a:r>
          </a:p>
        </p:txBody>
      </p:sp>
    </p:spTree>
    <p:extLst>
      <p:ext uri="{BB962C8B-B14F-4D97-AF65-F5344CB8AC3E}">
        <p14:creationId xmlns:p14="http://schemas.microsoft.com/office/powerpoint/2010/main" val="226448043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3"/>
          <p:cNvSpPr>
            <a:spLocks noGrp="1"/>
          </p:cNvSpPr>
          <p:nvPr>
            <p:custDataLst>
              <p:tags r:id="rId1"/>
            </p:custDataLst>
          </p:nvPr>
        </p:nvSpPr>
        <p:spPr>
          <a:xfrm>
            <a:off x="666751" y="409576"/>
            <a:ext cx="10858498" cy="6477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800" b="1" kern="1200">
                <a:solidFill>
                  <a:schemeClr val="tx1"/>
                </a:solidFill>
                <a:latin typeface="+mn-lt"/>
                <a:ea typeface="+mj-ea"/>
                <a:cs typeface="+mj-cs"/>
              </a:defRPr>
            </a:lvl1pPr>
          </a:lstStyle>
          <a:p>
            <a:r>
              <a:rPr lang="en-US" altLang="zh-CN" b="1" dirty="0">
                <a:solidFill>
                  <a:srgbClr val="000000"/>
                </a:solidFill>
                <a:effectLst/>
                <a:highlight>
                  <a:srgbClr val="FFFFFF"/>
                </a:highlight>
                <a:latin typeface="Consolas" panose="020B0609020204030204" pitchFamily="49" charset="0"/>
              </a:rPr>
              <a:t>Lab9 : Fs</a:t>
            </a:r>
            <a:endParaRPr lang="en-US" altLang="zh-CN" b="0" dirty="0">
              <a:solidFill>
                <a:srgbClr val="000000"/>
              </a:solidFill>
              <a:effectLst/>
              <a:highlight>
                <a:srgbClr val="FFFFFF"/>
              </a:highlight>
              <a:latin typeface="Consolas" panose="020B0609020204030204" pitchFamily="49" charset="0"/>
            </a:endParaRPr>
          </a:p>
        </p:txBody>
      </p:sp>
      <p:sp>
        <p:nvSpPr>
          <p:cNvPr id="9" name="椭圆 8">
            <a:extLst>
              <a:ext uri="{FF2B5EF4-FFF2-40B4-BE49-F238E27FC236}">
                <a16:creationId xmlns:a16="http://schemas.microsoft.com/office/drawing/2014/main" id="{6E53D553-D14A-9510-29DC-0BD871A344F7}"/>
              </a:ext>
            </a:extLst>
          </p:cNvPr>
          <p:cNvSpPr/>
          <p:nvPr/>
        </p:nvSpPr>
        <p:spPr>
          <a:xfrm>
            <a:off x="9267825" y="552451"/>
            <a:ext cx="361950" cy="361950"/>
          </a:xfrm>
          <a:prstGeom prst="ellipse">
            <a:avLst/>
          </a:prstGeom>
          <a:solidFill>
            <a:schemeClr val="bg1"/>
          </a:solidFill>
          <a:ln w="28575" cap="flat" cmpd="sng" algn="ctr">
            <a:solidFill>
              <a:srgbClr val="2E75B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4472C4"/>
              </a:solidFill>
              <a:effectLst/>
              <a:uLnTx/>
              <a:uFillTx/>
              <a:latin typeface="微软雅黑"/>
              <a:ea typeface="微软雅黑"/>
              <a:cs typeface="+mn-cs"/>
            </a:endParaRPr>
          </a:p>
        </p:txBody>
      </p:sp>
      <p:sp>
        <p:nvSpPr>
          <p:cNvPr id="10" name="椭圆 9">
            <a:extLst>
              <a:ext uri="{FF2B5EF4-FFF2-40B4-BE49-F238E27FC236}">
                <a16:creationId xmlns:a16="http://schemas.microsoft.com/office/drawing/2014/main" id="{2877A471-42AB-DC68-B092-54364D1165E9}"/>
              </a:ext>
            </a:extLst>
          </p:cNvPr>
          <p:cNvSpPr/>
          <p:nvPr/>
        </p:nvSpPr>
        <p:spPr>
          <a:xfrm>
            <a:off x="9741693" y="552451"/>
            <a:ext cx="361950" cy="361950"/>
          </a:xfrm>
          <a:prstGeom prst="ellipse">
            <a:avLst/>
          </a:prstGeom>
          <a:solidFill>
            <a:schemeClr val="accent1">
              <a:lumMod val="40000"/>
              <a:lumOff val="60000"/>
            </a:schemeClr>
          </a:solidFill>
          <a:ln w="28575" cap="flat" cmpd="sng" algn="ctr">
            <a:solidFill>
              <a:srgbClr val="2E75B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4472C4"/>
              </a:solidFill>
              <a:effectLst/>
              <a:uLnTx/>
              <a:uFillTx/>
              <a:latin typeface="微软雅黑"/>
              <a:ea typeface="微软雅黑"/>
              <a:cs typeface="+mn-cs"/>
            </a:endParaRPr>
          </a:p>
        </p:txBody>
      </p:sp>
      <p:sp>
        <p:nvSpPr>
          <p:cNvPr id="11" name="椭圆 10">
            <a:extLst>
              <a:ext uri="{FF2B5EF4-FFF2-40B4-BE49-F238E27FC236}">
                <a16:creationId xmlns:a16="http://schemas.microsoft.com/office/drawing/2014/main" id="{7E09F7AF-EEF0-EBEE-ED1E-474E69E23ED3}"/>
              </a:ext>
            </a:extLst>
          </p:cNvPr>
          <p:cNvSpPr/>
          <p:nvPr/>
        </p:nvSpPr>
        <p:spPr>
          <a:xfrm>
            <a:off x="10215561" y="552451"/>
            <a:ext cx="361950" cy="361950"/>
          </a:xfrm>
          <a:prstGeom prst="ellipse">
            <a:avLst/>
          </a:prstGeom>
          <a:noFill/>
          <a:ln w="28575" cap="flat" cmpd="sng" algn="ctr">
            <a:solidFill>
              <a:srgbClr val="2E75B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4472C4"/>
              </a:solidFill>
              <a:effectLst/>
              <a:uLnTx/>
              <a:uFillTx/>
              <a:latin typeface="微软雅黑"/>
              <a:ea typeface="微软雅黑"/>
              <a:cs typeface="+mn-cs"/>
            </a:endParaRPr>
          </a:p>
        </p:txBody>
      </p:sp>
      <p:sp>
        <p:nvSpPr>
          <p:cNvPr id="12" name="椭圆 11">
            <a:extLst>
              <a:ext uri="{FF2B5EF4-FFF2-40B4-BE49-F238E27FC236}">
                <a16:creationId xmlns:a16="http://schemas.microsoft.com/office/drawing/2014/main" id="{36115579-D11C-A2B3-C96B-4185E4804396}"/>
              </a:ext>
            </a:extLst>
          </p:cNvPr>
          <p:cNvSpPr/>
          <p:nvPr/>
        </p:nvSpPr>
        <p:spPr>
          <a:xfrm>
            <a:off x="10689430" y="552451"/>
            <a:ext cx="361950" cy="361950"/>
          </a:xfrm>
          <a:prstGeom prst="ellipse">
            <a:avLst/>
          </a:prstGeom>
          <a:noFill/>
          <a:ln w="28575" cap="flat" cmpd="sng" algn="ctr">
            <a:solidFill>
              <a:srgbClr val="2E75B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4472C4"/>
              </a:solidFill>
              <a:effectLst/>
              <a:uLnTx/>
              <a:uFillTx/>
              <a:latin typeface="微软雅黑"/>
              <a:ea typeface="微软雅黑"/>
              <a:cs typeface="+mn-cs"/>
            </a:endParaRPr>
          </a:p>
        </p:txBody>
      </p:sp>
      <p:sp>
        <p:nvSpPr>
          <p:cNvPr id="13" name="椭圆 12">
            <a:extLst>
              <a:ext uri="{FF2B5EF4-FFF2-40B4-BE49-F238E27FC236}">
                <a16:creationId xmlns:a16="http://schemas.microsoft.com/office/drawing/2014/main" id="{06ADDE0A-B9B2-A40E-B2FA-977756B309AC}"/>
              </a:ext>
            </a:extLst>
          </p:cNvPr>
          <p:cNvSpPr/>
          <p:nvPr/>
        </p:nvSpPr>
        <p:spPr>
          <a:xfrm>
            <a:off x="11163299" y="552451"/>
            <a:ext cx="361950" cy="361950"/>
          </a:xfrm>
          <a:prstGeom prst="ellipse">
            <a:avLst/>
          </a:prstGeom>
          <a:noFill/>
          <a:ln w="28575" cap="flat" cmpd="sng" algn="ctr">
            <a:solidFill>
              <a:srgbClr val="2E75B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4472C4"/>
              </a:solidFill>
              <a:effectLst/>
              <a:uLnTx/>
              <a:uFillTx/>
              <a:latin typeface="微软雅黑"/>
              <a:ea typeface="微软雅黑"/>
              <a:cs typeface="+mn-cs"/>
            </a:endParaRPr>
          </a:p>
        </p:txBody>
      </p:sp>
      <p:sp>
        <p:nvSpPr>
          <p:cNvPr id="2" name="文本框 1">
            <a:extLst>
              <a:ext uri="{FF2B5EF4-FFF2-40B4-BE49-F238E27FC236}">
                <a16:creationId xmlns:a16="http://schemas.microsoft.com/office/drawing/2014/main" id="{B076EC77-3709-9088-15E3-9D9AC5B1D1A3}"/>
              </a:ext>
            </a:extLst>
          </p:cNvPr>
          <p:cNvSpPr txBox="1"/>
          <p:nvPr/>
        </p:nvSpPr>
        <p:spPr>
          <a:xfrm>
            <a:off x="666751" y="957369"/>
            <a:ext cx="10858498" cy="5491055"/>
          </a:xfrm>
          <a:prstGeom prst="rect">
            <a:avLst/>
          </a:prstGeom>
          <a:noFill/>
        </p:spPr>
        <p:txBody>
          <a:bodyPr wrap="square" anchor="b" anchorCtr="0">
            <a:spAutoFit/>
          </a:bodyPr>
          <a:lstStyle/>
          <a:p>
            <a:pPr algn="just">
              <a:lnSpc>
                <a:spcPct val="150000"/>
              </a:lnSpc>
            </a:pPr>
            <a:r>
              <a:rPr lang="en-US" altLang="zh-CN" sz="2000" b="1" dirty="0">
                <a:solidFill>
                  <a:srgbClr val="0451A5"/>
                </a:solidFill>
                <a:effectLst/>
                <a:highlight>
                  <a:srgbClr val="FFFFFF"/>
                </a:highlight>
                <a:latin typeface="+mn-ea"/>
              </a:rPr>
              <a:t>Symbol links : </a:t>
            </a:r>
          </a:p>
          <a:p>
            <a:pPr algn="just">
              <a:lnSpc>
                <a:spcPct val="150000"/>
              </a:lnSpc>
            </a:pPr>
            <a:r>
              <a:rPr lang="en-US" altLang="zh-CN" dirty="0"/>
              <a:t>    1. </a:t>
            </a:r>
            <a:r>
              <a:rPr lang="zh-CN" altLang="en-US" dirty="0"/>
              <a:t>符号链接递归深度问题：在实现符号链接时，我们引入了 </a:t>
            </a:r>
            <a:r>
              <a:rPr lang="en-US" altLang="zh-CN" dirty="0"/>
              <a:t>`NSYMLINK` </a:t>
            </a:r>
            <a:r>
              <a:rPr lang="zh-CN" altLang="en-US" dirty="0"/>
              <a:t>常量来限制符号链接的递归深度。这是为了防止由于符号链接形成链式引用而导致的无限循环问题。然而，在实际测试中发现，当递归深度设定过低时，某些合法的深层符号链接无法正常解析，导致文件无法打开。为了解决这一问题，我们调整了 </a:t>
            </a:r>
            <a:r>
              <a:rPr lang="en-US" altLang="zh-CN" dirty="0"/>
              <a:t>`NSYMLINK` </a:t>
            </a:r>
            <a:r>
              <a:rPr lang="zh-CN" altLang="en-US" dirty="0"/>
              <a:t>的值，使其能够满足大多数符号链接的使用需求，同时避免对系统性能的过度消耗。</a:t>
            </a:r>
          </a:p>
          <a:p>
            <a:pPr algn="just">
              <a:lnSpc>
                <a:spcPct val="150000"/>
              </a:lnSpc>
            </a:pPr>
            <a:r>
              <a:rPr lang="zh-CN" altLang="en-US" dirty="0"/>
              <a:t>    </a:t>
            </a:r>
            <a:r>
              <a:rPr lang="en-US" altLang="zh-CN" dirty="0"/>
              <a:t>2. </a:t>
            </a:r>
            <a:r>
              <a:rPr lang="zh-CN" altLang="en-US" dirty="0"/>
              <a:t>符号链接的成环检测：成环检测的实现最初采用了简单的数组记录已访问的 </a:t>
            </a:r>
            <a:r>
              <a:rPr lang="en-US" altLang="zh-CN" dirty="0"/>
              <a:t>`</a:t>
            </a:r>
            <a:r>
              <a:rPr lang="en-US" altLang="zh-CN" dirty="0" err="1"/>
              <a:t>inode</a:t>
            </a:r>
            <a:r>
              <a:rPr lang="en-US" altLang="zh-CN" dirty="0"/>
              <a:t>` </a:t>
            </a:r>
            <a:r>
              <a:rPr lang="zh-CN" altLang="en-US" dirty="0"/>
              <a:t>编号，这种方式虽然实现简便，但在实际应用中，尤其是在处理大规模符号链接时，可能会引入性能瓶颈。为此，我们优化了成环检测算法，通过使用散列表（</a:t>
            </a:r>
            <a:r>
              <a:rPr lang="en-US" altLang="zh-CN" dirty="0"/>
              <a:t>`hash table`</a:t>
            </a:r>
            <a:r>
              <a:rPr lang="zh-CN" altLang="en-US" dirty="0"/>
              <a:t>）来加速 </a:t>
            </a:r>
            <a:r>
              <a:rPr lang="en-US" altLang="zh-CN" dirty="0"/>
              <a:t>`</a:t>
            </a:r>
            <a:r>
              <a:rPr lang="en-US" altLang="zh-CN" dirty="0" err="1"/>
              <a:t>inode</a:t>
            </a:r>
            <a:r>
              <a:rPr lang="en-US" altLang="zh-CN" dirty="0"/>
              <a:t>` </a:t>
            </a:r>
            <a:r>
              <a:rPr lang="zh-CN" altLang="en-US" dirty="0"/>
              <a:t>编号的查找和比较，显著提升了检测效率。</a:t>
            </a:r>
          </a:p>
          <a:p>
            <a:pPr algn="just">
              <a:lnSpc>
                <a:spcPct val="150000"/>
              </a:lnSpc>
            </a:pPr>
            <a:r>
              <a:rPr lang="zh-CN" altLang="en-US" dirty="0"/>
              <a:t>    </a:t>
            </a:r>
            <a:r>
              <a:rPr lang="en-US" altLang="zh-CN" dirty="0"/>
              <a:t>3. </a:t>
            </a:r>
            <a:r>
              <a:rPr lang="zh-CN" altLang="en-US" dirty="0"/>
              <a:t>锁的管理与释放：在实验过程中，我们发现符号链接处理中的锁管理尤为复杂。尤其是在递归解析符号链接时，如何正确地管理 </a:t>
            </a:r>
            <a:r>
              <a:rPr lang="en-US" altLang="zh-CN" dirty="0"/>
              <a:t>`</a:t>
            </a:r>
            <a:r>
              <a:rPr lang="en-US" altLang="zh-CN" dirty="0" err="1"/>
              <a:t>inode</a:t>
            </a:r>
            <a:r>
              <a:rPr lang="en-US" altLang="zh-CN" dirty="0"/>
              <a:t>` </a:t>
            </a:r>
            <a:r>
              <a:rPr lang="zh-CN" altLang="en-US" dirty="0"/>
              <a:t>的锁以及避免死锁成为一个关键问题。在多次调试后，我们确定了在 </a:t>
            </a:r>
            <a:r>
              <a:rPr lang="en-US" altLang="zh-CN" dirty="0"/>
              <a:t>`</a:t>
            </a:r>
            <a:r>
              <a:rPr lang="en-US" altLang="zh-CN" dirty="0" err="1"/>
              <a:t>follow_symlink</a:t>
            </a:r>
            <a:r>
              <a:rPr lang="en-US" altLang="zh-CN" dirty="0"/>
              <a:t>()` </a:t>
            </a:r>
            <a:r>
              <a:rPr lang="zh-CN" altLang="en-US" dirty="0"/>
              <a:t>函数中对 </a:t>
            </a:r>
            <a:r>
              <a:rPr lang="en-US" altLang="zh-CN" dirty="0"/>
              <a:t>`</a:t>
            </a:r>
            <a:r>
              <a:rPr lang="en-US" altLang="zh-CN" dirty="0" err="1"/>
              <a:t>inode</a:t>
            </a:r>
            <a:r>
              <a:rPr lang="en-US" altLang="zh-CN" dirty="0"/>
              <a:t>` </a:t>
            </a:r>
            <a:r>
              <a:rPr lang="zh-CN" altLang="en-US" dirty="0"/>
              <a:t>的锁定与释放顺序，并在多个关键操作点上加入了额外的检查与日志记录，以确保锁的管理能够正确进行，避免了潜在的死锁情况。</a:t>
            </a:r>
          </a:p>
        </p:txBody>
      </p:sp>
    </p:spTree>
    <p:extLst>
      <p:ext uri="{BB962C8B-B14F-4D97-AF65-F5344CB8AC3E}">
        <p14:creationId xmlns:p14="http://schemas.microsoft.com/office/powerpoint/2010/main" val="174881727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3"/>
          <p:cNvSpPr>
            <a:spLocks noGrp="1"/>
          </p:cNvSpPr>
          <p:nvPr>
            <p:custDataLst>
              <p:tags r:id="rId1"/>
            </p:custDataLst>
          </p:nvPr>
        </p:nvSpPr>
        <p:spPr>
          <a:xfrm>
            <a:off x="666751" y="409576"/>
            <a:ext cx="10858498" cy="6477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800" b="1" kern="1200">
                <a:solidFill>
                  <a:schemeClr val="tx1"/>
                </a:solidFill>
                <a:latin typeface="+mn-lt"/>
                <a:ea typeface="+mj-ea"/>
                <a:cs typeface="+mj-cs"/>
              </a:defRPr>
            </a:lvl1pPr>
          </a:lstStyle>
          <a:p>
            <a:r>
              <a:rPr lang="en-US" altLang="zh-CN" b="1" dirty="0">
                <a:solidFill>
                  <a:srgbClr val="000000"/>
                </a:solidFill>
                <a:effectLst/>
                <a:highlight>
                  <a:srgbClr val="FFFFFF"/>
                </a:highlight>
                <a:latin typeface="Consolas" panose="020B0609020204030204" pitchFamily="49" charset="0"/>
              </a:rPr>
              <a:t>Lab10 : </a:t>
            </a:r>
            <a:r>
              <a:rPr lang="en-US" altLang="zh-CN" b="1" dirty="0" err="1">
                <a:solidFill>
                  <a:srgbClr val="000000"/>
                </a:solidFill>
                <a:effectLst/>
                <a:highlight>
                  <a:srgbClr val="FFFFFF"/>
                </a:highlight>
                <a:latin typeface="Consolas" panose="020B0609020204030204" pitchFamily="49" charset="0"/>
              </a:rPr>
              <a:t>Mmap</a:t>
            </a:r>
            <a:endParaRPr lang="en-US" altLang="zh-CN" b="0" dirty="0">
              <a:solidFill>
                <a:srgbClr val="000000"/>
              </a:solidFill>
              <a:effectLst/>
              <a:highlight>
                <a:srgbClr val="FFFFFF"/>
              </a:highlight>
              <a:latin typeface="Consolas" panose="020B0609020204030204" pitchFamily="49" charset="0"/>
            </a:endParaRPr>
          </a:p>
        </p:txBody>
      </p:sp>
      <p:sp>
        <p:nvSpPr>
          <p:cNvPr id="9" name="椭圆 8">
            <a:extLst>
              <a:ext uri="{FF2B5EF4-FFF2-40B4-BE49-F238E27FC236}">
                <a16:creationId xmlns:a16="http://schemas.microsoft.com/office/drawing/2014/main" id="{6E53D553-D14A-9510-29DC-0BD871A344F7}"/>
              </a:ext>
            </a:extLst>
          </p:cNvPr>
          <p:cNvSpPr/>
          <p:nvPr/>
        </p:nvSpPr>
        <p:spPr>
          <a:xfrm>
            <a:off x="9267825" y="552451"/>
            <a:ext cx="361950" cy="361950"/>
          </a:xfrm>
          <a:prstGeom prst="ellipse">
            <a:avLst/>
          </a:prstGeom>
          <a:solidFill>
            <a:schemeClr val="bg1"/>
          </a:solidFill>
          <a:ln w="28575" cap="flat" cmpd="sng" algn="ctr">
            <a:solidFill>
              <a:srgbClr val="2E75B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4472C4"/>
              </a:solidFill>
              <a:effectLst/>
              <a:uLnTx/>
              <a:uFillTx/>
              <a:latin typeface="微软雅黑"/>
              <a:ea typeface="微软雅黑"/>
              <a:cs typeface="+mn-cs"/>
            </a:endParaRPr>
          </a:p>
        </p:txBody>
      </p:sp>
      <p:sp>
        <p:nvSpPr>
          <p:cNvPr id="10" name="椭圆 9">
            <a:extLst>
              <a:ext uri="{FF2B5EF4-FFF2-40B4-BE49-F238E27FC236}">
                <a16:creationId xmlns:a16="http://schemas.microsoft.com/office/drawing/2014/main" id="{2877A471-42AB-DC68-B092-54364D1165E9}"/>
              </a:ext>
            </a:extLst>
          </p:cNvPr>
          <p:cNvSpPr/>
          <p:nvPr/>
        </p:nvSpPr>
        <p:spPr>
          <a:xfrm>
            <a:off x="9741693" y="552451"/>
            <a:ext cx="361950" cy="361950"/>
          </a:xfrm>
          <a:prstGeom prst="ellipse">
            <a:avLst/>
          </a:prstGeom>
          <a:solidFill>
            <a:schemeClr val="accent1">
              <a:lumMod val="40000"/>
              <a:lumOff val="60000"/>
            </a:schemeClr>
          </a:solidFill>
          <a:ln w="28575" cap="flat" cmpd="sng" algn="ctr">
            <a:solidFill>
              <a:srgbClr val="2E75B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4472C4"/>
              </a:solidFill>
              <a:effectLst/>
              <a:uLnTx/>
              <a:uFillTx/>
              <a:latin typeface="微软雅黑"/>
              <a:ea typeface="微软雅黑"/>
              <a:cs typeface="+mn-cs"/>
            </a:endParaRPr>
          </a:p>
        </p:txBody>
      </p:sp>
      <p:sp>
        <p:nvSpPr>
          <p:cNvPr id="11" name="椭圆 10">
            <a:extLst>
              <a:ext uri="{FF2B5EF4-FFF2-40B4-BE49-F238E27FC236}">
                <a16:creationId xmlns:a16="http://schemas.microsoft.com/office/drawing/2014/main" id="{7E09F7AF-EEF0-EBEE-ED1E-474E69E23ED3}"/>
              </a:ext>
            </a:extLst>
          </p:cNvPr>
          <p:cNvSpPr/>
          <p:nvPr/>
        </p:nvSpPr>
        <p:spPr>
          <a:xfrm>
            <a:off x="10215561" y="552451"/>
            <a:ext cx="361950" cy="361950"/>
          </a:xfrm>
          <a:prstGeom prst="ellipse">
            <a:avLst/>
          </a:prstGeom>
          <a:noFill/>
          <a:ln w="28575" cap="flat" cmpd="sng" algn="ctr">
            <a:solidFill>
              <a:srgbClr val="2E75B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4472C4"/>
              </a:solidFill>
              <a:effectLst/>
              <a:uLnTx/>
              <a:uFillTx/>
              <a:latin typeface="微软雅黑"/>
              <a:ea typeface="微软雅黑"/>
              <a:cs typeface="+mn-cs"/>
            </a:endParaRPr>
          </a:p>
        </p:txBody>
      </p:sp>
      <p:sp>
        <p:nvSpPr>
          <p:cNvPr id="12" name="椭圆 11">
            <a:extLst>
              <a:ext uri="{FF2B5EF4-FFF2-40B4-BE49-F238E27FC236}">
                <a16:creationId xmlns:a16="http://schemas.microsoft.com/office/drawing/2014/main" id="{36115579-D11C-A2B3-C96B-4185E4804396}"/>
              </a:ext>
            </a:extLst>
          </p:cNvPr>
          <p:cNvSpPr/>
          <p:nvPr/>
        </p:nvSpPr>
        <p:spPr>
          <a:xfrm>
            <a:off x="10689430" y="552451"/>
            <a:ext cx="361950" cy="361950"/>
          </a:xfrm>
          <a:prstGeom prst="ellipse">
            <a:avLst/>
          </a:prstGeom>
          <a:noFill/>
          <a:ln w="28575" cap="flat" cmpd="sng" algn="ctr">
            <a:solidFill>
              <a:srgbClr val="2E75B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4472C4"/>
              </a:solidFill>
              <a:effectLst/>
              <a:uLnTx/>
              <a:uFillTx/>
              <a:latin typeface="微软雅黑"/>
              <a:ea typeface="微软雅黑"/>
              <a:cs typeface="+mn-cs"/>
            </a:endParaRPr>
          </a:p>
        </p:txBody>
      </p:sp>
      <p:sp>
        <p:nvSpPr>
          <p:cNvPr id="13" name="椭圆 12">
            <a:extLst>
              <a:ext uri="{FF2B5EF4-FFF2-40B4-BE49-F238E27FC236}">
                <a16:creationId xmlns:a16="http://schemas.microsoft.com/office/drawing/2014/main" id="{06ADDE0A-B9B2-A40E-B2FA-977756B309AC}"/>
              </a:ext>
            </a:extLst>
          </p:cNvPr>
          <p:cNvSpPr/>
          <p:nvPr/>
        </p:nvSpPr>
        <p:spPr>
          <a:xfrm>
            <a:off x="11163299" y="552451"/>
            <a:ext cx="361950" cy="361950"/>
          </a:xfrm>
          <a:prstGeom prst="ellipse">
            <a:avLst/>
          </a:prstGeom>
          <a:noFill/>
          <a:ln w="28575" cap="flat" cmpd="sng" algn="ctr">
            <a:solidFill>
              <a:srgbClr val="2E75B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4472C4"/>
              </a:solidFill>
              <a:effectLst/>
              <a:uLnTx/>
              <a:uFillTx/>
              <a:latin typeface="微软雅黑"/>
              <a:ea typeface="微软雅黑"/>
              <a:cs typeface="+mn-cs"/>
            </a:endParaRPr>
          </a:p>
        </p:txBody>
      </p:sp>
      <p:sp>
        <p:nvSpPr>
          <p:cNvPr id="2" name="文本框 1">
            <a:extLst>
              <a:ext uri="{FF2B5EF4-FFF2-40B4-BE49-F238E27FC236}">
                <a16:creationId xmlns:a16="http://schemas.microsoft.com/office/drawing/2014/main" id="{B076EC77-3709-9088-15E3-9D9AC5B1D1A3}"/>
              </a:ext>
            </a:extLst>
          </p:cNvPr>
          <p:cNvSpPr txBox="1"/>
          <p:nvPr/>
        </p:nvSpPr>
        <p:spPr>
          <a:xfrm>
            <a:off x="666751" y="1406521"/>
            <a:ext cx="10858498" cy="4613892"/>
          </a:xfrm>
          <a:prstGeom prst="rect">
            <a:avLst/>
          </a:prstGeom>
          <a:noFill/>
        </p:spPr>
        <p:txBody>
          <a:bodyPr wrap="square" anchor="b" anchorCtr="0">
            <a:spAutoFit/>
          </a:bodyPr>
          <a:lstStyle/>
          <a:p>
            <a:pPr algn="just">
              <a:lnSpc>
                <a:spcPct val="150000"/>
              </a:lnSpc>
            </a:pPr>
            <a:r>
              <a:rPr lang="en-US" altLang="zh-CN" b="0" dirty="0">
                <a:solidFill>
                  <a:srgbClr val="000000"/>
                </a:solidFill>
                <a:effectLst/>
                <a:highlight>
                  <a:srgbClr val="FFFFFF"/>
                </a:highlight>
                <a:latin typeface="+mn-ea"/>
              </a:rPr>
              <a:t>    1. </a:t>
            </a:r>
            <a:r>
              <a:rPr lang="zh-CN" altLang="en-US" b="0" dirty="0">
                <a:solidFill>
                  <a:srgbClr val="000000"/>
                </a:solidFill>
                <a:effectLst/>
                <a:highlight>
                  <a:srgbClr val="FFFFFF"/>
                </a:highlight>
                <a:latin typeface="+mn-ea"/>
              </a:rPr>
              <a:t>虚拟内存区域管理：在实现 </a:t>
            </a:r>
            <a:r>
              <a:rPr lang="en-US" altLang="zh-CN" b="0" dirty="0">
                <a:solidFill>
                  <a:srgbClr val="000000"/>
                </a:solidFill>
                <a:effectLst/>
                <a:highlight>
                  <a:srgbClr val="FFFFFF"/>
                </a:highlight>
                <a:latin typeface="+mn-ea"/>
              </a:rPr>
              <a:t>`</a:t>
            </a:r>
            <a:r>
              <a:rPr lang="en-US" altLang="zh-CN" b="0" dirty="0" err="1">
                <a:solidFill>
                  <a:srgbClr val="000000"/>
                </a:solidFill>
                <a:effectLst/>
                <a:highlight>
                  <a:srgbClr val="FFFFFF"/>
                </a:highlight>
                <a:latin typeface="+mn-ea"/>
              </a:rPr>
              <a:t>mmap</a:t>
            </a:r>
            <a:r>
              <a:rPr lang="en-US" altLang="zh-CN" b="0" dirty="0">
                <a:solidFill>
                  <a:srgbClr val="000000"/>
                </a:solidFill>
                <a:effectLst/>
                <a:highlight>
                  <a:srgbClr val="FFFFFF"/>
                </a:highlight>
                <a:latin typeface="+mn-ea"/>
              </a:rPr>
              <a:t>` </a:t>
            </a:r>
            <a:r>
              <a:rPr lang="zh-CN" altLang="en-US" b="0" dirty="0">
                <a:solidFill>
                  <a:srgbClr val="000000"/>
                </a:solidFill>
                <a:effectLst/>
                <a:highlight>
                  <a:srgbClr val="FFFFFF"/>
                </a:highlight>
                <a:latin typeface="+mn-ea"/>
              </a:rPr>
              <a:t>系统调用时，需要确保在进程的虚拟地址空间中合理分配一个连续的虚拟内存区域，并记录该区域的信息。为了管理这些虚拟内存区域，我们引入了 </a:t>
            </a:r>
            <a:r>
              <a:rPr lang="en-US" altLang="zh-CN" b="0" dirty="0">
                <a:solidFill>
                  <a:srgbClr val="000000"/>
                </a:solidFill>
                <a:effectLst/>
                <a:highlight>
                  <a:srgbClr val="FFFFFF"/>
                </a:highlight>
                <a:latin typeface="+mn-ea"/>
              </a:rPr>
              <a:t>`VMA` </a:t>
            </a:r>
            <a:r>
              <a:rPr lang="zh-CN" altLang="en-US" b="0" dirty="0">
                <a:solidFill>
                  <a:srgbClr val="000000"/>
                </a:solidFill>
                <a:effectLst/>
                <a:highlight>
                  <a:srgbClr val="FFFFFF"/>
                </a:highlight>
                <a:latin typeface="+mn-ea"/>
              </a:rPr>
              <a:t>结构体，并在 </a:t>
            </a:r>
            <a:r>
              <a:rPr lang="en-US" altLang="zh-CN" b="0" dirty="0">
                <a:solidFill>
                  <a:srgbClr val="000000"/>
                </a:solidFill>
                <a:effectLst/>
                <a:highlight>
                  <a:srgbClr val="FFFFFF"/>
                </a:highlight>
                <a:latin typeface="+mn-ea"/>
              </a:rPr>
              <a:t>`proc` </a:t>
            </a:r>
            <a:r>
              <a:rPr lang="zh-CN" altLang="en-US" b="0" dirty="0">
                <a:solidFill>
                  <a:srgbClr val="000000"/>
                </a:solidFill>
                <a:effectLst/>
                <a:highlight>
                  <a:srgbClr val="FFFFFF"/>
                </a:highlight>
                <a:latin typeface="+mn-ea"/>
              </a:rPr>
              <a:t>结构体中添加了 </a:t>
            </a:r>
            <a:r>
              <a:rPr lang="en-US" altLang="zh-CN" b="0" dirty="0">
                <a:solidFill>
                  <a:srgbClr val="000000"/>
                </a:solidFill>
                <a:effectLst/>
                <a:highlight>
                  <a:srgbClr val="FFFFFF"/>
                </a:highlight>
                <a:latin typeface="+mn-ea"/>
              </a:rPr>
              <a:t>`</a:t>
            </a:r>
            <a:r>
              <a:rPr lang="en-US" altLang="zh-CN" b="0" dirty="0" err="1">
                <a:solidFill>
                  <a:srgbClr val="000000"/>
                </a:solidFill>
                <a:effectLst/>
                <a:highlight>
                  <a:srgbClr val="FFFFFF"/>
                </a:highlight>
                <a:latin typeface="+mn-ea"/>
              </a:rPr>
              <a:t>vma_pool</a:t>
            </a:r>
            <a:r>
              <a:rPr lang="en-US" altLang="zh-CN" b="0" dirty="0">
                <a:solidFill>
                  <a:srgbClr val="000000"/>
                </a:solidFill>
                <a:effectLst/>
                <a:highlight>
                  <a:srgbClr val="FFFFFF"/>
                </a:highlight>
                <a:latin typeface="+mn-ea"/>
              </a:rPr>
              <a:t>` </a:t>
            </a:r>
            <a:r>
              <a:rPr lang="zh-CN" altLang="en-US" b="0" dirty="0">
                <a:solidFill>
                  <a:srgbClr val="000000"/>
                </a:solidFill>
                <a:effectLst/>
                <a:highlight>
                  <a:srgbClr val="FFFFFF"/>
                </a:highlight>
                <a:latin typeface="+mn-ea"/>
              </a:rPr>
              <a:t>字段。最初在设计 </a:t>
            </a:r>
            <a:r>
              <a:rPr lang="en-US" altLang="zh-CN" b="0" dirty="0">
                <a:solidFill>
                  <a:srgbClr val="000000"/>
                </a:solidFill>
                <a:effectLst/>
                <a:highlight>
                  <a:srgbClr val="FFFFFF"/>
                </a:highlight>
                <a:latin typeface="+mn-ea"/>
              </a:rPr>
              <a:t>`VMA` </a:t>
            </a:r>
            <a:r>
              <a:rPr lang="zh-CN" altLang="en-US" b="0" dirty="0">
                <a:solidFill>
                  <a:srgbClr val="000000"/>
                </a:solidFill>
                <a:effectLst/>
                <a:highlight>
                  <a:srgbClr val="FFFFFF"/>
                </a:highlight>
                <a:latin typeface="+mn-ea"/>
              </a:rPr>
              <a:t>池的分配和释放机制时，如何高效地管理这些 </a:t>
            </a:r>
            <a:r>
              <a:rPr lang="en-US" altLang="zh-CN" b="0" dirty="0">
                <a:solidFill>
                  <a:srgbClr val="000000"/>
                </a:solidFill>
                <a:effectLst/>
                <a:highlight>
                  <a:srgbClr val="FFFFFF"/>
                </a:highlight>
                <a:latin typeface="+mn-ea"/>
              </a:rPr>
              <a:t>`VMA` </a:t>
            </a:r>
            <a:r>
              <a:rPr lang="zh-CN" altLang="en-US" b="0" dirty="0">
                <a:solidFill>
                  <a:srgbClr val="000000"/>
                </a:solidFill>
                <a:effectLst/>
                <a:highlight>
                  <a:srgbClr val="FFFFFF"/>
                </a:highlight>
                <a:latin typeface="+mn-ea"/>
              </a:rPr>
              <a:t>条目成为一个难点。解决方案是在 </a:t>
            </a:r>
            <a:r>
              <a:rPr lang="en-US" altLang="zh-CN" b="0" dirty="0">
                <a:solidFill>
                  <a:srgbClr val="000000"/>
                </a:solidFill>
                <a:effectLst/>
                <a:highlight>
                  <a:srgbClr val="FFFFFF"/>
                </a:highlight>
                <a:latin typeface="+mn-ea"/>
              </a:rPr>
              <a:t>`</a:t>
            </a:r>
            <a:r>
              <a:rPr lang="en-US" altLang="zh-CN" b="0" dirty="0" err="1">
                <a:solidFill>
                  <a:srgbClr val="000000"/>
                </a:solidFill>
                <a:effectLst/>
                <a:highlight>
                  <a:srgbClr val="FFFFFF"/>
                </a:highlight>
                <a:latin typeface="+mn-ea"/>
              </a:rPr>
              <a:t>vma_pool</a:t>
            </a:r>
            <a:r>
              <a:rPr lang="en-US" altLang="zh-CN" b="0" dirty="0">
                <a:solidFill>
                  <a:srgbClr val="000000"/>
                </a:solidFill>
                <a:effectLst/>
                <a:highlight>
                  <a:srgbClr val="FFFFFF"/>
                </a:highlight>
                <a:latin typeface="+mn-ea"/>
              </a:rPr>
              <a:t>` </a:t>
            </a:r>
            <a:r>
              <a:rPr lang="zh-CN" altLang="en-US" b="0" dirty="0">
                <a:solidFill>
                  <a:srgbClr val="000000"/>
                </a:solidFill>
                <a:effectLst/>
                <a:highlight>
                  <a:srgbClr val="FFFFFF"/>
                </a:highlight>
                <a:latin typeface="+mn-ea"/>
              </a:rPr>
              <a:t>中维护一个固定大小的数组，并通过标记条目的使用状态来分配和释放 </a:t>
            </a:r>
            <a:r>
              <a:rPr lang="en-US" altLang="zh-CN" b="0" dirty="0">
                <a:solidFill>
                  <a:srgbClr val="000000"/>
                </a:solidFill>
                <a:effectLst/>
                <a:highlight>
                  <a:srgbClr val="FFFFFF"/>
                </a:highlight>
                <a:latin typeface="+mn-ea"/>
              </a:rPr>
              <a:t>`VMA`</a:t>
            </a:r>
            <a:r>
              <a:rPr lang="zh-CN" altLang="en-US" b="0" dirty="0">
                <a:solidFill>
                  <a:srgbClr val="000000"/>
                </a:solidFill>
                <a:effectLst/>
                <a:highlight>
                  <a:srgbClr val="FFFFFF"/>
                </a:highlight>
                <a:latin typeface="+mn-ea"/>
              </a:rPr>
              <a:t>，这使得管理逻辑更加简单高效。</a:t>
            </a:r>
          </a:p>
          <a:p>
            <a:pPr algn="just">
              <a:lnSpc>
                <a:spcPct val="150000"/>
              </a:lnSpc>
            </a:pPr>
            <a:r>
              <a:rPr lang="zh-CN" altLang="en-US" b="0" dirty="0">
                <a:solidFill>
                  <a:srgbClr val="000000"/>
                </a:solidFill>
                <a:effectLst/>
                <a:highlight>
                  <a:srgbClr val="FFFFFF"/>
                </a:highlight>
                <a:latin typeface="+mn-ea"/>
              </a:rPr>
              <a:t>    </a:t>
            </a:r>
            <a:r>
              <a:rPr lang="en-US" altLang="zh-CN" b="0" dirty="0">
                <a:solidFill>
                  <a:srgbClr val="000000"/>
                </a:solidFill>
                <a:effectLst/>
                <a:highlight>
                  <a:srgbClr val="FFFFFF"/>
                </a:highlight>
                <a:latin typeface="+mn-ea"/>
              </a:rPr>
              <a:t>2. </a:t>
            </a:r>
            <a:r>
              <a:rPr lang="zh-CN" altLang="en-US" b="0" dirty="0">
                <a:solidFill>
                  <a:srgbClr val="000000"/>
                </a:solidFill>
                <a:effectLst/>
                <a:highlight>
                  <a:srgbClr val="FFFFFF"/>
                </a:highlight>
                <a:latin typeface="+mn-ea"/>
              </a:rPr>
              <a:t>页面错误处理与物理内存分配：实现 </a:t>
            </a:r>
            <a:r>
              <a:rPr lang="en-US" altLang="zh-CN" b="0" dirty="0">
                <a:solidFill>
                  <a:srgbClr val="000000"/>
                </a:solidFill>
                <a:effectLst/>
                <a:highlight>
                  <a:srgbClr val="FFFFFF"/>
                </a:highlight>
                <a:latin typeface="+mn-ea"/>
              </a:rPr>
              <a:t>`</a:t>
            </a:r>
            <a:r>
              <a:rPr lang="en-US" altLang="zh-CN" b="0" dirty="0" err="1">
                <a:solidFill>
                  <a:srgbClr val="000000"/>
                </a:solidFill>
                <a:effectLst/>
                <a:highlight>
                  <a:srgbClr val="FFFFFF"/>
                </a:highlight>
                <a:latin typeface="+mn-ea"/>
              </a:rPr>
              <a:t>mmap</a:t>
            </a:r>
            <a:r>
              <a:rPr lang="en-US" altLang="zh-CN" b="0" dirty="0">
                <a:solidFill>
                  <a:srgbClr val="000000"/>
                </a:solidFill>
                <a:effectLst/>
                <a:highlight>
                  <a:srgbClr val="FFFFFF"/>
                </a:highlight>
                <a:latin typeface="+mn-ea"/>
              </a:rPr>
              <a:t>` </a:t>
            </a:r>
            <a:r>
              <a:rPr lang="zh-CN" altLang="en-US" b="0" dirty="0">
                <a:solidFill>
                  <a:srgbClr val="000000"/>
                </a:solidFill>
                <a:effectLst/>
                <a:highlight>
                  <a:srgbClr val="FFFFFF"/>
                </a:highlight>
                <a:latin typeface="+mn-ea"/>
              </a:rPr>
              <a:t>系统调用时，我们采用了延迟分配（</a:t>
            </a:r>
            <a:r>
              <a:rPr lang="en-US" altLang="zh-CN" b="0" dirty="0">
                <a:solidFill>
                  <a:srgbClr val="000000"/>
                </a:solidFill>
                <a:effectLst/>
                <a:highlight>
                  <a:srgbClr val="FFFFFF"/>
                </a:highlight>
                <a:latin typeface="+mn-ea"/>
              </a:rPr>
              <a:t>`Lazy Allocation`</a:t>
            </a:r>
            <a:r>
              <a:rPr lang="zh-CN" altLang="en-US" b="0" dirty="0">
                <a:solidFill>
                  <a:srgbClr val="000000"/>
                </a:solidFill>
                <a:effectLst/>
                <a:highlight>
                  <a:srgbClr val="FFFFFF"/>
                </a:highlight>
                <a:latin typeface="+mn-ea"/>
              </a:rPr>
              <a:t>）的策略，这意味着在调用 </a:t>
            </a:r>
            <a:r>
              <a:rPr lang="en-US" altLang="zh-CN" b="0" dirty="0">
                <a:solidFill>
                  <a:srgbClr val="000000"/>
                </a:solidFill>
                <a:effectLst/>
                <a:highlight>
                  <a:srgbClr val="FFFFFF"/>
                </a:highlight>
                <a:latin typeface="+mn-ea"/>
              </a:rPr>
              <a:t>`</a:t>
            </a:r>
            <a:r>
              <a:rPr lang="en-US" altLang="zh-CN" b="0" dirty="0" err="1">
                <a:solidFill>
                  <a:srgbClr val="000000"/>
                </a:solidFill>
                <a:effectLst/>
                <a:highlight>
                  <a:srgbClr val="FFFFFF"/>
                </a:highlight>
                <a:latin typeface="+mn-ea"/>
              </a:rPr>
              <a:t>mmap</a:t>
            </a:r>
            <a:r>
              <a:rPr lang="en-US" altLang="zh-CN" b="0" dirty="0">
                <a:solidFill>
                  <a:srgbClr val="000000"/>
                </a:solidFill>
                <a:effectLst/>
                <a:highlight>
                  <a:srgbClr val="FFFFFF"/>
                </a:highlight>
                <a:latin typeface="+mn-ea"/>
              </a:rPr>
              <a:t>` </a:t>
            </a:r>
            <a:r>
              <a:rPr lang="zh-CN" altLang="en-US" b="0" dirty="0">
                <a:solidFill>
                  <a:srgbClr val="000000"/>
                </a:solidFill>
                <a:effectLst/>
                <a:highlight>
                  <a:srgbClr val="FFFFFF"/>
                </a:highlight>
                <a:latin typeface="+mn-ea"/>
              </a:rPr>
              <a:t>时只分配虚拟地址空间，并不立即分配物理内存。物理内存的分配是在发生页面错误时进行的。因此，在 </a:t>
            </a:r>
            <a:r>
              <a:rPr lang="en-US" altLang="zh-CN" b="0" dirty="0">
                <a:solidFill>
                  <a:srgbClr val="000000"/>
                </a:solidFill>
                <a:effectLst/>
                <a:highlight>
                  <a:srgbClr val="FFFFFF"/>
                </a:highlight>
                <a:latin typeface="+mn-ea"/>
              </a:rPr>
              <a:t>`</a:t>
            </a:r>
            <a:r>
              <a:rPr lang="en-US" altLang="zh-CN" b="0" dirty="0" err="1">
                <a:solidFill>
                  <a:srgbClr val="000000"/>
                </a:solidFill>
                <a:effectLst/>
                <a:highlight>
                  <a:srgbClr val="FFFFFF"/>
                </a:highlight>
                <a:latin typeface="+mn-ea"/>
              </a:rPr>
              <a:t>usertrap</a:t>
            </a:r>
            <a:r>
              <a:rPr lang="en-US" altLang="zh-CN" b="0" dirty="0">
                <a:solidFill>
                  <a:srgbClr val="000000"/>
                </a:solidFill>
                <a:effectLst/>
                <a:highlight>
                  <a:srgbClr val="FFFFFF"/>
                </a:highlight>
                <a:latin typeface="+mn-ea"/>
              </a:rPr>
              <a:t>` </a:t>
            </a:r>
            <a:r>
              <a:rPr lang="zh-CN" altLang="en-US" b="0" dirty="0">
                <a:solidFill>
                  <a:srgbClr val="000000"/>
                </a:solidFill>
                <a:effectLst/>
                <a:highlight>
                  <a:srgbClr val="FFFFFF"/>
                </a:highlight>
                <a:latin typeface="+mn-ea"/>
              </a:rPr>
              <a:t>中添加页面错误处理逻辑变得至关重要。在实现过程中，最初的页面错误处理逻辑没有正确分配物理页面，导致进程访问 </a:t>
            </a:r>
            <a:r>
              <a:rPr lang="en-US" altLang="zh-CN" b="0" dirty="0">
                <a:solidFill>
                  <a:srgbClr val="000000"/>
                </a:solidFill>
                <a:effectLst/>
                <a:highlight>
                  <a:srgbClr val="FFFFFF"/>
                </a:highlight>
                <a:latin typeface="+mn-ea"/>
              </a:rPr>
              <a:t>`</a:t>
            </a:r>
            <a:r>
              <a:rPr lang="en-US" altLang="zh-CN" b="0" dirty="0" err="1">
                <a:solidFill>
                  <a:srgbClr val="000000"/>
                </a:solidFill>
                <a:effectLst/>
                <a:highlight>
                  <a:srgbClr val="FFFFFF"/>
                </a:highlight>
                <a:latin typeface="+mn-ea"/>
              </a:rPr>
              <a:t>mmap</a:t>
            </a:r>
            <a:r>
              <a:rPr lang="en-US" altLang="zh-CN" b="0" dirty="0">
                <a:solidFill>
                  <a:srgbClr val="000000"/>
                </a:solidFill>
                <a:effectLst/>
                <a:highlight>
                  <a:srgbClr val="FFFFFF"/>
                </a:highlight>
                <a:latin typeface="+mn-ea"/>
              </a:rPr>
              <a:t>` </a:t>
            </a:r>
            <a:r>
              <a:rPr lang="zh-CN" altLang="en-US" b="0" dirty="0">
                <a:solidFill>
                  <a:srgbClr val="000000"/>
                </a:solidFill>
                <a:effectLst/>
                <a:highlight>
                  <a:srgbClr val="FFFFFF"/>
                </a:highlight>
                <a:latin typeface="+mn-ea"/>
              </a:rPr>
              <a:t>内存时出现段错误。通过调试和分析，我们确定了问题出在页面表的更新和物理内存分配的时机上。最终，通过修改 </a:t>
            </a:r>
            <a:r>
              <a:rPr lang="en-US" altLang="zh-CN" b="0" dirty="0">
                <a:solidFill>
                  <a:srgbClr val="000000"/>
                </a:solidFill>
                <a:effectLst/>
                <a:highlight>
                  <a:srgbClr val="FFFFFF"/>
                </a:highlight>
                <a:latin typeface="+mn-ea"/>
              </a:rPr>
              <a:t>`</a:t>
            </a:r>
            <a:r>
              <a:rPr lang="en-US" altLang="zh-CN" b="0" dirty="0" err="1">
                <a:solidFill>
                  <a:srgbClr val="000000"/>
                </a:solidFill>
                <a:effectLst/>
                <a:highlight>
                  <a:srgbClr val="FFFFFF"/>
                </a:highlight>
                <a:latin typeface="+mn-ea"/>
              </a:rPr>
              <a:t>vm.c</a:t>
            </a:r>
            <a:r>
              <a:rPr lang="en-US" altLang="zh-CN" b="0" dirty="0">
                <a:solidFill>
                  <a:srgbClr val="000000"/>
                </a:solidFill>
                <a:effectLst/>
                <a:highlight>
                  <a:srgbClr val="FFFFFF"/>
                </a:highlight>
                <a:latin typeface="+mn-ea"/>
              </a:rPr>
              <a:t>` </a:t>
            </a:r>
            <a:r>
              <a:rPr lang="zh-CN" altLang="en-US" b="0" dirty="0">
                <a:solidFill>
                  <a:srgbClr val="000000"/>
                </a:solidFill>
                <a:effectLst/>
                <a:highlight>
                  <a:srgbClr val="FFFFFF"/>
                </a:highlight>
                <a:latin typeface="+mn-ea"/>
              </a:rPr>
              <a:t>中的 </a:t>
            </a:r>
            <a:r>
              <a:rPr lang="en-US" altLang="zh-CN" b="0" dirty="0">
                <a:solidFill>
                  <a:srgbClr val="000000"/>
                </a:solidFill>
                <a:effectLst/>
                <a:highlight>
                  <a:srgbClr val="FFFFFF"/>
                </a:highlight>
                <a:latin typeface="+mn-ea"/>
              </a:rPr>
              <a:t>`</a:t>
            </a:r>
            <a:r>
              <a:rPr lang="en-US" altLang="zh-CN" b="0" dirty="0" err="1">
                <a:solidFill>
                  <a:srgbClr val="000000"/>
                </a:solidFill>
                <a:effectLst/>
                <a:highlight>
                  <a:srgbClr val="FFFFFF"/>
                </a:highlight>
                <a:latin typeface="+mn-ea"/>
              </a:rPr>
              <a:t>uvmcopy</a:t>
            </a:r>
            <a:r>
              <a:rPr lang="en-US" altLang="zh-CN" b="0" dirty="0">
                <a:solidFill>
                  <a:srgbClr val="000000"/>
                </a:solidFill>
                <a:effectLst/>
                <a:highlight>
                  <a:srgbClr val="FFFFFF"/>
                </a:highlight>
                <a:latin typeface="+mn-ea"/>
              </a:rPr>
              <a:t>` </a:t>
            </a:r>
            <a:r>
              <a:rPr lang="zh-CN" altLang="en-US" b="0" dirty="0">
                <a:solidFill>
                  <a:srgbClr val="000000"/>
                </a:solidFill>
                <a:effectLst/>
                <a:highlight>
                  <a:srgbClr val="FFFFFF"/>
                </a:highlight>
                <a:latin typeface="+mn-ea"/>
              </a:rPr>
              <a:t>和 </a:t>
            </a:r>
            <a:r>
              <a:rPr lang="en-US" altLang="zh-CN" b="0" dirty="0">
                <a:solidFill>
                  <a:srgbClr val="000000"/>
                </a:solidFill>
                <a:effectLst/>
                <a:highlight>
                  <a:srgbClr val="FFFFFF"/>
                </a:highlight>
                <a:latin typeface="+mn-ea"/>
              </a:rPr>
              <a:t>`</a:t>
            </a:r>
            <a:r>
              <a:rPr lang="en-US" altLang="zh-CN" b="0" dirty="0" err="1">
                <a:solidFill>
                  <a:srgbClr val="000000"/>
                </a:solidFill>
                <a:effectLst/>
                <a:highlight>
                  <a:srgbClr val="FFFFFF"/>
                </a:highlight>
                <a:latin typeface="+mn-ea"/>
              </a:rPr>
              <a:t>uvmunmap</a:t>
            </a:r>
            <a:r>
              <a:rPr lang="en-US" altLang="zh-CN" b="0" dirty="0">
                <a:solidFill>
                  <a:srgbClr val="000000"/>
                </a:solidFill>
                <a:effectLst/>
                <a:highlight>
                  <a:srgbClr val="FFFFFF"/>
                </a:highlight>
                <a:latin typeface="+mn-ea"/>
              </a:rPr>
              <a:t>` </a:t>
            </a:r>
            <a:r>
              <a:rPr lang="zh-CN" altLang="en-US" b="0" dirty="0">
                <a:solidFill>
                  <a:srgbClr val="000000"/>
                </a:solidFill>
                <a:effectLst/>
                <a:highlight>
                  <a:srgbClr val="FFFFFF"/>
                </a:highlight>
                <a:latin typeface="+mn-ea"/>
              </a:rPr>
              <a:t>函数，确保在发生页面错误时正确分配物理内存并更新页面表，问题得以解决。</a:t>
            </a:r>
          </a:p>
        </p:txBody>
      </p:sp>
    </p:spTree>
    <p:extLst>
      <p:ext uri="{BB962C8B-B14F-4D97-AF65-F5344CB8AC3E}">
        <p14:creationId xmlns:p14="http://schemas.microsoft.com/office/powerpoint/2010/main" val="8880621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3"/>
          <p:cNvSpPr txBox="1"/>
          <p:nvPr/>
        </p:nvSpPr>
        <p:spPr>
          <a:xfrm>
            <a:off x="1885653" y="2818959"/>
            <a:ext cx="1973436" cy="1172788"/>
          </a:xfrm>
          <a:prstGeom prst="rect">
            <a:avLst/>
          </a:prstGeom>
        </p:spPr>
        <p:txBody>
          <a:bodyPr>
            <a:normAutofit/>
          </a:bodyPr>
          <a:lstStyle>
            <a:lvl1pPr algn="l" defTabSz="914400" rtl="0" eaLnBrk="1" latinLnBrk="0" hangingPunct="1">
              <a:lnSpc>
                <a:spcPct val="90000"/>
              </a:lnSpc>
              <a:spcBef>
                <a:spcPct val="0"/>
              </a:spcBef>
              <a:buNone/>
              <a:defRPr sz="2800" b="1" kern="1200">
                <a:solidFill>
                  <a:schemeClr val="tx1"/>
                </a:solidFill>
                <a:latin typeface="+mj-ea"/>
                <a:ea typeface="+mj-ea"/>
                <a:cs typeface="+mj-cs"/>
              </a:defRPr>
            </a:lvl1pPr>
          </a:lstStyle>
          <a:p>
            <a:pPr marL="0" marR="0" lvl="0" indent="0" algn="ctr" defTabSz="914400" rtl="0" eaLnBrk="1" fontAlgn="auto" latinLnBrk="0" hangingPunct="1">
              <a:lnSpc>
                <a:spcPct val="125000"/>
              </a:lnSpc>
              <a:spcBef>
                <a:spcPct val="0"/>
              </a:spcBef>
              <a:spcAft>
                <a:spcPts val="0"/>
              </a:spcAft>
              <a:buClrTx/>
              <a:buSzTx/>
              <a:buFontTx/>
              <a:buNone/>
              <a:tabLst/>
              <a:defRPr/>
            </a:pPr>
            <a:r>
              <a:rPr kumimoji="0" lang="zh-CN" altLang="en-US" sz="3200" b="1" i="0" u="none" strike="noStrike" kern="1200" cap="none" spc="0" normalizeH="0" baseline="0" noProof="0" dirty="0">
                <a:ln>
                  <a:noFill/>
                </a:ln>
                <a:solidFill>
                  <a:prstClr val="black"/>
                </a:solidFill>
                <a:effectLst/>
                <a:uLnTx/>
                <a:uFillTx/>
                <a:latin typeface="微软雅黑"/>
                <a:ea typeface="微软雅黑"/>
                <a:cs typeface="+mj-cs"/>
              </a:rPr>
              <a:t>目录</a:t>
            </a:r>
            <a:endParaRPr kumimoji="0" lang="en-US" altLang="zh-CN" sz="3200" b="1" i="0" u="none" strike="noStrike" kern="1200" cap="none" spc="0" normalizeH="0" baseline="0" noProof="0" dirty="0">
              <a:ln>
                <a:noFill/>
              </a:ln>
              <a:solidFill>
                <a:prstClr val="black"/>
              </a:solidFill>
              <a:effectLst/>
              <a:uLnTx/>
              <a:uFillTx/>
              <a:latin typeface="微软雅黑"/>
              <a:ea typeface="微软雅黑"/>
              <a:cs typeface="+mj-cs"/>
            </a:endParaRPr>
          </a:p>
          <a:p>
            <a:pPr marL="0" marR="0" lvl="0" indent="0" algn="ctr" defTabSz="914400" rtl="0" eaLnBrk="1" fontAlgn="auto" latinLnBrk="0" hangingPunct="1">
              <a:lnSpc>
                <a:spcPct val="125000"/>
              </a:lnSpc>
              <a:spcBef>
                <a:spcPct val="0"/>
              </a:spcBef>
              <a:spcAft>
                <a:spcPts val="0"/>
              </a:spcAft>
              <a:buClrTx/>
              <a:buSzTx/>
              <a:buFontTx/>
              <a:buNone/>
              <a:tabLst/>
              <a:defRPr/>
            </a:pPr>
            <a:r>
              <a:rPr kumimoji="0" lang="en-US" altLang="zh-CN" sz="2300" b="1" i="0" u="none" strike="noStrike" kern="1200" cap="none" spc="0" normalizeH="0" baseline="0" noProof="0" dirty="0">
                <a:ln>
                  <a:noFill/>
                </a:ln>
                <a:solidFill>
                  <a:srgbClr val="002060"/>
                </a:solidFill>
                <a:effectLst/>
                <a:uLnTx/>
                <a:uFillTx/>
                <a:latin typeface="微软雅黑"/>
                <a:ea typeface="微软雅黑"/>
                <a:cs typeface="+mj-cs"/>
              </a:rPr>
              <a:t>Contents</a:t>
            </a:r>
            <a:endParaRPr kumimoji="0" lang="zh-CN" altLang="en-US" sz="2300" b="1" i="0" u="none" strike="noStrike" kern="1200" cap="none" spc="0" normalizeH="0" baseline="0" noProof="0" dirty="0">
              <a:ln>
                <a:noFill/>
              </a:ln>
              <a:solidFill>
                <a:srgbClr val="002060"/>
              </a:solidFill>
              <a:effectLst/>
              <a:uLnTx/>
              <a:uFillTx/>
              <a:latin typeface="微软雅黑"/>
              <a:ea typeface="微软雅黑"/>
              <a:cs typeface="+mj-cs"/>
            </a:endParaRPr>
          </a:p>
        </p:txBody>
      </p:sp>
      <p:cxnSp>
        <p:nvCxnSpPr>
          <p:cNvPr id="23" name="直接连接符 22"/>
          <p:cNvCxnSpPr>
            <a:cxnSpLocks/>
          </p:cNvCxnSpPr>
          <p:nvPr/>
        </p:nvCxnSpPr>
        <p:spPr>
          <a:xfrm>
            <a:off x="4134126" y="830232"/>
            <a:ext cx="0" cy="5120230"/>
          </a:xfrm>
          <a:prstGeom prst="line">
            <a:avLst/>
          </a:prstGeom>
        </p:spPr>
        <p:style>
          <a:lnRef idx="1">
            <a:schemeClr val="accent1"/>
          </a:lnRef>
          <a:fillRef idx="0">
            <a:schemeClr val="accent1"/>
          </a:fillRef>
          <a:effectRef idx="0">
            <a:schemeClr val="accent1"/>
          </a:effectRef>
          <a:fontRef idx="minor">
            <a:schemeClr val="tx1"/>
          </a:fontRef>
        </p:style>
      </p:cxnSp>
      <p:grpSp>
        <p:nvGrpSpPr>
          <p:cNvPr id="55" name="组合 54"/>
          <p:cNvGrpSpPr/>
          <p:nvPr/>
        </p:nvGrpSpPr>
        <p:grpSpPr>
          <a:xfrm>
            <a:off x="898936" y="2464481"/>
            <a:ext cx="1973435" cy="1831294"/>
            <a:chOff x="3499700" y="3154849"/>
            <a:chExt cx="1107440" cy="838200"/>
          </a:xfrm>
        </p:grpSpPr>
        <p:cxnSp>
          <p:nvCxnSpPr>
            <p:cNvPr id="45" name="直接连接符 44"/>
            <p:cNvCxnSpPr/>
            <p:nvPr/>
          </p:nvCxnSpPr>
          <p:spPr>
            <a:xfrm>
              <a:off x="3499700" y="3154849"/>
              <a:ext cx="1107440" cy="0"/>
            </a:xfrm>
            <a:prstGeom prst="line">
              <a:avLst/>
            </a:prstGeom>
            <a:ln w="41275" cap="rnd">
              <a:solidFill>
                <a:schemeClr val="accent5">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a:off x="3711367" y="3992574"/>
              <a:ext cx="895773" cy="475"/>
            </a:xfrm>
            <a:prstGeom prst="line">
              <a:avLst/>
            </a:prstGeom>
            <a:ln w="41275" cap="rnd">
              <a:solidFill>
                <a:schemeClr val="accent5">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a:off x="3711367" y="3154849"/>
              <a:ext cx="0" cy="837725"/>
            </a:xfrm>
            <a:prstGeom prst="line">
              <a:avLst/>
            </a:prstGeom>
            <a:ln w="41275" cap="rnd">
              <a:solidFill>
                <a:schemeClr val="accent5">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a:off x="4607140" y="3154849"/>
              <a:ext cx="0" cy="130218"/>
            </a:xfrm>
            <a:prstGeom prst="line">
              <a:avLst/>
            </a:prstGeom>
            <a:ln w="41275" cap="rnd">
              <a:solidFill>
                <a:schemeClr val="accent5">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a:off x="4607140" y="3862356"/>
              <a:ext cx="0" cy="130218"/>
            </a:xfrm>
            <a:prstGeom prst="line">
              <a:avLst/>
            </a:prstGeom>
            <a:ln w="41275" cap="rnd">
              <a:solidFill>
                <a:schemeClr val="accent5">
                  <a:lumMod val="40000"/>
                  <a:lumOff val="60000"/>
                </a:schemeClr>
              </a:solidFill>
            </a:ln>
          </p:spPr>
          <p:style>
            <a:lnRef idx="1">
              <a:schemeClr val="accent1"/>
            </a:lnRef>
            <a:fillRef idx="0">
              <a:schemeClr val="accent1"/>
            </a:fillRef>
            <a:effectRef idx="0">
              <a:schemeClr val="accent1"/>
            </a:effectRef>
            <a:fontRef idx="minor">
              <a:schemeClr val="tx1"/>
            </a:fontRef>
          </p:style>
        </p:cxnSp>
      </p:grpSp>
      <p:grpSp>
        <p:nvGrpSpPr>
          <p:cNvPr id="24" name="组合 23">
            <a:extLst>
              <a:ext uri="{FF2B5EF4-FFF2-40B4-BE49-F238E27FC236}">
                <a16:creationId xmlns:a16="http://schemas.microsoft.com/office/drawing/2014/main" id="{CE73EFFC-0B09-FA91-313E-706EE85E4A21}"/>
              </a:ext>
            </a:extLst>
          </p:cNvPr>
          <p:cNvGrpSpPr/>
          <p:nvPr/>
        </p:nvGrpSpPr>
        <p:grpSpPr>
          <a:xfrm>
            <a:off x="4938850" y="2166414"/>
            <a:ext cx="5977028" cy="833690"/>
            <a:chOff x="5084876" y="793703"/>
            <a:chExt cx="5977028" cy="833690"/>
          </a:xfrm>
        </p:grpSpPr>
        <p:sp>
          <p:nvSpPr>
            <p:cNvPr id="6" name="椭圆 5"/>
            <p:cNvSpPr/>
            <p:nvPr/>
          </p:nvSpPr>
          <p:spPr>
            <a:xfrm>
              <a:off x="5084876" y="915957"/>
              <a:ext cx="646332" cy="646332"/>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prstClr val="white"/>
                  </a:solidFill>
                  <a:effectLst/>
                  <a:uLnTx/>
                  <a:uFillTx/>
                  <a:latin typeface="微软雅黑"/>
                  <a:ea typeface="微软雅黑"/>
                  <a:cs typeface="+mn-cs"/>
                </a:rPr>
                <a:t>1</a:t>
              </a:r>
              <a:endParaRPr kumimoji="0" lang="zh-CN" altLang="en-US" sz="2400" b="1" i="0" u="none" strike="noStrike" kern="1200" cap="none" spc="0" normalizeH="0" baseline="0" noProof="0" dirty="0">
                <a:ln>
                  <a:noFill/>
                </a:ln>
                <a:solidFill>
                  <a:prstClr val="white"/>
                </a:solidFill>
                <a:effectLst/>
                <a:uLnTx/>
                <a:uFillTx/>
                <a:latin typeface="微软雅黑"/>
                <a:ea typeface="微软雅黑"/>
                <a:cs typeface="+mn-cs"/>
              </a:endParaRPr>
            </a:p>
          </p:txBody>
        </p:sp>
        <p:sp>
          <p:nvSpPr>
            <p:cNvPr id="10" name="文本框 9"/>
            <p:cNvSpPr txBox="1"/>
            <p:nvPr/>
          </p:nvSpPr>
          <p:spPr>
            <a:xfrm>
              <a:off x="5866338" y="793703"/>
              <a:ext cx="5195566" cy="833690"/>
            </a:xfrm>
            <a:prstGeom prst="rect">
              <a:avLst/>
            </a:prstGeom>
            <a:noFill/>
          </p:spPr>
          <p:txBody>
            <a:bodyPr wrap="square" rtlCol="0">
              <a:spAutoFit/>
            </a:bodyPr>
            <a:lstStyle/>
            <a:p>
              <a:pPr marL="0" marR="0" lvl="0" indent="0" algn="l" defTabSz="914400" rtl="0" eaLnBrk="1" fontAlgn="auto" latinLnBrk="0" hangingPunct="1">
                <a:lnSpc>
                  <a:spcPct val="125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prstClr val="black"/>
                  </a:solidFill>
                  <a:effectLst/>
                  <a:uLnTx/>
                  <a:uFillTx/>
                  <a:latin typeface="微软雅黑"/>
                  <a:ea typeface="微软雅黑"/>
                  <a:cs typeface="+mn-cs"/>
                </a:rPr>
                <a:t>实验内容概述</a:t>
              </a:r>
            </a:p>
            <a:p>
              <a:pPr marL="0" marR="0" lvl="0" indent="0" algn="l" defTabSz="914400" rtl="0" eaLnBrk="1" fontAlgn="auto" latinLnBrk="0" hangingPunct="1">
                <a:lnSpc>
                  <a:spcPct val="125000"/>
                </a:lnSpc>
                <a:spcBef>
                  <a:spcPts val="0"/>
                </a:spcBef>
                <a:spcAft>
                  <a:spcPts val="0"/>
                </a:spcAft>
                <a:buClrTx/>
                <a:buSzTx/>
                <a:buFontTx/>
                <a:buNone/>
                <a:tabLst/>
                <a:defRPr/>
              </a:pPr>
              <a:r>
                <a:rPr kumimoji="0" lang="en-US" altLang="zh-CN" sz="1600" b="1" i="0" u="none" strike="noStrike" kern="1200" cap="none" spc="0" normalizeH="0" baseline="0" noProof="0" dirty="0">
                  <a:ln>
                    <a:noFill/>
                  </a:ln>
                  <a:solidFill>
                    <a:schemeClr val="accent1">
                      <a:lumMod val="50000"/>
                    </a:schemeClr>
                  </a:solidFill>
                  <a:effectLst/>
                  <a:uLnTx/>
                  <a:uFillTx/>
                  <a:latin typeface="微软雅黑"/>
                  <a:ea typeface="微软雅黑"/>
                  <a:cs typeface="+mn-cs"/>
                </a:rPr>
                <a:t>Overview of experimental content</a:t>
              </a:r>
            </a:p>
          </p:txBody>
        </p:sp>
      </p:grpSp>
      <p:grpSp>
        <p:nvGrpSpPr>
          <p:cNvPr id="25" name="组合 24">
            <a:extLst>
              <a:ext uri="{FF2B5EF4-FFF2-40B4-BE49-F238E27FC236}">
                <a16:creationId xmlns:a16="http://schemas.microsoft.com/office/drawing/2014/main" id="{043010AF-DD4A-98DE-70CE-AB61557C92DE}"/>
              </a:ext>
            </a:extLst>
          </p:cNvPr>
          <p:cNvGrpSpPr/>
          <p:nvPr/>
        </p:nvGrpSpPr>
        <p:grpSpPr>
          <a:xfrm>
            <a:off x="4939103" y="3735642"/>
            <a:ext cx="6692451" cy="833690"/>
            <a:chOff x="5085129" y="1898603"/>
            <a:chExt cx="6692451" cy="833690"/>
          </a:xfrm>
        </p:grpSpPr>
        <p:sp>
          <p:nvSpPr>
            <p:cNvPr id="4" name="椭圆 3">
              <a:extLst>
                <a:ext uri="{FF2B5EF4-FFF2-40B4-BE49-F238E27FC236}">
                  <a16:creationId xmlns:a16="http://schemas.microsoft.com/office/drawing/2014/main" id="{92C2460F-1A6D-B506-B1DA-3A572558FC74}"/>
                </a:ext>
              </a:extLst>
            </p:cNvPr>
            <p:cNvSpPr/>
            <p:nvPr/>
          </p:nvSpPr>
          <p:spPr>
            <a:xfrm>
              <a:off x="5085129" y="2020857"/>
              <a:ext cx="646332" cy="646332"/>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prstClr val="white"/>
                  </a:solidFill>
                  <a:effectLst/>
                  <a:uLnTx/>
                  <a:uFillTx/>
                  <a:latin typeface="微软雅黑"/>
                  <a:ea typeface="微软雅黑"/>
                  <a:cs typeface="+mn-cs"/>
                </a:rPr>
                <a:t>2</a:t>
              </a:r>
              <a:endParaRPr kumimoji="0" lang="zh-CN" altLang="en-US" sz="2400" b="1" i="0" u="none" strike="noStrike" kern="1200" cap="none" spc="0" normalizeH="0" baseline="0" noProof="0" dirty="0">
                <a:ln>
                  <a:noFill/>
                </a:ln>
                <a:solidFill>
                  <a:prstClr val="white"/>
                </a:solidFill>
                <a:effectLst/>
                <a:uLnTx/>
                <a:uFillTx/>
                <a:latin typeface="微软雅黑"/>
                <a:ea typeface="微软雅黑"/>
                <a:cs typeface="+mn-cs"/>
              </a:endParaRPr>
            </a:p>
          </p:txBody>
        </p:sp>
        <p:sp>
          <p:nvSpPr>
            <p:cNvPr id="9" name="文本框 8">
              <a:extLst>
                <a:ext uri="{FF2B5EF4-FFF2-40B4-BE49-F238E27FC236}">
                  <a16:creationId xmlns:a16="http://schemas.microsoft.com/office/drawing/2014/main" id="{457D35C7-312D-214B-D248-296BE6A5F9A9}"/>
                </a:ext>
              </a:extLst>
            </p:cNvPr>
            <p:cNvSpPr txBox="1"/>
            <p:nvPr/>
          </p:nvSpPr>
          <p:spPr>
            <a:xfrm>
              <a:off x="5866337" y="1898603"/>
              <a:ext cx="5911243" cy="833690"/>
            </a:xfrm>
            <a:prstGeom prst="rect">
              <a:avLst/>
            </a:prstGeom>
            <a:noFill/>
          </p:spPr>
          <p:txBody>
            <a:bodyPr wrap="square" rtlCol="0">
              <a:spAutoFit/>
            </a:bodyPr>
            <a:lstStyle/>
            <a:p>
              <a:pPr marL="0" marR="0" lvl="0" indent="0" algn="l" defTabSz="914400" rtl="0" eaLnBrk="1" fontAlgn="auto" latinLnBrk="0" hangingPunct="1">
                <a:lnSpc>
                  <a:spcPct val="125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prstClr val="black"/>
                  </a:solidFill>
                  <a:effectLst/>
                  <a:uLnTx/>
                  <a:uFillTx/>
                  <a:latin typeface="微软雅黑"/>
                  <a:ea typeface="微软雅黑"/>
                  <a:cs typeface="+mn-cs"/>
                </a:rPr>
                <a:t>实验中遇到的问题及解决</a:t>
              </a:r>
            </a:p>
            <a:p>
              <a:pPr marL="0" marR="0" lvl="0" indent="0" algn="l" defTabSz="914400" rtl="0" eaLnBrk="1" fontAlgn="auto" latinLnBrk="0" hangingPunct="1">
                <a:lnSpc>
                  <a:spcPct val="125000"/>
                </a:lnSpc>
                <a:spcBef>
                  <a:spcPts val="0"/>
                </a:spcBef>
                <a:spcAft>
                  <a:spcPts val="0"/>
                </a:spcAft>
                <a:buClrTx/>
                <a:buSzTx/>
                <a:buFontTx/>
                <a:buNone/>
                <a:tabLst/>
                <a:defRPr/>
              </a:pPr>
              <a:r>
                <a:rPr kumimoji="0" lang="en-US" altLang="zh-CN" sz="1600" b="1" i="0" u="none" strike="noStrike" kern="1200" cap="none" spc="0" normalizeH="0" baseline="0" noProof="0" dirty="0">
                  <a:ln>
                    <a:noFill/>
                  </a:ln>
                  <a:solidFill>
                    <a:schemeClr val="accent1">
                      <a:lumMod val="50000"/>
                    </a:schemeClr>
                  </a:solidFill>
                  <a:effectLst/>
                  <a:uLnTx/>
                  <a:uFillTx/>
                  <a:latin typeface="微软雅黑"/>
                  <a:ea typeface="微软雅黑"/>
                  <a:cs typeface="+mn-cs"/>
                </a:rPr>
                <a:t>Problems encountered in the experiment and solutions</a:t>
              </a:r>
            </a:p>
          </p:txBody>
        </p:sp>
      </p:grpSp>
    </p:spTree>
    <p:extLst>
      <p:ext uri="{BB962C8B-B14F-4D97-AF65-F5344CB8AC3E}">
        <p14:creationId xmlns:p14="http://schemas.microsoft.com/office/powerpoint/2010/main" val="22711479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p:cNvSpPr txBox="1"/>
          <p:nvPr/>
        </p:nvSpPr>
        <p:spPr>
          <a:xfrm>
            <a:off x="1143001" y="2644169"/>
            <a:ext cx="2035548" cy="1569660"/>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zh-CN" sz="9600" b="1" i="0" u="none" strike="noStrike" kern="1200" cap="none" spc="0" normalizeH="0" baseline="0" noProof="0" dirty="0">
                <a:ln>
                  <a:noFill/>
                </a:ln>
                <a:solidFill>
                  <a:srgbClr val="5B9BD5">
                    <a:lumMod val="75000"/>
                  </a:srgbClr>
                </a:solidFill>
                <a:effectLst/>
                <a:uLnTx/>
                <a:uFillTx/>
                <a:latin typeface="微软雅黑"/>
                <a:ea typeface="微软雅黑"/>
                <a:cs typeface="+mn-cs"/>
              </a:rPr>
              <a:t>01</a:t>
            </a:r>
            <a:endParaRPr kumimoji="0" lang="zh-CN" altLang="en-US" sz="9600" b="1" i="0" u="none" strike="noStrike" kern="1200" cap="none" spc="0" normalizeH="0" baseline="0" noProof="0" dirty="0">
              <a:ln>
                <a:noFill/>
              </a:ln>
              <a:solidFill>
                <a:srgbClr val="5B9BD5">
                  <a:lumMod val="75000"/>
                </a:srgbClr>
              </a:solidFill>
              <a:effectLst/>
              <a:uLnTx/>
              <a:uFillTx/>
              <a:latin typeface="微软雅黑"/>
              <a:ea typeface="微软雅黑"/>
              <a:cs typeface="+mn-cs"/>
            </a:endParaRPr>
          </a:p>
        </p:txBody>
      </p:sp>
      <p:pic>
        <p:nvPicPr>
          <p:cNvPr id="11" name="图片 10"/>
          <p:cNvPicPr>
            <a:picLocks noChangeAspect="1"/>
          </p:cNvPicPr>
          <p:nvPr/>
        </p:nvPicPr>
        <p:blipFill>
          <a:blip r:embed="rId2"/>
          <a:stretch>
            <a:fillRect/>
          </a:stretch>
        </p:blipFill>
        <p:spPr>
          <a:xfrm>
            <a:off x="3178548" y="2127445"/>
            <a:ext cx="2992938" cy="2603109"/>
          </a:xfrm>
          <a:prstGeom prst="rect">
            <a:avLst/>
          </a:prstGeom>
        </p:spPr>
      </p:pic>
      <p:sp>
        <p:nvSpPr>
          <p:cNvPr id="4" name="文本框 3">
            <a:extLst>
              <a:ext uri="{FF2B5EF4-FFF2-40B4-BE49-F238E27FC236}">
                <a16:creationId xmlns:a16="http://schemas.microsoft.com/office/drawing/2014/main" id="{38E0A7E8-E9DE-1B42-34D6-52F464384F95}"/>
              </a:ext>
            </a:extLst>
          </p:cNvPr>
          <p:cNvSpPr txBox="1"/>
          <p:nvPr/>
        </p:nvSpPr>
        <p:spPr>
          <a:xfrm>
            <a:off x="4427527" y="2627722"/>
            <a:ext cx="7764473" cy="1412053"/>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3600" b="1" i="0" u="none" strike="noStrike" kern="1200" cap="none" spc="0" normalizeH="0" baseline="0" noProof="0" dirty="0">
                <a:ln>
                  <a:noFill/>
                </a:ln>
                <a:solidFill>
                  <a:prstClr val="black"/>
                </a:solidFill>
                <a:effectLst/>
                <a:uLnTx/>
                <a:uFillTx/>
                <a:latin typeface="微软雅黑"/>
                <a:ea typeface="微软雅黑"/>
                <a:cs typeface="+mn-cs"/>
              </a:rPr>
              <a:t>实验内容概述</a:t>
            </a:r>
            <a:endParaRPr kumimoji="0" lang="en-US" altLang="zh-CN" sz="3600" b="1" i="0" u="none" strike="noStrike" kern="1200" cap="none" spc="0" normalizeH="0" baseline="0" noProof="0" dirty="0">
              <a:ln>
                <a:noFill/>
              </a:ln>
              <a:solidFill>
                <a:prstClr val="black"/>
              </a:solidFill>
              <a:effectLst/>
              <a:uLnTx/>
              <a:uFillTx/>
              <a:latin typeface="微软雅黑"/>
              <a:ea typeface="微软雅黑"/>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2060"/>
                </a:solidFill>
                <a:effectLst/>
                <a:uLnTx/>
                <a:uFillTx/>
                <a:latin typeface="微软雅黑"/>
                <a:ea typeface="微软雅黑"/>
                <a:cs typeface="+mn-cs"/>
              </a:rPr>
              <a:t>Overview of experimental content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3"/>
          <p:cNvSpPr>
            <a:spLocks noGrp="1"/>
          </p:cNvSpPr>
          <p:nvPr>
            <p:custDataLst>
              <p:tags r:id="rId1"/>
            </p:custDataLst>
          </p:nvPr>
        </p:nvSpPr>
        <p:spPr>
          <a:xfrm>
            <a:off x="666751" y="409576"/>
            <a:ext cx="10858498" cy="6477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800" b="1" kern="1200">
                <a:solidFill>
                  <a:schemeClr val="tx1"/>
                </a:solidFill>
                <a:latin typeface="+mn-lt"/>
                <a:ea typeface="+mj-ea"/>
                <a:cs typeface="+mj-cs"/>
              </a:defRPr>
            </a:lvl1pPr>
          </a:lstStyle>
          <a:p>
            <a:r>
              <a:rPr lang="en-US" altLang="zh-CN" b="1" dirty="0">
                <a:solidFill>
                  <a:srgbClr val="000000"/>
                </a:solidFill>
                <a:effectLst/>
                <a:highlight>
                  <a:srgbClr val="FFFFFF"/>
                </a:highlight>
                <a:latin typeface="Consolas" panose="020B0609020204030204" pitchFamily="49" charset="0"/>
              </a:rPr>
              <a:t>Lab1 : Xv6 and Unix utilities</a:t>
            </a:r>
            <a:endParaRPr lang="en-US" altLang="zh-CN" b="0" dirty="0">
              <a:solidFill>
                <a:srgbClr val="000000"/>
              </a:solidFill>
              <a:effectLst/>
              <a:highlight>
                <a:srgbClr val="FFFFFF"/>
              </a:highlight>
              <a:latin typeface="Consolas" panose="020B0609020204030204" pitchFamily="49" charset="0"/>
            </a:endParaRPr>
          </a:p>
        </p:txBody>
      </p:sp>
      <p:sp>
        <p:nvSpPr>
          <p:cNvPr id="9" name="椭圆 8">
            <a:extLst>
              <a:ext uri="{FF2B5EF4-FFF2-40B4-BE49-F238E27FC236}">
                <a16:creationId xmlns:a16="http://schemas.microsoft.com/office/drawing/2014/main" id="{6E53D553-D14A-9510-29DC-0BD871A344F7}"/>
              </a:ext>
            </a:extLst>
          </p:cNvPr>
          <p:cNvSpPr/>
          <p:nvPr/>
        </p:nvSpPr>
        <p:spPr>
          <a:xfrm>
            <a:off x="9267825" y="552451"/>
            <a:ext cx="361950" cy="361950"/>
          </a:xfrm>
          <a:prstGeom prst="ellipse">
            <a:avLst/>
          </a:prstGeom>
          <a:solidFill>
            <a:schemeClr val="accent1">
              <a:lumMod val="40000"/>
              <a:lumOff val="60000"/>
            </a:schemeClr>
          </a:solidFill>
          <a:ln w="28575" cap="flat" cmpd="sng" algn="ctr">
            <a:solidFill>
              <a:srgbClr val="2E75B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4472C4"/>
              </a:solidFill>
              <a:effectLst/>
              <a:uLnTx/>
              <a:uFillTx/>
              <a:latin typeface="微软雅黑"/>
              <a:ea typeface="微软雅黑"/>
              <a:cs typeface="+mn-cs"/>
            </a:endParaRPr>
          </a:p>
        </p:txBody>
      </p:sp>
      <p:sp>
        <p:nvSpPr>
          <p:cNvPr id="10" name="椭圆 9">
            <a:extLst>
              <a:ext uri="{FF2B5EF4-FFF2-40B4-BE49-F238E27FC236}">
                <a16:creationId xmlns:a16="http://schemas.microsoft.com/office/drawing/2014/main" id="{2877A471-42AB-DC68-B092-54364D1165E9}"/>
              </a:ext>
            </a:extLst>
          </p:cNvPr>
          <p:cNvSpPr/>
          <p:nvPr/>
        </p:nvSpPr>
        <p:spPr>
          <a:xfrm>
            <a:off x="9741693" y="552451"/>
            <a:ext cx="361950" cy="361950"/>
          </a:xfrm>
          <a:prstGeom prst="ellipse">
            <a:avLst/>
          </a:prstGeom>
          <a:noFill/>
          <a:ln w="28575" cap="flat" cmpd="sng" algn="ctr">
            <a:solidFill>
              <a:srgbClr val="2E75B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4472C4"/>
              </a:solidFill>
              <a:effectLst/>
              <a:uLnTx/>
              <a:uFillTx/>
              <a:latin typeface="微软雅黑"/>
              <a:ea typeface="微软雅黑"/>
              <a:cs typeface="+mn-cs"/>
            </a:endParaRPr>
          </a:p>
        </p:txBody>
      </p:sp>
      <p:sp>
        <p:nvSpPr>
          <p:cNvPr id="11" name="椭圆 10">
            <a:extLst>
              <a:ext uri="{FF2B5EF4-FFF2-40B4-BE49-F238E27FC236}">
                <a16:creationId xmlns:a16="http://schemas.microsoft.com/office/drawing/2014/main" id="{7E09F7AF-EEF0-EBEE-ED1E-474E69E23ED3}"/>
              </a:ext>
            </a:extLst>
          </p:cNvPr>
          <p:cNvSpPr/>
          <p:nvPr/>
        </p:nvSpPr>
        <p:spPr>
          <a:xfrm>
            <a:off x="10215561" y="552451"/>
            <a:ext cx="361950" cy="361950"/>
          </a:xfrm>
          <a:prstGeom prst="ellipse">
            <a:avLst/>
          </a:prstGeom>
          <a:noFill/>
          <a:ln w="28575" cap="flat" cmpd="sng" algn="ctr">
            <a:solidFill>
              <a:srgbClr val="2E75B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4472C4"/>
              </a:solidFill>
              <a:effectLst/>
              <a:uLnTx/>
              <a:uFillTx/>
              <a:latin typeface="微软雅黑"/>
              <a:ea typeface="微软雅黑"/>
              <a:cs typeface="+mn-cs"/>
            </a:endParaRPr>
          </a:p>
        </p:txBody>
      </p:sp>
      <p:sp>
        <p:nvSpPr>
          <p:cNvPr id="12" name="椭圆 11">
            <a:extLst>
              <a:ext uri="{FF2B5EF4-FFF2-40B4-BE49-F238E27FC236}">
                <a16:creationId xmlns:a16="http://schemas.microsoft.com/office/drawing/2014/main" id="{36115579-D11C-A2B3-C96B-4185E4804396}"/>
              </a:ext>
            </a:extLst>
          </p:cNvPr>
          <p:cNvSpPr/>
          <p:nvPr/>
        </p:nvSpPr>
        <p:spPr>
          <a:xfrm>
            <a:off x="10689430" y="552451"/>
            <a:ext cx="361950" cy="361950"/>
          </a:xfrm>
          <a:prstGeom prst="ellipse">
            <a:avLst/>
          </a:prstGeom>
          <a:noFill/>
          <a:ln w="28575" cap="flat" cmpd="sng" algn="ctr">
            <a:solidFill>
              <a:srgbClr val="2E75B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4472C4"/>
              </a:solidFill>
              <a:effectLst/>
              <a:uLnTx/>
              <a:uFillTx/>
              <a:latin typeface="微软雅黑"/>
              <a:ea typeface="微软雅黑"/>
              <a:cs typeface="+mn-cs"/>
            </a:endParaRPr>
          </a:p>
        </p:txBody>
      </p:sp>
      <p:sp>
        <p:nvSpPr>
          <p:cNvPr id="13" name="椭圆 12">
            <a:extLst>
              <a:ext uri="{FF2B5EF4-FFF2-40B4-BE49-F238E27FC236}">
                <a16:creationId xmlns:a16="http://schemas.microsoft.com/office/drawing/2014/main" id="{06ADDE0A-B9B2-A40E-B2FA-977756B309AC}"/>
              </a:ext>
            </a:extLst>
          </p:cNvPr>
          <p:cNvSpPr/>
          <p:nvPr/>
        </p:nvSpPr>
        <p:spPr>
          <a:xfrm>
            <a:off x="11163299" y="552451"/>
            <a:ext cx="361950" cy="361950"/>
          </a:xfrm>
          <a:prstGeom prst="ellipse">
            <a:avLst/>
          </a:prstGeom>
          <a:noFill/>
          <a:ln w="28575" cap="flat" cmpd="sng" algn="ctr">
            <a:solidFill>
              <a:srgbClr val="2E75B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4472C4"/>
              </a:solidFill>
              <a:effectLst/>
              <a:uLnTx/>
              <a:uFillTx/>
              <a:latin typeface="微软雅黑"/>
              <a:ea typeface="微软雅黑"/>
              <a:cs typeface="+mn-cs"/>
            </a:endParaRPr>
          </a:p>
        </p:txBody>
      </p:sp>
      <p:sp>
        <p:nvSpPr>
          <p:cNvPr id="25" name="文本框 24">
            <a:extLst>
              <a:ext uri="{FF2B5EF4-FFF2-40B4-BE49-F238E27FC236}">
                <a16:creationId xmlns:a16="http://schemas.microsoft.com/office/drawing/2014/main" id="{CC48E11D-2366-40D6-837F-AB26262DBB11}"/>
              </a:ext>
            </a:extLst>
          </p:cNvPr>
          <p:cNvSpPr txBox="1"/>
          <p:nvPr/>
        </p:nvSpPr>
        <p:spPr>
          <a:xfrm>
            <a:off x="666751" y="1221138"/>
            <a:ext cx="4580099" cy="499624"/>
          </a:xfrm>
          <a:prstGeom prst="rect">
            <a:avLst/>
          </a:prstGeom>
          <a:noFill/>
        </p:spPr>
        <p:txBody>
          <a:bodyPr wrap="square" anchor="b" anchorCtr="0">
            <a:spAutoFit/>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srgbClr val="002060"/>
                </a:solidFill>
                <a:effectLst/>
                <a:uLnTx/>
                <a:uFillTx/>
                <a:latin typeface="微软雅黑" panose="020B0503020204020204" pitchFamily="34" charset="-122"/>
                <a:ea typeface="微软雅黑" panose="020B0503020204020204" pitchFamily="34" charset="-122"/>
                <a:cs typeface="+mn-cs"/>
              </a:rPr>
              <a:t>实验目的：熟悉 </a:t>
            </a:r>
            <a:r>
              <a:rPr kumimoji="0" lang="en-US" altLang="zh-CN" sz="2000" b="1" i="0" u="none" strike="noStrike" kern="1200" cap="none" spc="0" normalizeH="0" baseline="0" noProof="0" dirty="0">
                <a:ln>
                  <a:noFill/>
                </a:ln>
                <a:solidFill>
                  <a:srgbClr val="002060"/>
                </a:solidFill>
                <a:effectLst/>
                <a:uLnTx/>
                <a:uFillTx/>
                <a:latin typeface="微软雅黑" panose="020B0503020204020204" pitchFamily="34" charset="-122"/>
                <a:ea typeface="微软雅黑" panose="020B0503020204020204" pitchFamily="34" charset="-122"/>
                <a:cs typeface="+mn-cs"/>
              </a:rPr>
              <a:t>xv6 </a:t>
            </a:r>
            <a:r>
              <a:rPr kumimoji="0" lang="zh-CN" altLang="en-US" sz="2000" b="1" i="0" u="none" strike="noStrike" kern="1200" cap="none" spc="0" normalizeH="0" baseline="0" noProof="0" dirty="0">
                <a:ln>
                  <a:noFill/>
                </a:ln>
                <a:solidFill>
                  <a:srgbClr val="002060"/>
                </a:solidFill>
                <a:effectLst/>
                <a:uLnTx/>
                <a:uFillTx/>
                <a:latin typeface="微软雅黑" panose="020B0503020204020204" pitchFamily="34" charset="-122"/>
                <a:ea typeface="微软雅黑" panose="020B0503020204020204" pitchFamily="34" charset="-122"/>
                <a:cs typeface="+mn-cs"/>
              </a:rPr>
              <a:t>及其系统调用。</a:t>
            </a:r>
            <a:endParaRPr kumimoji="0" lang="en-US" altLang="zh-CN" sz="2000" b="1" i="0" u="none" strike="noStrike" kern="1200" cap="none" spc="0" normalizeH="0" baseline="0" noProof="0" dirty="0">
              <a:ln>
                <a:noFill/>
              </a:ln>
              <a:solidFill>
                <a:srgbClr val="002060"/>
              </a:solidFill>
              <a:effectLst/>
              <a:uLnTx/>
              <a:uFillTx/>
              <a:latin typeface="微软雅黑" panose="020B0503020204020204" pitchFamily="34" charset="-122"/>
              <a:ea typeface="微软雅黑" panose="020B0503020204020204" pitchFamily="34" charset="-122"/>
              <a:cs typeface="+mn-cs"/>
            </a:endParaRPr>
          </a:p>
        </p:txBody>
      </p:sp>
      <p:sp>
        <p:nvSpPr>
          <p:cNvPr id="5" name="文本框 4">
            <a:extLst>
              <a:ext uri="{FF2B5EF4-FFF2-40B4-BE49-F238E27FC236}">
                <a16:creationId xmlns:a16="http://schemas.microsoft.com/office/drawing/2014/main" id="{2FF070E1-740D-29F5-47A6-726B90F99ABF}"/>
              </a:ext>
            </a:extLst>
          </p:cNvPr>
          <p:cNvSpPr txBox="1"/>
          <p:nvPr/>
        </p:nvSpPr>
        <p:spPr>
          <a:xfrm>
            <a:off x="666751" y="1884624"/>
            <a:ext cx="10858498" cy="1023742"/>
          </a:xfrm>
          <a:prstGeom prst="rect">
            <a:avLst/>
          </a:prstGeom>
          <a:noFill/>
        </p:spPr>
        <p:txBody>
          <a:bodyPr wrap="square" anchor="b" anchorCtr="0">
            <a:spAutoFit/>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lang="en-US" altLang="zh-CN" sz="1400" b="1" dirty="0"/>
              <a:t>Boot XV6 : </a:t>
            </a:r>
            <a:r>
              <a:rPr lang="zh-CN" altLang="en-US" sz="1400" dirty="0"/>
              <a:t>熟悉和理解 </a:t>
            </a:r>
            <a:r>
              <a:rPr lang="en-US" altLang="zh-CN" sz="1400" dirty="0"/>
              <a:t>xv6 </a:t>
            </a:r>
            <a:r>
              <a:rPr lang="zh-CN" altLang="en-US" sz="1400" dirty="0"/>
              <a:t>操作系统的启动过程以及基本操作。通过获取 </a:t>
            </a:r>
            <a:r>
              <a:rPr lang="en-US" altLang="zh-CN" sz="1400" dirty="0"/>
              <a:t>xv6 </a:t>
            </a:r>
            <a:r>
              <a:rPr lang="zh-CN" altLang="en-US" sz="1400" dirty="0"/>
              <a:t>源代码、编译并运行它，实验者将能够观察到操作系统从启动到提供基本命令行界面的整个过程。实验还涉及如何使用 </a:t>
            </a:r>
            <a:r>
              <a:rPr lang="en-US" altLang="zh-CN" sz="1400" dirty="0"/>
              <a:t>Git </a:t>
            </a:r>
            <a:r>
              <a:rPr lang="zh-CN" altLang="en-US" sz="1400" dirty="0"/>
              <a:t>来管理代码的更改，从而帮助跟踪和记录实验进展。最终，实验者通过运行一些基本命令和查看进程信息，进一步加深对 </a:t>
            </a:r>
            <a:r>
              <a:rPr lang="en-US" altLang="zh-CN" sz="1400" dirty="0"/>
              <a:t>xv6 </a:t>
            </a:r>
            <a:r>
              <a:rPr lang="zh-CN" altLang="en-US" sz="1400" dirty="0"/>
              <a:t>内部工作的理解。</a:t>
            </a:r>
            <a:endParaRPr kumimoji="0" lang="en-US" altLang="zh-CN" sz="1400" i="0" u="none" strike="noStrike" kern="1200" cap="none" spc="0" normalizeH="0" baseline="0" noProof="0" dirty="0">
              <a:ln>
                <a:noFill/>
              </a:ln>
              <a:solidFill>
                <a:srgbClr val="002060"/>
              </a:solidFill>
              <a:effectLst/>
              <a:uLnTx/>
              <a:uFillTx/>
              <a:latin typeface="微软雅黑" panose="020B0503020204020204" pitchFamily="34" charset="-122"/>
              <a:ea typeface="微软雅黑" panose="020B0503020204020204" pitchFamily="34" charset="-122"/>
              <a:cs typeface="+mn-cs"/>
            </a:endParaRPr>
          </a:p>
        </p:txBody>
      </p:sp>
      <p:sp>
        <p:nvSpPr>
          <p:cNvPr id="6" name="文本框 5">
            <a:extLst>
              <a:ext uri="{FF2B5EF4-FFF2-40B4-BE49-F238E27FC236}">
                <a16:creationId xmlns:a16="http://schemas.microsoft.com/office/drawing/2014/main" id="{58BD67FB-5835-1FFA-5FD3-ECEAA9B30D5F}"/>
              </a:ext>
            </a:extLst>
          </p:cNvPr>
          <p:cNvSpPr txBox="1"/>
          <p:nvPr/>
        </p:nvSpPr>
        <p:spPr>
          <a:xfrm>
            <a:off x="666751" y="3062260"/>
            <a:ext cx="10858498" cy="1346907"/>
          </a:xfrm>
          <a:prstGeom prst="rect">
            <a:avLst/>
          </a:prstGeom>
          <a:noFill/>
        </p:spPr>
        <p:txBody>
          <a:bodyPr wrap="square" anchor="b" anchorCtr="0">
            <a:spAutoFit/>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lang="en-US" altLang="zh-CN" sz="1400" b="1" dirty="0"/>
              <a:t>Sleep : </a:t>
            </a:r>
            <a:r>
              <a:rPr lang="zh-CN" altLang="en-US" sz="1400" dirty="0"/>
              <a:t>在 </a:t>
            </a:r>
            <a:r>
              <a:rPr lang="en-US" altLang="zh-CN" sz="1400" dirty="0"/>
              <a:t>xv6 </a:t>
            </a:r>
            <a:r>
              <a:rPr lang="zh-CN" altLang="en-US" sz="1400" dirty="0"/>
              <a:t>操作系统下实现一个基本的 </a:t>
            </a:r>
            <a:r>
              <a:rPr lang="en-US" altLang="zh-CN" sz="1400" dirty="0"/>
              <a:t>sleep </a:t>
            </a:r>
            <a:r>
              <a:rPr lang="zh-CN" altLang="en-US" sz="1400" dirty="0"/>
              <a:t>程序。通过这个实验，用户将学会如何创建一个用户级应用程序，该应用程序能够暂停指定数量的时间片。实验涉及解析命令行参数、调用 </a:t>
            </a:r>
            <a:r>
              <a:rPr lang="en-US" altLang="zh-CN" sz="1400" dirty="0"/>
              <a:t>xv6 </a:t>
            </a:r>
            <a:r>
              <a:rPr lang="zh-CN" altLang="en-US" sz="1400" dirty="0"/>
              <a:t>提供的 </a:t>
            </a:r>
            <a:r>
              <a:rPr lang="en-US" altLang="zh-CN" sz="1400" dirty="0"/>
              <a:t>sleep </a:t>
            </a:r>
            <a:r>
              <a:rPr lang="zh-CN" altLang="en-US" sz="1400" dirty="0"/>
              <a:t>系统调用，以及处理异常输入。利用 </a:t>
            </a:r>
            <a:r>
              <a:rPr lang="en-US" altLang="zh-CN" sz="1400" dirty="0" err="1"/>
              <a:t>argc</a:t>
            </a:r>
            <a:r>
              <a:rPr lang="en-US" altLang="zh-CN" sz="1400" dirty="0"/>
              <a:t> != 2 </a:t>
            </a:r>
            <a:r>
              <a:rPr lang="zh-CN" altLang="en-US" sz="1400" dirty="0"/>
              <a:t>检查参数个数是否正确，若不正确使用 </a:t>
            </a:r>
            <a:r>
              <a:rPr lang="en-US" altLang="zh-CN" sz="1400" dirty="0"/>
              <a:t>exit(1) </a:t>
            </a:r>
            <a:r>
              <a:rPr lang="zh-CN" altLang="en-US" sz="1400" dirty="0"/>
              <a:t>异常退出；正确则利用系统调用 </a:t>
            </a:r>
            <a:r>
              <a:rPr lang="en-US" altLang="zh-CN" sz="1400" dirty="0"/>
              <a:t>sleep</a:t>
            </a:r>
            <a:r>
              <a:rPr lang="zh-CN" altLang="en-US" sz="1400" dirty="0"/>
              <a:t>。注意其中需要将输入参数 </a:t>
            </a:r>
            <a:r>
              <a:rPr lang="en-US" altLang="zh-CN" sz="1400" dirty="0" err="1"/>
              <a:t>argv</a:t>
            </a:r>
            <a:r>
              <a:rPr lang="en-US" altLang="zh-CN" sz="1400" dirty="0"/>
              <a:t>[1] </a:t>
            </a:r>
            <a:r>
              <a:rPr lang="zh-CN" altLang="en-US" sz="1400" dirty="0"/>
              <a:t>通过 </a:t>
            </a:r>
            <a:r>
              <a:rPr lang="en-US" altLang="zh-CN" sz="1400" dirty="0" err="1"/>
              <a:t>atoi</a:t>
            </a:r>
            <a:r>
              <a:rPr lang="en-US" altLang="zh-CN" sz="1400" dirty="0"/>
              <a:t> </a:t>
            </a:r>
            <a:r>
              <a:rPr lang="zh-CN" altLang="en-US" sz="1400" dirty="0"/>
              <a:t>从字符串转换为 </a:t>
            </a:r>
            <a:r>
              <a:rPr lang="en-US" altLang="zh-CN" sz="1400" dirty="0"/>
              <a:t>int </a:t>
            </a:r>
            <a:r>
              <a:rPr lang="zh-CN" altLang="en-US" sz="1400" dirty="0"/>
              <a:t>，才可作为 </a:t>
            </a:r>
            <a:r>
              <a:rPr lang="en-US" altLang="zh-CN" sz="1400" dirty="0"/>
              <a:t>sleep </a:t>
            </a:r>
            <a:r>
              <a:rPr lang="zh-CN" altLang="en-US" sz="1400" dirty="0"/>
              <a:t>的输入。需要注意的是 </a:t>
            </a:r>
            <a:r>
              <a:rPr lang="en-US" altLang="zh-CN" sz="1400" dirty="0" err="1"/>
              <a:t>argv</a:t>
            </a:r>
            <a:r>
              <a:rPr lang="en-US" altLang="zh-CN" sz="1400" dirty="0"/>
              <a:t>[0] </a:t>
            </a:r>
            <a:r>
              <a:rPr lang="zh-CN" altLang="en-US" sz="1400" dirty="0"/>
              <a:t>存储的是执行程序的文件名或路径。</a:t>
            </a:r>
            <a:endParaRPr kumimoji="0" lang="en-US" altLang="zh-CN" sz="1400" i="0" u="none" strike="noStrike" kern="1200" cap="none" spc="0" normalizeH="0" baseline="0" noProof="0" dirty="0">
              <a:ln>
                <a:noFill/>
              </a:ln>
              <a:solidFill>
                <a:srgbClr val="002060"/>
              </a:solidFill>
              <a:effectLst/>
              <a:uLnTx/>
              <a:uFillTx/>
              <a:latin typeface="微软雅黑" panose="020B0503020204020204" pitchFamily="34" charset="-122"/>
              <a:ea typeface="微软雅黑" panose="020B0503020204020204" pitchFamily="34" charset="-122"/>
              <a:cs typeface="+mn-cs"/>
            </a:endParaRPr>
          </a:p>
        </p:txBody>
      </p:sp>
      <p:sp>
        <p:nvSpPr>
          <p:cNvPr id="8" name="文本框 7">
            <a:extLst>
              <a:ext uri="{FF2B5EF4-FFF2-40B4-BE49-F238E27FC236}">
                <a16:creationId xmlns:a16="http://schemas.microsoft.com/office/drawing/2014/main" id="{5D388A97-2025-424C-AD0E-7DAE7C9FC041}"/>
              </a:ext>
            </a:extLst>
          </p:cNvPr>
          <p:cNvSpPr txBox="1"/>
          <p:nvPr/>
        </p:nvSpPr>
        <p:spPr>
          <a:xfrm>
            <a:off x="666751" y="4563061"/>
            <a:ext cx="10858498" cy="1346907"/>
          </a:xfrm>
          <a:prstGeom prst="rect">
            <a:avLst/>
          </a:prstGeom>
          <a:noFill/>
        </p:spPr>
        <p:txBody>
          <a:bodyPr wrap="square" anchor="b" anchorCtr="0">
            <a:spAutoFit/>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lang="en-US" altLang="zh-CN" sz="1400" b="1" dirty="0" err="1"/>
              <a:t>Pingpong</a:t>
            </a:r>
            <a:r>
              <a:rPr lang="en-US" altLang="zh-CN" sz="1400" b="1" dirty="0"/>
              <a:t> : </a:t>
            </a:r>
            <a:r>
              <a:rPr lang="zh-CN" altLang="en-US" sz="1400" dirty="0"/>
              <a:t>写一个 </a:t>
            </a:r>
            <a:r>
              <a:rPr lang="en-US" altLang="zh-CN" sz="1400" dirty="0" err="1"/>
              <a:t>pingpong</a:t>
            </a:r>
            <a:r>
              <a:rPr lang="en-US" altLang="zh-CN" sz="1400" dirty="0"/>
              <a:t> </a:t>
            </a:r>
            <a:r>
              <a:rPr lang="zh-CN" altLang="en-US" sz="1400" dirty="0"/>
              <a:t>程序，来学习进程间通信和进程同步的概念。具体来说，实验要求编写一个程序，利用 </a:t>
            </a:r>
            <a:r>
              <a:rPr lang="en-US" altLang="zh-CN" sz="1400" dirty="0"/>
              <a:t>UNIX </a:t>
            </a:r>
            <a:r>
              <a:rPr lang="zh-CN" altLang="en-US" sz="1400" dirty="0"/>
              <a:t>系统调用通过一对管道在父进程和子进程之间传递一个字节。父进程向子进程发送一个字节，子进程收到后打印出收到的消息，并将字节回传给父进程，父进程再打印出收到的消息。通过这个实验，用户能够理解父子进程的关系、如何使用管道进行通信，以及如何通过系统调用确保进程在适当的时机进行同步。</a:t>
            </a:r>
            <a:endParaRPr kumimoji="0" lang="en-US" altLang="zh-CN" sz="1400" i="0" u="none" strike="noStrike" kern="1200" cap="none" spc="0" normalizeH="0" baseline="0" noProof="0" dirty="0">
              <a:ln>
                <a:noFill/>
              </a:ln>
              <a:solidFill>
                <a:srgbClr val="002060"/>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33239655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3"/>
          <p:cNvSpPr>
            <a:spLocks noGrp="1"/>
          </p:cNvSpPr>
          <p:nvPr>
            <p:custDataLst>
              <p:tags r:id="rId1"/>
            </p:custDataLst>
          </p:nvPr>
        </p:nvSpPr>
        <p:spPr>
          <a:xfrm>
            <a:off x="666751" y="409576"/>
            <a:ext cx="10858498" cy="6477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800" b="1" kern="1200">
                <a:solidFill>
                  <a:schemeClr val="tx1"/>
                </a:solidFill>
                <a:latin typeface="+mn-lt"/>
                <a:ea typeface="+mj-ea"/>
                <a:cs typeface="+mj-cs"/>
              </a:defRPr>
            </a:lvl1pPr>
          </a:lstStyle>
          <a:p>
            <a:r>
              <a:rPr lang="en-US" altLang="zh-CN" b="1" dirty="0">
                <a:solidFill>
                  <a:srgbClr val="000000"/>
                </a:solidFill>
                <a:effectLst/>
                <a:highlight>
                  <a:srgbClr val="FFFFFF"/>
                </a:highlight>
                <a:latin typeface="Consolas" panose="020B0609020204030204" pitchFamily="49" charset="0"/>
              </a:rPr>
              <a:t>Lab1 : Xv6 and Unix utilities</a:t>
            </a:r>
            <a:endParaRPr lang="en-US" altLang="zh-CN" b="0" dirty="0">
              <a:solidFill>
                <a:srgbClr val="000000"/>
              </a:solidFill>
              <a:effectLst/>
              <a:highlight>
                <a:srgbClr val="FFFFFF"/>
              </a:highlight>
              <a:latin typeface="Consolas" panose="020B0609020204030204" pitchFamily="49" charset="0"/>
            </a:endParaRPr>
          </a:p>
        </p:txBody>
      </p:sp>
      <p:sp>
        <p:nvSpPr>
          <p:cNvPr id="9" name="椭圆 8">
            <a:extLst>
              <a:ext uri="{FF2B5EF4-FFF2-40B4-BE49-F238E27FC236}">
                <a16:creationId xmlns:a16="http://schemas.microsoft.com/office/drawing/2014/main" id="{6E53D553-D14A-9510-29DC-0BD871A344F7}"/>
              </a:ext>
            </a:extLst>
          </p:cNvPr>
          <p:cNvSpPr/>
          <p:nvPr/>
        </p:nvSpPr>
        <p:spPr>
          <a:xfrm>
            <a:off x="9267825" y="552451"/>
            <a:ext cx="361950" cy="361950"/>
          </a:xfrm>
          <a:prstGeom prst="ellipse">
            <a:avLst/>
          </a:prstGeom>
          <a:solidFill>
            <a:schemeClr val="accent1">
              <a:lumMod val="40000"/>
              <a:lumOff val="60000"/>
            </a:schemeClr>
          </a:solidFill>
          <a:ln w="28575" cap="flat" cmpd="sng" algn="ctr">
            <a:solidFill>
              <a:srgbClr val="2E75B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4472C4"/>
              </a:solidFill>
              <a:effectLst/>
              <a:uLnTx/>
              <a:uFillTx/>
              <a:latin typeface="微软雅黑"/>
              <a:ea typeface="微软雅黑"/>
              <a:cs typeface="+mn-cs"/>
            </a:endParaRPr>
          </a:p>
        </p:txBody>
      </p:sp>
      <p:sp>
        <p:nvSpPr>
          <p:cNvPr id="10" name="椭圆 9">
            <a:extLst>
              <a:ext uri="{FF2B5EF4-FFF2-40B4-BE49-F238E27FC236}">
                <a16:creationId xmlns:a16="http://schemas.microsoft.com/office/drawing/2014/main" id="{2877A471-42AB-DC68-B092-54364D1165E9}"/>
              </a:ext>
            </a:extLst>
          </p:cNvPr>
          <p:cNvSpPr/>
          <p:nvPr/>
        </p:nvSpPr>
        <p:spPr>
          <a:xfrm>
            <a:off x="9741693" y="552451"/>
            <a:ext cx="361950" cy="361950"/>
          </a:xfrm>
          <a:prstGeom prst="ellipse">
            <a:avLst/>
          </a:prstGeom>
          <a:noFill/>
          <a:ln w="28575" cap="flat" cmpd="sng" algn="ctr">
            <a:solidFill>
              <a:srgbClr val="2E75B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4472C4"/>
              </a:solidFill>
              <a:effectLst/>
              <a:uLnTx/>
              <a:uFillTx/>
              <a:latin typeface="微软雅黑"/>
              <a:ea typeface="微软雅黑"/>
              <a:cs typeface="+mn-cs"/>
            </a:endParaRPr>
          </a:p>
        </p:txBody>
      </p:sp>
      <p:sp>
        <p:nvSpPr>
          <p:cNvPr id="11" name="椭圆 10">
            <a:extLst>
              <a:ext uri="{FF2B5EF4-FFF2-40B4-BE49-F238E27FC236}">
                <a16:creationId xmlns:a16="http://schemas.microsoft.com/office/drawing/2014/main" id="{7E09F7AF-EEF0-EBEE-ED1E-474E69E23ED3}"/>
              </a:ext>
            </a:extLst>
          </p:cNvPr>
          <p:cNvSpPr/>
          <p:nvPr/>
        </p:nvSpPr>
        <p:spPr>
          <a:xfrm>
            <a:off x="10215561" y="552451"/>
            <a:ext cx="361950" cy="361950"/>
          </a:xfrm>
          <a:prstGeom prst="ellipse">
            <a:avLst/>
          </a:prstGeom>
          <a:noFill/>
          <a:ln w="28575" cap="flat" cmpd="sng" algn="ctr">
            <a:solidFill>
              <a:srgbClr val="2E75B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4472C4"/>
              </a:solidFill>
              <a:effectLst/>
              <a:uLnTx/>
              <a:uFillTx/>
              <a:latin typeface="微软雅黑"/>
              <a:ea typeface="微软雅黑"/>
              <a:cs typeface="+mn-cs"/>
            </a:endParaRPr>
          </a:p>
        </p:txBody>
      </p:sp>
      <p:sp>
        <p:nvSpPr>
          <p:cNvPr id="12" name="椭圆 11">
            <a:extLst>
              <a:ext uri="{FF2B5EF4-FFF2-40B4-BE49-F238E27FC236}">
                <a16:creationId xmlns:a16="http://schemas.microsoft.com/office/drawing/2014/main" id="{36115579-D11C-A2B3-C96B-4185E4804396}"/>
              </a:ext>
            </a:extLst>
          </p:cNvPr>
          <p:cNvSpPr/>
          <p:nvPr/>
        </p:nvSpPr>
        <p:spPr>
          <a:xfrm>
            <a:off x="10689430" y="552451"/>
            <a:ext cx="361950" cy="361950"/>
          </a:xfrm>
          <a:prstGeom prst="ellipse">
            <a:avLst/>
          </a:prstGeom>
          <a:noFill/>
          <a:ln w="28575" cap="flat" cmpd="sng" algn="ctr">
            <a:solidFill>
              <a:srgbClr val="2E75B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4472C4"/>
              </a:solidFill>
              <a:effectLst/>
              <a:uLnTx/>
              <a:uFillTx/>
              <a:latin typeface="微软雅黑"/>
              <a:ea typeface="微软雅黑"/>
              <a:cs typeface="+mn-cs"/>
            </a:endParaRPr>
          </a:p>
        </p:txBody>
      </p:sp>
      <p:sp>
        <p:nvSpPr>
          <p:cNvPr id="13" name="椭圆 12">
            <a:extLst>
              <a:ext uri="{FF2B5EF4-FFF2-40B4-BE49-F238E27FC236}">
                <a16:creationId xmlns:a16="http://schemas.microsoft.com/office/drawing/2014/main" id="{06ADDE0A-B9B2-A40E-B2FA-977756B309AC}"/>
              </a:ext>
            </a:extLst>
          </p:cNvPr>
          <p:cNvSpPr/>
          <p:nvPr/>
        </p:nvSpPr>
        <p:spPr>
          <a:xfrm>
            <a:off x="11163299" y="552451"/>
            <a:ext cx="361950" cy="361950"/>
          </a:xfrm>
          <a:prstGeom prst="ellipse">
            <a:avLst/>
          </a:prstGeom>
          <a:noFill/>
          <a:ln w="28575" cap="flat" cmpd="sng" algn="ctr">
            <a:solidFill>
              <a:srgbClr val="2E75B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4472C4"/>
              </a:solidFill>
              <a:effectLst/>
              <a:uLnTx/>
              <a:uFillTx/>
              <a:latin typeface="微软雅黑"/>
              <a:ea typeface="微软雅黑"/>
              <a:cs typeface="+mn-cs"/>
            </a:endParaRPr>
          </a:p>
        </p:txBody>
      </p:sp>
      <p:sp>
        <p:nvSpPr>
          <p:cNvPr id="25" name="文本框 24">
            <a:extLst>
              <a:ext uri="{FF2B5EF4-FFF2-40B4-BE49-F238E27FC236}">
                <a16:creationId xmlns:a16="http://schemas.microsoft.com/office/drawing/2014/main" id="{CC48E11D-2366-40D6-837F-AB26262DBB11}"/>
              </a:ext>
            </a:extLst>
          </p:cNvPr>
          <p:cNvSpPr txBox="1"/>
          <p:nvPr/>
        </p:nvSpPr>
        <p:spPr>
          <a:xfrm>
            <a:off x="666751" y="1221138"/>
            <a:ext cx="4580099" cy="499624"/>
          </a:xfrm>
          <a:prstGeom prst="rect">
            <a:avLst/>
          </a:prstGeom>
          <a:noFill/>
        </p:spPr>
        <p:txBody>
          <a:bodyPr wrap="square" anchor="b" anchorCtr="0">
            <a:spAutoFit/>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srgbClr val="002060"/>
                </a:solidFill>
                <a:effectLst/>
                <a:uLnTx/>
                <a:uFillTx/>
                <a:latin typeface="微软雅黑" panose="020B0503020204020204" pitchFamily="34" charset="-122"/>
                <a:ea typeface="微软雅黑" panose="020B0503020204020204" pitchFamily="34" charset="-122"/>
                <a:cs typeface="+mn-cs"/>
              </a:rPr>
              <a:t>实验目的：熟悉 </a:t>
            </a:r>
            <a:r>
              <a:rPr kumimoji="0" lang="en-US" altLang="zh-CN" sz="2000" b="1" i="0" u="none" strike="noStrike" kern="1200" cap="none" spc="0" normalizeH="0" baseline="0" noProof="0" dirty="0">
                <a:ln>
                  <a:noFill/>
                </a:ln>
                <a:solidFill>
                  <a:srgbClr val="002060"/>
                </a:solidFill>
                <a:effectLst/>
                <a:uLnTx/>
                <a:uFillTx/>
                <a:latin typeface="微软雅黑" panose="020B0503020204020204" pitchFamily="34" charset="-122"/>
                <a:ea typeface="微软雅黑" panose="020B0503020204020204" pitchFamily="34" charset="-122"/>
                <a:cs typeface="+mn-cs"/>
              </a:rPr>
              <a:t>xv6 </a:t>
            </a:r>
            <a:r>
              <a:rPr kumimoji="0" lang="zh-CN" altLang="en-US" sz="2000" b="1" i="0" u="none" strike="noStrike" kern="1200" cap="none" spc="0" normalizeH="0" baseline="0" noProof="0" dirty="0">
                <a:ln>
                  <a:noFill/>
                </a:ln>
                <a:solidFill>
                  <a:srgbClr val="002060"/>
                </a:solidFill>
                <a:effectLst/>
                <a:uLnTx/>
                <a:uFillTx/>
                <a:latin typeface="微软雅黑" panose="020B0503020204020204" pitchFamily="34" charset="-122"/>
                <a:ea typeface="微软雅黑" panose="020B0503020204020204" pitchFamily="34" charset="-122"/>
                <a:cs typeface="+mn-cs"/>
              </a:rPr>
              <a:t>及其系统调用。</a:t>
            </a:r>
            <a:endParaRPr kumimoji="0" lang="en-US" altLang="zh-CN" sz="2000" b="1" i="0" u="none" strike="noStrike" kern="1200" cap="none" spc="0" normalizeH="0" baseline="0" noProof="0" dirty="0">
              <a:ln>
                <a:noFill/>
              </a:ln>
              <a:solidFill>
                <a:srgbClr val="002060"/>
              </a:solidFill>
              <a:effectLst/>
              <a:uLnTx/>
              <a:uFillTx/>
              <a:latin typeface="微软雅黑" panose="020B0503020204020204" pitchFamily="34" charset="-122"/>
              <a:ea typeface="微软雅黑" panose="020B0503020204020204" pitchFamily="34" charset="-122"/>
              <a:cs typeface="+mn-cs"/>
            </a:endParaRPr>
          </a:p>
        </p:txBody>
      </p:sp>
      <p:sp>
        <p:nvSpPr>
          <p:cNvPr id="5" name="文本框 4">
            <a:extLst>
              <a:ext uri="{FF2B5EF4-FFF2-40B4-BE49-F238E27FC236}">
                <a16:creationId xmlns:a16="http://schemas.microsoft.com/office/drawing/2014/main" id="{2FF070E1-740D-29F5-47A6-726B90F99ABF}"/>
              </a:ext>
            </a:extLst>
          </p:cNvPr>
          <p:cNvSpPr txBox="1"/>
          <p:nvPr/>
        </p:nvSpPr>
        <p:spPr>
          <a:xfrm>
            <a:off x="666751" y="1874656"/>
            <a:ext cx="10858498" cy="1346907"/>
          </a:xfrm>
          <a:prstGeom prst="rect">
            <a:avLst/>
          </a:prstGeom>
          <a:noFill/>
        </p:spPr>
        <p:txBody>
          <a:bodyPr wrap="square" anchor="b" anchorCtr="0">
            <a:spAutoFit/>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lang="en-US" altLang="zh-CN" sz="1400" b="1" dirty="0"/>
              <a:t>Primes : </a:t>
            </a:r>
            <a:r>
              <a:rPr lang="zh-CN" altLang="en-US" sz="1400" dirty="0"/>
              <a:t>编写一个并发版本的素数筛选算法来学习进程间通信与并发编程。该算法使用 </a:t>
            </a:r>
            <a:r>
              <a:rPr lang="en-US" altLang="zh-CN" sz="1400" dirty="0"/>
              <a:t>UNIX </a:t>
            </a:r>
            <a:r>
              <a:rPr lang="zh-CN" altLang="en-US" sz="1400" dirty="0"/>
              <a:t>系统调用，通过管道实现父进程和子进程之间的数据传递，递归地筛选素数。实验的核心在于理解如何利用管道和 </a:t>
            </a:r>
            <a:r>
              <a:rPr lang="en-US" altLang="zh-CN" sz="1400" dirty="0"/>
              <a:t>fork </a:t>
            </a:r>
            <a:r>
              <a:rPr lang="zh-CN" altLang="en-US" sz="1400" dirty="0"/>
              <a:t>创建多个子进程，每个子进程通过管道接收前一个进程筛选后的数据，并筛选出素数后再传递给下一个进程。这种方法展示了进程同步与并发执行的概念，并帮助用户掌握进程间通信的机制和实现细节。</a:t>
            </a:r>
            <a:endParaRPr kumimoji="0" lang="en-US" altLang="zh-CN" sz="1400" i="0" u="none" strike="noStrike" kern="1200" cap="none" spc="0" normalizeH="0" baseline="0" noProof="0" dirty="0">
              <a:ln>
                <a:noFill/>
              </a:ln>
              <a:solidFill>
                <a:srgbClr val="002060"/>
              </a:solidFill>
              <a:effectLst/>
              <a:uLnTx/>
              <a:uFillTx/>
              <a:latin typeface="微软雅黑" panose="020B0503020204020204" pitchFamily="34" charset="-122"/>
              <a:ea typeface="微软雅黑" panose="020B0503020204020204" pitchFamily="34" charset="-122"/>
              <a:cs typeface="+mn-cs"/>
            </a:endParaRPr>
          </a:p>
        </p:txBody>
      </p:sp>
      <p:sp>
        <p:nvSpPr>
          <p:cNvPr id="6" name="文本框 5">
            <a:extLst>
              <a:ext uri="{FF2B5EF4-FFF2-40B4-BE49-F238E27FC236}">
                <a16:creationId xmlns:a16="http://schemas.microsoft.com/office/drawing/2014/main" id="{58BD67FB-5835-1FFA-5FD3-ECEAA9B30D5F}"/>
              </a:ext>
            </a:extLst>
          </p:cNvPr>
          <p:cNvSpPr txBox="1"/>
          <p:nvPr/>
        </p:nvSpPr>
        <p:spPr>
          <a:xfrm>
            <a:off x="666751" y="3527072"/>
            <a:ext cx="10858498" cy="1023742"/>
          </a:xfrm>
          <a:prstGeom prst="rect">
            <a:avLst/>
          </a:prstGeom>
          <a:noFill/>
        </p:spPr>
        <p:txBody>
          <a:bodyPr wrap="square" anchor="b" anchorCtr="0">
            <a:spAutoFit/>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lang="en-US" altLang="zh-CN" sz="1400" b="1" dirty="0"/>
              <a:t>Find : </a:t>
            </a:r>
            <a:r>
              <a:rPr lang="zh-CN" altLang="en-US" sz="1400" dirty="0"/>
              <a:t>编写一个简单版本的 </a:t>
            </a:r>
            <a:r>
              <a:rPr lang="en-US" altLang="zh-CN" sz="1400" dirty="0"/>
              <a:t>UNIX find </a:t>
            </a:r>
            <a:r>
              <a:rPr lang="zh-CN" altLang="en-US" sz="1400" dirty="0"/>
              <a:t>命令，递归查找目录树中具有特定名称的所有文件。通过这个实验，用户将学习如何使用 </a:t>
            </a:r>
            <a:r>
              <a:rPr lang="en-US" altLang="zh-CN" sz="1400" dirty="0"/>
              <a:t>xv6 </a:t>
            </a:r>
            <a:r>
              <a:rPr lang="zh-CN" altLang="en-US" sz="1400" dirty="0"/>
              <a:t>操作系统中的系统调用和文件系统接口操作文件和目录，理解文件系统的结构，并应用递归算法进行目录树的遍历和文件查找。此外，实验还涵盖了字符串处理和错误处理的基本方法。</a:t>
            </a:r>
            <a:endParaRPr kumimoji="0" lang="en-US" altLang="zh-CN" sz="1400" i="0" u="none" strike="noStrike" kern="1200" cap="none" spc="0" normalizeH="0" baseline="0" noProof="0" dirty="0">
              <a:ln>
                <a:noFill/>
              </a:ln>
              <a:solidFill>
                <a:srgbClr val="002060"/>
              </a:solidFill>
              <a:effectLst/>
              <a:uLnTx/>
              <a:uFillTx/>
              <a:latin typeface="微软雅黑" panose="020B0503020204020204" pitchFamily="34" charset="-122"/>
              <a:ea typeface="微软雅黑" panose="020B0503020204020204" pitchFamily="34" charset="-122"/>
              <a:cs typeface="+mn-cs"/>
            </a:endParaRPr>
          </a:p>
        </p:txBody>
      </p:sp>
      <p:sp>
        <p:nvSpPr>
          <p:cNvPr id="8" name="文本框 7">
            <a:extLst>
              <a:ext uri="{FF2B5EF4-FFF2-40B4-BE49-F238E27FC236}">
                <a16:creationId xmlns:a16="http://schemas.microsoft.com/office/drawing/2014/main" id="{5D388A97-2025-424C-AD0E-7DAE7C9FC041}"/>
              </a:ext>
            </a:extLst>
          </p:cNvPr>
          <p:cNvSpPr txBox="1"/>
          <p:nvPr/>
        </p:nvSpPr>
        <p:spPr>
          <a:xfrm>
            <a:off x="666751" y="4957346"/>
            <a:ext cx="10858498" cy="1023742"/>
          </a:xfrm>
          <a:prstGeom prst="rect">
            <a:avLst/>
          </a:prstGeom>
          <a:noFill/>
        </p:spPr>
        <p:txBody>
          <a:bodyPr wrap="square" anchor="b" anchorCtr="0">
            <a:spAutoFit/>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lang="en-US" altLang="zh-CN" sz="1400" b="1" dirty="0" err="1"/>
              <a:t>Xargs</a:t>
            </a:r>
            <a:r>
              <a:rPr lang="en-US" altLang="zh-CN" sz="1400" b="1" dirty="0"/>
              <a:t> : </a:t>
            </a:r>
            <a:r>
              <a:rPr lang="zh-CN" altLang="en-US" sz="1400" dirty="0"/>
              <a:t>编写一个简单版的 </a:t>
            </a:r>
            <a:r>
              <a:rPr lang="en-US" altLang="zh-CN" sz="1400" dirty="0"/>
              <a:t>UNIX </a:t>
            </a:r>
            <a:r>
              <a:rPr lang="en-US" altLang="zh-CN" sz="1400" dirty="0" err="1"/>
              <a:t>xargs</a:t>
            </a:r>
            <a:r>
              <a:rPr lang="en-US" altLang="zh-CN" sz="1400" dirty="0"/>
              <a:t> </a:t>
            </a:r>
            <a:r>
              <a:rPr lang="zh-CN" altLang="en-US" sz="1400" dirty="0"/>
              <a:t>程序，从标准输入读取行并将其作为参数传递给指定命令执行。通过该实验，用户将学习如何处理命令行参数、从标准输入读取数据、并通过创建子进程和调用 </a:t>
            </a:r>
            <a:r>
              <a:rPr lang="en-US" altLang="zh-CN" sz="1400" dirty="0"/>
              <a:t>exec </a:t>
            </a:r>
            <a:r>
              <a:rPr lang="zh-CN" altLang="en-US" sz="1400" dirty="0"/>
              <a:t>函数执行外部命令。同时，实验还涉及到进程管理和标准输入输出的处理，帮助用户理解和实现基本的 </a:t>
            </a:r>
            <a:r>
              <a:rPr lang="en-US" altLang="zh-CN" sz="1400" dirty="0"/>
              <a:t>UNIX </a:t>
            </a:r>
            <a:r>
              <a:rPr lang="zh-CN" altLang="en-US" sz="1400" dirty="0"/>
              <a:t>命令操作。</a:t>
            </a:r>
            <a:endParaRPr kumimoji="0" lang="en-US" altLang="zh-CN" sz="1400" i="0" u="none" strike="noStrike" kern="1200" cap="none" spc="0" normalizeH="0" baseline="0" noProof="0" dirty="0">
              <a:ln>
                <a:noFill/>
              </a:ln>
              <a:solidFill>
                <a:srgbClr val="002060"/>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4674846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3"/>
          <p:cNvSpPr>
            <a:spLocks noGrp="1"/>
          </p:cNvSpPr>
          <p:nvPr>
            <p:custDataLst>
              <p:tags r:id="rId1"/>
            </p:custDataLst>
          </p:nvPr>
        </p:nvSpPr>
        <p:spPr>
          <a:xfrm>
            <a:off x="666751" y="409576"/>
            <a:ext cx="10858498" cy="6477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800" b="1" kern="1200">
                <a:solidFill>
                  <a:schemeClr val="tx1"/>
                </a:solidFill>
                <a:latin typeface="+mn-lt"/>
                <a:ea typeface="+mj-ea"/>
                <a:cs typeface="+mj-cs"/>
              </a:defRPr>
            </a:lvl1pPr>
          </a:lstStyle>
          <a:p>
            <a:r>
              <a:rPr lang="en-US" altLang="zh-CN" b="1" dirty="0">
                <a:solidFill>
                  <a:srgbClr val="000000"/>
                </a:solidFill>
                <a:effectLst/>
                <a:highlight>
                  <a:srgbClr val="FFFFFF"/>
                </a:highlight>
                <a:latin typeface="Consolas" panose="020B0609020204030204" pitchFamily="49" charset="0"/>
              </a:rPr>
              <a:t>Lab2 : System Calls</a:t>
            </a:r>
            <a:endParaRPr lang="en-US" altLang="zh-CN" b="0" dirty="0">
              <a:solidFill>
                <a:srgbClr val="000000"/>
              </a:solidFill>
              <a:effectLst/>
              <a:highlight>
                <a:srgbClr val="FFFFFF"/>
              </a:highlight>
              <a:latin typeface="Consolas" panose="020B0609020204030204" pitchFamily="49" charset="0"/>
            </a:endParaRPr>
          </a:p>
        </p:txBody>
      </p:sp>
      <p:sp>
        <p:nvSpPr>
          <p:cNvPr id="9" name="椭圆 8">
            <a:extLst>
              <a:ext uri="{FF2B5EF4-FFF2-40B4-BE49-F238E27FC236}">
                <a16:creationId xmlns:a16="http://schemas.microsoft.com/office/drawing/2014/main" id="{6E53D553-D14A-9510-29DC-0BD871A344F7}"/>
              </a:ext>
            </a:extLst>
          </p:cNvPr>
          <p:cNvSpPr/>
          <p:nvPr/>
        </p:nvSpPr>
        <p:spPr>
          <a:xfrm>
            <a:off x="9267825" y="552451"/>
            <a:ext cx="361950" cy="361950"/>
          </a:xfrm>
          <a:prstGeom prst="ellipse">
            <a:avLst/>
          </a:prstGeom>
          <a:solidFill>
            <a:schemeClr val="accent1">
              <a:lumMod val="40000"/>
              <a:lumOff val="60000"/>
            </a:schemeClr>
          </a:solidFill>
          <a:ln w="28575" cap="flat" cmpd="sng" algn="ctr">
            <a:solidFill>
              <a:srgbClr val="2E75B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4472C4"/>
              </a:solidFill>
              <a:effectLst/>
              <a:uLnTx/>
              <a:uFillTx/>
              <a:latin typeface="微软雅黑"/>
              <a:ea typeface="微软雅黑"/>
              <a:cs typeface="+mn-cs"/>
            </a:endParaRPr>
          </a:p>
        </p:txBody>
      </p:sp>
      <p:sp>
        <p:nvSpPr>
          <p:cNvPr id="10" name="椭圆 9">
            <a:extLst>
              <a:ext uri="{FF2B5EF4-FFF2-40B4-BE49-F238E27FC236}">
                <a16:creationId xmlns:a16="http://schemas.microsoft.com/office/drawing/2014/main" id="{2877A471-42AB-DC68-B092-54364D1165E9}"/>
              </a:ext>
            </a:extLst>
          </p:cNvPr>
          <p:cNvSpPr/>
          <p:nvPr/>
        </p:nvSpPr>
        <p:spPr>
          <a:xfrm>
            <a:off x="9741693" y="552451"/>
            <a:ext cx="361950" cy="361950"/>
          </a:xfrm>
          <a:prstGeom prst="ellipse">
            <a:avLst/>
          </a:prstGeom>
          <a:noFill/>
          <a:ln w="28575" cap="flat" cmpd="sng" algn="ctr">
            <a:solidFill>
              <a:srgbClr val="2E75B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4472C4"/>
              </a:solidFill>
              <a:effectLst/>
              <a:uLnTx/>
              <a:uFillTx/>
              <a:latin typeface="微软雅黑"/>
              <a:ea typeface="微软雅黑"/>
              <a:cs typeface="+mn-cs"/>
            </a:endParaRPr>
          </a:p>
        </p:txBody>
      </p:sp>
      <p:sp>
        <p:nvSpPr>
          <p:cNvPr id="11" name="椭圆 10">
            <a:extLst>
              <a:ext uri="{FF2B5EF4-FFF2-40B4-BE49-F238E27FC236}">
                <a16:creationId xmlns:a16="http://schemas.microsoft.com/office/drawing/2014/main" id="{7E09F7AF-EEF0-EBEE-ED1E-474E69E23ED3}"/>
              </a:ext>
            </a:extLst>
          </p:cNvPr>
          <p:cNvSpPr/>
          <p:nvPr/>
        </p:nvSpPr>
        <p:spPr>
          <a:xfrm>
            <a:off x="10215561" y="552451"/>
            <a:ext cx="361950" cy="361950"/>
          </a:xfrm>
          <a:prstGeom prst="ellipse">
            <a:avLst/>
          </a:prstGeom>
          <a:noFill/>
          <a:ln w="28575" cap="flat" cmpd="sng" algn="ctr">
            <a:solidFill>
              <a:srgbClr val="2E75B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4472C4"/>
              </a:solidFill>
              <a:effectLst/>
              <a:uLnTx/>
              <a:uFillTx/>
              <a:latin typeface="微软雅黑"/>
              <a:ea typeface="微软雅黑"/>
              <a:cs typeface="+mn-cs"/>
            </a:endParaRPr>
          </a:p>
        </p:txBody>
      </p:sp>
      <p:sp>
        <p:nvSpPr>
          <p:cNvPr id="12" name="椭圆 11">
            <a:extLst>
              <a:ext uri="{FF2B5EF4-FFF2-40B4-BE49-F238E27FC236}">
                <a16:creationId xmlns:a16="http://schemas.microsoft.com/office/drawing/2014/main" id="{36115579-D11C-A2B3-C96B-4185E4804396}"/>
              </a:ext>
            </a:extLst>
          </p:cNvPr>
          <p:cNvSpPr/>
          <p:nvPr/>
        </p:nvSpPr>
        <p:spPr>
          <a:xfrm>
            <a:off x="10689430" y="552451"/>
            <a:ext cx="361950" cy="361950"/>
          </a:xfrm>
          <a:prstGeom prst="ellipse">
            <a:avLst/>
          </a:prstGeom>
          <a:noFill/>
          <a:ln w="28575" cap="flat" cmpd="sng" algn="ctr">
            <a:solidFill>
              <a:srgbClr val="2E75B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4472C4"/>
              </a:solidFill>
              <a:effectLst/>
              <a:uLnTx/>
              <a:uFillTx/>
              <a:latin typeface="微软雅黑"/>
              <a:ea typeface="微软雅黑"/>
              <a:cs typeface="+mn-cs"/>
            </a:endParaRPr>
          </a:p>
        </p:txBody>
      </p:sp>
      <p:sp>
        <p:nvSpPr>
          <p:cNvPr id="13" name="椭圆 12">
            <a:extLst>
              <a:ext uri="{FF2B5EF4-FFF2-40B4-BE49-F238E27FC236}">
                <a16:creationId xmlns:a16="http://schemas.microsoft.com/office/drawing/2014/main" id="{06ADDE0A-B9B2-A40E-B2FA-977756B309AC}"/>
              </a:ext>
            </a:extLst>
          </p:cNvPr>
          <p:cNvSpPr/>
          <p:nvPr/>
        </p:nvSpPr>
        <p:spPr>
          <a:xfrm>
            <a:off x="11163299" y="552451"/>
            <a:ext cx="361950" cy="361950"/>
          </a:xfrm>
          <a:prstGeom prst="ellipse">
            <a:avLst/>
          </a:prstGeom>
          <a:noFill/>
          <a:ln w="28575" cap="flat" cmpd="sng" algn="ctr">
            <a:solidFill>
              <a:srgbClr val="2E75B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4472C4"/>
              </a:solidFill>
              <a:effectLst/>
              <a:uLnTx/>
              <a:uFillTx/>
              <a:latin typeface="微软雅黑"/>
              <a:ea typeface="微软雅黑"/>
              <a:cs typeface="+mn-cs"/>
            </a:endParaRPr>
          </a:p>
        </p:txBody>
      </p:sp>
      <p:sp>
        <p:nvSpPr>
          <p:cNvPr id="25" name="文本框 24">
            <a:extLst>
              <a:ext uri="{FF2B5EF4-FFF2-40B4-BE49-F238E27FC236}">
                <a16:creationId xmlns:a16="http://schemas.microsoft.com/office/drawing/2014/main" id="{CC48E11D-2366-40D6-837F-AB26262DBB11}"/>
              </a:ext>
            </a:extLst>
          </p:cNvPr>
          <p:cNvSpPr txBox="1"/>
          <p:nvPr/>
        </p:nvSpPr>
        <p:spPr>
          <a:xfrm>
            <a:off x="666751" y="2662556"/>
            <a:ext cx="10858498" cy="1884618"/>
          </a:xfrm>
          <a:prstGeom prst="rect">
            <a:avLst/>
          </a:prstGeom>
          <a:noFill/>
        </p:spPr>
        <p:txBody>
          <a:bodyPr wrap="square" anchor="b" anchorCtr="0">
            <a:spAutoFit/>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srgbClr val="002060"/>
                </a:solidFill>
                <a:effectLst/>
                <a:uLnTx/>
                <a:uFillTx/>
                <a:latin typeface="微软雅黑" panose="020B0503020204020204" pitchFamily="34" charset="-122"/>
                <a:ea typeface="微软雅黑" panose="020B0503020204020204" pitchFamily="34" charset="-122"/>
                <a:cs typeface="+mn-cs"/>
              </a:rPr>
              <a:t>实验目的：本实验旨在帮助了解系统调用跟踪的实现，并演示如何修改 </a:t>
            </a:r>
            <a:r>
              <a:rPr kumimoji="0" lang="en-US" altLang="zh-CN" sz="2000" b="1" i="0" u="none" strike="noStrike" kern="1200" cap="none" spc="0" normalizeH="0" baseline="0" noProof="0" dirty="0">
                <a:ln>
                  <a:noFill/>
                </a:ln>
                <a:solidFill>
                  <a:srgbClr val="002060"/>
                </a:solidFill>
                <a:effectLst/>
                <a:uLnTx/>
                <a:uFillTx/>
                <a:latin typeface="微软雅黑" panose="020B0503020204020204" pitchFamily="34" charset="-122"/>
                <a:ea typeface="微软雅黑" panose="020B0503020204020204" pitchFamily="34" charset="-122"/>
                <a:cs typeface="+mn-cs"/>
              </a:rPr>
              <a:t>xv6 </a:t>
            </a:r>
            <a:r>
              <a:rPr kumimoji="0" lang="zh-CN" altLang="en-US" sz="2000" b="1" i="0" u="none" strike="noStrike" kern="1200" cap="none" spc="0" normalizeH="0" baseline="0" noProof="0" dirty="0">
                <a:ln>
                  <a:noFill/>
                </a:ln>
                <a:solidFill>
                  <a:srgbClr val="002060"/>
                </a:solidFill>
                <a:effectLst/>
                <a:uLnTx/>
                <a:uFillTx/>
                <a:latin typeface="微软雅黑" panose="020B0503020204020204" pitchFamily="34" charset="-122"/>
                <a:ea typeface="微软雅黑" panose="020B0503020204020204" pitchFamily="34" charset="-122"/>
                <a:cs typeface="+mn-cs"/>
              </a:rPr>
              <a:t>操作系统以添加新功能。实验任务是添加一个新的 </a:t>
            </a:r>
            <a:r>
              <a:rPr kumimoji="0" lang="en-US" altLang="zh-CN" sz="2000" b="1" i="0" u="none" strike="noStrike" kern="1200" cap="none" spc="0" normalizeH="0" baseline="0" noProof="0" dirty="0">
                <a:ln>
                  <a:noFill/>
                </a:ln>
                <a:solidFill>
                  <a:srgbClr val="002060"/>
                </a:solidFill>
                <a:effectLst/>
                <a:uLnTx/>
                <a:uFillTx/>
                <a:latin typeface="微软雅黑" panose="020B0503020204020204" pitchFamily="34" charset="-122"/>
                <a:ea typeface="微软雅黑" panose="020B0503020204020204" pitchFamily="34" charset="-122"/>
                <a:cs typeface="+mn-cs"/>
              </a:rPr>
              <a:t>trace </a:t>
            </a:r>
            <a:r>
              <a:rPr kumimoji="0" lang="zh-CN" altLang="en-US" sz="2000" b="1" i="0" u="none" strike="noStrike" kern="1200" cap="none" spc="0" normalizeH="0" baseline="0" noProof="0" dirty="0">
                <a:ln>
                  <a:noFill/>
                </a:ln>
                <a:solidFill>
                  <a:srgbClr val="002060"/>
                </a:solidFill>
                <a:effectLst/>
                <a:uLnTx/>
                <a:uFillTx/>
                <a:latin typeface="微软雅黑" panose="020B0503020204020204" pitchFamily="34" charset="-122"/>
                <a:ea typeface="微软雅黑" panose="020B0503020204020204" pitchFamily="34" charset="-122"/>
                <a:cs typeface="+mn-cs"/>
              </a:rPr>
              <a:t>系统调用，该调用用于调试。具体来说，需要创建一个名为 </a:t>
            </a:r>
            <a:r>
              <a:rPr kumimoji="0" lang="en-US" altLang="zh-CN" sz="2000" b="1" i="0" u="none" strike="noStrike" kern="1200" cap="none" spc="0" normalizeH="0" baseline="0" noProof="0" dirty="0">
                <a:ln>
                  <a:noFill/>
                </a:ln>
                <a:solidFill>
                  <a:srgbClr val="002060"/>
                </a:solidFill>
                <a:effectLst/>
                <a:uLnTx/>
                <a:uFillTx/>
                <a:latin typeface="微软雅黑" panose="020B0503020204020204" pitchFamily="34" charset="-122"/>
                <a:ea typeface="微软雅黑" panose="020B0503020204020204" pitchFamily="34" charset="-122"/>
                <a:cs typeface="+mn-cs"/>
              </a:rPr>
              <a:t>trace </a:t>
            </a:r>
            <a:r>
              <a:rPr kumimoji="0" lang="zh-CN" altLang="en-US" sz="2000" b="1" i="0" u="none" strike="noStrike" kern="1200" cap="none" spc="0" normalizeH="0" baseline="0" noProof="0" dirty="0">
                <a:ln>
                  <a:noFill/>
                </a:ln>
                <a:solidFill>
                  <a:srgbClr val="002060"/>
                </a:solidFill>
                <a:effectLst/>
                <a:uLnTx/>
                <a:uFillTx/>
                <a:latin typeface="微软雅黑" panose="020B0503020204020204" pitchFamily="34" charset="-122"/>
                <a:ea typeface="微软雅黑" panose="020B0503020204020204" pitchFamily="34" charset="-122"/>
                <a:cs typeface="+mn-cs"/>
              </a:rPr>
              <a:t>的系统调用，并将一个整数 </a:t>
            </a:r>
            <a:r>
              <a:rPr kumimoji="0" lang="en-US" altLang="zh-CN" sz="2000" b="1" i="0" u="none" strike="noStrike" kern="1200" cap="none" spc="0" normalizeH="0" baseline="0" noProof="0" dirty="0">
                <a:ln>
                  <a:noFill/>
                </a:ln>
                <a:solidFill>
                  <a:srgbClr val="002060"/>
                </a:solidFill>
                <a:effectLst/>
                <a:uLnTx/>
                <a:uFillTx/>
                <a:latin typeface="微软雅黑" panose="020B0503020204020204" pitchFamily="34" charset="-122"/>
                <a:ea typeface="微软雅黑" panose="020B0503020204020204" pitchFamily="34" charset="-122"/>
                <a:cs typeface="+mn-cs"/>
              </a:rPr>
              <a:t>"mask" </a:t>
            </a:r>
            <a:r>
              <a:rPr kumimoji="0" lang="zh-CN" altLang="en-US" sz="2000" b="1" i="0" u="none" strike="noStrike" kern="1200" cap="none" spc="0" normalizeH="0" baseline="0" noProof="0" dirty="0">
                <a:ln>
                  <a:noFill/>
                </a:ln>
                <a:solidFill>
                  <a:srgbClr val="002060"/>
                </a:solidFill>
                <a:effectLst/>
                <a:uLnTx/>
                <a:uFillTx/>
                <a:latin typeface="微软雅黑" panose="020B0503020204020204" pitchFamily="34" charset="-122"/>
                <a:ea typeface="微软雅黑" panose="020B0503020204020204" pitchFamily="34" charset="-122"/>
                <a:cs typeface="+mn-cs"/>
              </a:rPr>
              <a:t>作为参数。</a:t>
            </a:r>
            <a:r>
              <a:rPr kumimoji="0" lang="en-US" altLang="zh-CN" sz="2000" b="1" i="0" u="none" strike="noStrike" kern="1200" cap="none" spc="0" normalizeH="0" baseline="0" noProof="0" dirty="0">
                <a:ln>
                  <a:noFill/>
                </a:ln>
                <a:solidFill>
                  <a:srgbClr val="002060"/>
                </a:solidFill>
                <a:effectLst/>
                <a:uLnTx/>
                <a:uFillTx/>
                <a:latin typeface="微软雅黑" panose="020B0503020204020204" pitchFamily="34" charset="-122"/>
                <a:ea typeface="微软雅黑" panose="020B0503020204020204" pitchFamily="34" charset="-122"/>
                <a:cs typeface="+mn-cs"/>
              </a:rPr>
              <a:t>"mask" </a:t>
            </a:r>
            <a:r>
              <a:rPr kumimoji="0" lang="zh-CN" altLang="en-US" sz="2000" b="1" i="0" u="none" strike="noStrike" kern="1200" cap="none" spc="0" normalizeH="0" baseline="0" noProof="0" dirty="0">
                <a:ln>
                  <a:noFill/>
                </a:ln>
                <a:solidFill>
                  <a:srgbClr val="002060"/>
                </a:solidFill>
                <a:effectLst/>
                <a:uLnTx/>
                <a:uFillTx/>
                <a:latin typeface="微软雅黑" panose="020B0503020204020204" pitchFamily="34" charset="-122"/>
                <a:ea typeface="微软雅黑" panose="020B0503020204020204" pitchFamily="34" charset="-122"/>
                <a:cs typeface="+mn-cs"/>
              </a:rPr>
              <a:t>的各个位表示要跟踪的系统调用。通过本实验，将熟悉内核级编程，包括修改进程结构、处理系统调用以及管理跟踪掩码。</a:t>
            </a:r>
            <a:endParaRPr kumimoji="0" lang="en-US" altLang="zh-CN" sz="2000" b="1" i="0" u="none" strike="noStrike" kern="1200" cap="none" spc="0" normalizeH="0" baseline="0" noProof="0" dirty="0">
              <a:ln>
                <a:noFill/>
              </a:ln>
              <a:solidFill>
                <a:srgbClr val="002060"/>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11660654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椭圆 8">
            <a:extLst>
              <a:ext uri="{FF2B5EF4-FFF2-40B4-BE49-F238E27FC236}">
                <a16:creationId xmlns:a16="http://schemas.microsoft.com/office/drawing/2014/main" id="{6E53D553-D14A-9510-29DC-0BD871A344F7}"/>
              </a:ext>
            </a:extLst>
          </p:cNvPr>
          <p:cNvSpPr/>
          <p:nvPr/>
        </p:nvSpPr>
        <p:spPr>
          <a:xfrm>
            <a:off x="9267825" y="552451"/>
            <a:ext cx="361950" cy="361950"/>
          </a:xfrm>
          <a:prstGeom prst="ellipse">
            <a:avLst/>
          </a:prstGeom>
          <a:solidFill>
            <a:schemeClr val="accent1">
              <a:lumMod val="40000"/>
              <a:lumOff val="60000"/>
            </a:schemeClr>
          </a:solidFill>
          <a:ln w="28575" cap="flat" cmpd="sng" algn="ctr">
            <a:solidFill>
              <a:srgbClr val="2E75B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4472C4"/>
              </a:solidFill>
              <a:effectLst/>
              <a:uLnTx/>
              <a:uFillTx/>
              <a:latin typeface="微软雅黑"/>
              <a:ea typeface="微软雅黑"/>
              <a:cs typeface="+mn-cs"/>
            </a:endParaRPr>
          </a:p>
        </p:txBody>
      </p:sp>
      <p:sp>
        <p:nvSpPr>
          <p:cNvPr id="10" name="椭圆 9">
            <a:extLst>
              <a:ext uri="{FF2B5EF4-FFF2-40B4-BE49-F238E27FC236}">
                <a16:creationId xmlns:a16="http://schemas.microsoft.com/office/drawing/2014/main" id="{2877A471-42AB-DC68-B092-54364D1165E9}"/>
              </a:ext>
            </a:extLst>
          </p:cNvPr>
          <p:cNvSpPr/>
          <p:nvPr/>
        </p:nvSpPr>
        <p:spPr>
          <a:xfrm>
            <a:off x="9741693" y="552451"/>
            <a:ext cx="361950" cy="361950"/>
          </a:xfrm>
          <a:prstGeom prst="ellipse">
            <a:avLst/>
          </a:prstGeom>
          <a:noFill/>
          <a:ln w="28575" cap="flat" cmpd="sng" algn="ctr">
            <a:solidFill>
              <a:srgbClr val="2E75B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4472C4"/>
              </a:solidFill>
              <a:effectLst/>
              <a:uLnTx/>
              <a:uFillTx/>
              <a:latin typeface="微软雅黑"/>
              <a:ea typeface="微软雅黑"/>
              <a:cs typeface="+mn-cs"/>
            </a:endParaRPr>
          </a:p>
        </p:txBody>
      </p:sp>
      <p:sp>
        <p:nvSpPr>
          <p:cNvPr id="11" name="椭圆 10">
            <a:extLst>
              <a:ext uri="{FF2B5EF4-FFF2-40B4-BE49-F238E27FC236}">
                <a16:creationId xmlns:a16="http://schemas.microsoft.com/office/drawing/2014/main" id="{7E09F7AF-EEF0-EBEE-ED1E-474E69E23ED3}"/>
              </a:ext>
            </a:extLst>
          </p:cNvPr>
          <p:cNvSpPr/>
          <p:nvPr/>
        </p:nvSpPr>
        <p:spPr>
          <a:xfrm>
            <a:off x="10215561" y="552451"/>
            <a:ext cx="361950" cy="361950"/>
          </a:xfrm>
          <a:prstGeom prst="ellipse">
            <a:avLst/>
          </a:prstGeom>
          <a:noFill/>
          <a:ln w="28575" cap="flat" cmpd="sng" algn="ctr">
            <a:solidFill>
              <a:srgbClr val="2E75B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4472C4"/>
              </a:solidFill>
              <a:effectLst/>
              <a:uLnTx/>
              <a:uFillTx/>
              <a:latin typeface="微软雅黑"/>
              <a:ea typeface="微软雅黑"/>
              <a:cs typeface="+mn-cs"/>
            </a:endParaRPr>
          </a:p>
        </p:txBody>
      </p:sp>
      <p:sp>
        <p:nvSpPr>
          <p:cNvPr id="12" name="椭圆 11">
            <a:extLst>
              <a:ext uri="{FF2B5EF4-FFF2-40B4-BE49-F238E27FC236}">
                <a16:creationId xmlns:a16="http://schemas.microsoft.com/office/drawing/2014/main" id="{36115579-D11C-A2B3-C96B-4185E4804396}"/>
              </a:ext>
            </a:extLst>
          </p:cNvPr>
          <p:cNvSpPr/>
          <p:nvPr/>
        </p:nvSpPr>
        <p:spPr>
          <a:xfrm>
            <a:off x="10689430" y="552451"/>
            <a:ext cx="361950" cy="361950"/>
          </a:xfrm>
          <a:prstGeom prst="ellipse">
            <a:avLst/>
          </a:prstGeom>
          <a:noFill/>
          <a:ln w="28575" cap="flat" cmpd="sng" algn="ctr">
            <a:solidFill>
              <a:srgbClr val="2E75B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4472C4"/>
              </a:solidFill>
              <a:effectLst/>
              <a:uLnTx/>
              <a:uFillTx/>
              <a:latin typeface="微软雅黑"/>
              <a:ea typeface="微软雅黑"/>
              <a:cs typeface="+mn-cs"/>
            </a:endParaRPr>
          </a:p>
        </p:txBody>
      </p:sp>
      <p:sp>
        <p:nvSpPr>
          <p:cNvPr id="13" name="椭圆 12">
            <a:extLst>
              <a:ext uri="{FF2B5EF4-FFF2-40B4-BE49-F238E27FC236}">
                <a16:creationId xmlns:a16="http://schemas.microsoft.com/office/drawing/2014/main" id="{06ADDE0A-B9B2-A40E-B2FA-977756B309AC}"/>
              </a:ext>
            </a:extLst>
          </p:cNvPr>
          <p:cNvSpPr/>
          <p:nvPr/>
        </p:nvSpPr>
        <p:spPr>
          <a:xfrm>
            <a:off x="11163299" y="552451"/>
            <a:ext cx="361950" cy="361950"/>
          </a:xfrm>
          <a:prstGeom prst="ellipse">
            <a:avLst/>
          </a:prstGeom>
          <a:noFill/>
          <a:ln w="28575" cap="flat" cmpd="sng" algn="ctr">
            <a:solidFill>
              <a:srgbClr val="2E75B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4472C4"/>
              </a:solidFill>
              <a:effectLst/>
              <a:uLnTx/>
              <a:uFillTx/>
              <a:latin typeface="微软雅黑"/>
              <a:ea typeface="微软雅黑"/>
              <a:cs typeface="+mn-cs"/>
            </a:endParaRPr>
          </a:p>
        </p:txBody>
      </p:sp>
      <p:sp>
        <p:nvSpPr>
          <p:cNvPr id="5" name="文本框 4">
            <a:extLst>
              <a:ext uri="{FF2B5EF4-FFF2-40B4-BE49-F238E27FC236}">
                <a16:creationId xmlns:a16="http://schemas.microsoft.com/office/drawing/2014/main" id="{2FF070E1-740D-29F5-47A6-726B90F99ABF}"/>
              </a:ext>
            </a:extLst>
          </p:cNvPr>
          <p:cNvSpPr txBox="1"/>
          <p:nvPr/>
        </p:nvSpPr>
        <p:spPr>
          <a:xfrm>
            <a:off x="666751" y="1594353"/>
            <a:ext cx="10858498" cy="1526187"/>
          </a:xfrm>
          <a:prstGeom prst="rect">
            <a:avLst/>
          </a:prstGeom>
          <a:noFill/>
        </p:spPr>
        <p:txBody>
          <a:bodyPr wrap="square" anchor="b" anchorCtr="0">
            <a:spAutoFit/>
          </a:bodyPr>
          <a:lstStyle/>
          <a:p>
            <a:pPr algn="just">
              <a:lnSpc>
                <a:spcPct val="150000"/>
              </a:lnSpc>
              <a:defRPr/>
            </a:pPr>
            <a:r>
              <a:rPr lang="en-US" altLang="zh-CN" sz="1600" b="1" dirty="0">
                <a:solidFill>
                  <a:srgbClr val="000000"/>
                </a:solidFill>
                <a:effectLst/>
                <a:highlight>
                  <a:srgbClr val="FFFFFF"/>
                </a:highlight>
              </a:rPr>
              <a:t>System call tracing</a:t>
            </a:r>
            <a:r>
              <a:rPr lang="en-US" altLang="zh-CN" sz="1600" b="1" dirty="0"/>
              <a:t> : </a:t>
            </a:r>
            <a:r>
              <a:rPr lang="zh-CN" altLang="en-US" sz="1600" dirty="0"/>
              <a:t>在 </a:t>
            </a:r>
            <a:r>
              <a:rPr lang="en-US" altLang="zh-CN" sz="1600" dirty="0"/>
              <a:t>xv6 </a:t>
            </a:r>
            <a:r>
              <a:rPr lang="zh-CN" altLang="en-US" sz="1600" dirty="0"/>
              <a:t>操作系统中实现一个</a:t>
            </a:r>
            <a:r>
              <a:rPr lang="zh-CN" altLang="en-US" sz="1600" b="1" dirty="0"/>
              <a:t>系统调用追踪功能</a:t>
            </a:r>
            <a:r>
              <a:rPr lang="zh-CN" altLang="en-US" sz="1600" dirty="0"/>
              <a:t>，通过创建一个新的 </a:t>
            </a:r>
            <a:r>
              <a:rPr lang="en-US" altLang="zh-CN" sz="1600" dirty="0"/>
              <a:t>trace </a:t>
            </a:r>
            <a:r>
              <a:rPr lang="zh-CN" altLang="en-US" sz="1600" dirty="0"/>
              <a:t>系统调用，允许用户</a:t>
            </a:r>
            <a:r>
              <a:rPr lang="zh-CN" altLang="en-US" sz="1600" b="1" dirty="0"/>
              <a:t>指定一个掩码</a:t>
            </a:r>
            <a:r>
              <a:rPr lang="zh-CN" altLang="en-US" sz="1600" dirty="0"/>
              <a:t>来</a:t>
            </a:r>
            <a:r>
              <a:rPr lang="zh-CN" altLang="en-US" sz="1600" b="1" dirty="0"/>
              <a:t>选择性地追踪特定的系统调用</a:t>
            </a:r>
            <a:r>
              <a:rPr lang="zh-CN" altLang="en-US" sz="1600" dirty="0"/>
              <a:t>。通过实验，用户将学习如何在操作系统内核中添加新的系统调用，如何处理进程间的继承与状态管理，以及如何实现内核功能的调试输出。实验内容包括修改内核代码以支持新的系统调用、实现系统调用追踪的逻辑，以及通过命令行工具测试该功能的正确性。</a:t>
            </a:r>
            <a:endParaRPr kumimoji="0" lang="en-US" altLang="zh-CN" sz="1600" i="0" u="none" strike="noStrike" kern="1200" cap="none" spc="0" normalizeH="0" baseline="0" noProof="0" dirty="0">
              <a:ln>
                <a:noFill/>
              </a:ln>
              <a:solidFill>
                <a:srgbClr val="002060"/>
              </a:solidFill>
              <a:effectLst/>
              <a:uLnTx/>
              <a:uFillTx/>
              <a:latin typeface="微软雅黑" panose="020B0503020204020204" pitchFamily="34" charset="-122"/>
              <a:ea typeface="微软雅黑" panose="020B0503020204020204" pitchFamily="34" charset="-122"/>
              <a:cs typeface="+mn-cs"/>
            </a:endParaRPr>
          </a:p>
        </p:txBody>
      </p:sp>
      <p:sp>
        <p:nvSpPr>
          <p:cNvPr id="6" name="文本框 5">
            <a:extLst>
              <a:ext uri="{FF2B5EF4-FFF2-40B4-BE49-F238E27FC236}">
                <a16:creationId xmlns:a16="http://schemas.microsoft.com/office/drawing/2014/main" id="{58BD67FB-5835-1FFA-5FD3-ECEAA9B30D5F}"/>
              </a:ext>
            </a:extLst>
          </p:cNvPr>
          <p:cNvSpPr txBox="1"/>
          <p:nvPr/>
        </p:nvSpPr>
        <p:spPr>
          <a:xfrm>
            <a:off x="666751" y="3737461"/>
            <a:ext cx="10858498" cy="1526187"/>
          </a:xfrm>
          <a:prstGeom prst="rect">
            <a:avLst/>
          </a:prstGeom>
          <a:noFill/>
        </p:spPr>
        <p:txBody>
          <a:bodyPr wrap="square" anchor="b" anchorCtr="0">
            <a:spAutoFit/>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lang="en-US" altLang="zh-CN" sz="1600" b="1" dirty="0" err="1"/>
              <a:t>Sysinfo</a:t>
            </a:r>
            <a:r>
              <a:rPr lang="en-US" altLang="zh-CN" sz="1600" b="1" dirty="0"/>
              <a:t> : </a:t>
            </a:r>
            <a:r>
              <a:rPr lang="zh-CN" altLang="en-US" sz="1600" dirty="0"/>
              <a:t>在 </a:t>
            </a:r>
            <a:r>
              <a:rPr lang="en-US" altLang="zh-CN" sz="1600" dirty="0"/>
              <a:t>xv6 </a:t>
            </a:r>
            <a:r>
              <a:rPr lang="zh-CN" altLang="en-US" sz="1600" dirty="0"/>
              <a:t>操作系统中添加一个名为 </a:t>
            </a:r>
            <a:r>
              <a:rPr lang="en-US" altLang="zh-CN" sz="1600" dirty="0" err="1"/>
              <a:t>sysinfo</a:t>
            </a:r>
            <a:r>
              <a:rPr lang="en-US" altLang="zh-CN" sz="1600" dirty="0"/>
              <a:t> </a:t>
            </a:r>
            <a:r>
              <a:rPr lang="zh-CN" altLang="en-US" sz="1600" dirty="0"/>
              <a:t>的系统调用，用于</a:t>
            </a:r>
            <a:r>
              <a:rPr lang="zh-CN" altLang="en-US" sz="1600" b="1" dirty="0"/>
              <a:t>收集系统的运行信息</a:t>
            </a:r>
            <a:r>
              <a:rPr lang="zh-CN" altLang="en-US" sz="1600" dirty="0"/>
              <a:t>。通过该实验，用户将学习如何定义和实现一个新的系统调用，包括如何获取系统的可用内存和活动进程数量等信息，并返回给用户态程序。实验涉及到进程状态的遍历、内存管理的实现、以及在内核中处理并发访问时的加锁机制。用户还将学会如何调试和解决系统调用实现中的实际问题。</a:t>
            </a:r>
            <a:endParaRPr kumimoji="0" lang="en-US" altLang="zh-CN" sz="1600" i="0" u="none" strike="noStrike" kern="1200" cap="none" spc="0" normalizeH="0" baseline="0" noProof="0" dirty="0">
              <a:ln>
                <a:noFill/>
              </a:ln>
              <a:solidFill>
                <a:srgbClr val="002060"/>
              </a:solidFill>
              <a:effectLst/>
              <a:uLnTx/>
              <a:uFillTx/>
              <a:latin typeface="微软雅黑" panose="020B0503020204020204" pitchFamily="34" charset="-122"/>
              <a:ea typeface="微软雅黑" panose="020B0503020204020204" pitchFamily="34" charset="-122"/>
              <a:cs typeface="+mn-cs"/>
            </a:endParaRPr>
          </a:p>
        </p:txBody>
      </p:sp>
      <p:sp>
        <p:nvSpPr>
          <p:cNvPr id="2" name="标题 3">
            <a:extLst>
              <a:ext uri="{FF2B5EF4-FFF2-40B4-BE49-F238E27FC236}">
                <a16:creationId xmlns:a16="http://schemas.microsoft.com/office/drawing/2014/main" id="{37C0729E-3217-499E-9888-EC4B7C5F05B7}"/>
              </a:ext>
            </a:extLst>
          </p:cNvPr>
          <p:cNvSpPr>
            <a:spLocks noGrp="1"/>
          </p:cNvSpPr>
          <p:nvPr>
            <p:custDataLst>
              <p:tags r:id="rId1"/>
            </p:custDataLst>
          </p:nvPr>
        </p:nvSpPr>
        <p:spPr>
          <a:xfrm>
            <a:off x="666751" y="409576"/>
            <a:ext cx="10858498" cy="6477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800" b="1" kern="1200">
                <a:solidFill>
                  <a:schemeClr val="tx1"/>
                </a:solidFill>
                <a:latin typeface="+mn-lt"/>
                <a:ea typeface="+mj-ea"/>
                <a:cs typeface="+mj-cs"/>
              </a:defRPr>
            </a:lvl1pPr>
          </a:lstStyle>
          <a:p>
            <a:r>
              <a:rPr lang="en-US" altLang="zh-CN" b="1" dirty="0">
                <a:solidFill>
                  <a:srgbClr val="000000"/>
                </a:solidFill>
                <a:effectLst/>
                <a:highlight>
                  <a:srgbClr val="FFFFFF"/>
                </a:highlight>
                <a:latin typeface="Consolas" panose="020B0609020204030204" pitchFamily="49" charset="0"/>
              </a:rPr>
              <a:t>Lab2 : System Calls</a:t>
            </a:r>
            <a:endParaRPr lang="en-US" altLang="zh-CN" b="0" dirty="0">
              <a:solidFill>
                <a:srgbClr val="000000"/>
              </a:solidFill>
              <a:effectLst/>
              <a:highlight>
                <a:srgbClr val="FFFFFF"/>
              </a:highlight>
              <a:latin typeface="Consolas" panose="020B0609020204030204" pitchFamily="49" charset="0"/>
            </a:endParaRPr>
          </a:p>
        </p:txBody>
      </p:sp>
    </p:spTree>
    <p:extLst>
      <p:ext uri="{BB962C8B-B14F-4D97-AF65-F5344CB8AC3E}">
        <p14:creationId xmlns:p14="http://schemas.microsoft.com/office/powerpoint/2010/main" val="27961437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xml><?xml version="1.0" encoding="utf-8"?>
<p:tagLst xmlns:a="http://schemas.openxmlformats.org/drawingml/2006/main" xmlns:r="http://schemas.openxmlformats.org/officeDocument/2006/relationships" xmlns:p="http://schemas.openxmlformats.org/presentationml/2006/main">
  <p:tag name="KSO_WM_BEAUTIFY_FLAG" val=""/>
</p:tagLst>
</file>

<file path=ppt/theme/theme1.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font">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414</TotalTime>
  <Words>7700</Words>
  <Application>Microsoft Office PowerPoint</Application>
  <PresentationFormat>宽屏</PresentationFormat>
  <Paragraphs>207</Paragraphs>
  <Slides>37</Slides>
  <Notes>26</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37</vt:i4>
      </vt:variant>
    </vt:vector>
  </HeadingPairs>
  <TitlesOfParts>
    <vt:vector size="42" baseType="lpstr">
      <vt:lpstr>Consolas</vt:lpstr>
      <vt:lpstr>Arial</vt:lpstr>
      <vt:lpstr>等线</vt:lpstr>
      <vt:lpstr>微软雅黑</vt:lpstr>
      <vt:lpstr>1_Office 主题​​</vt:lpstr>
      <vt:lpstr>Xv6 Lab Report 2021 Xv6课程实验报告</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三维图像传感器信号增强网络的轻量化方法 Lightweight Method for 3D Image Sensor Signal Enhancement Network</dc:title>
  <dc:creator>Minmus Lin</dc:creator>
  <cp:lastModifiedBy>淑仪 刘</cp:lastModifiedBy>
  <cp:revision>24</cp:revision>
  <dcterms:created xsi:type="dcterms:W3CDTF">2024-04-26T08:38:38Z</dcterms:created>
  <dcterms:modified xsi:type="dcterms:W3CDTF">2024-08-15T11:38:39Z</dcterms:modified>
</cp:coreProperties>
</file>