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Pacifico" panose="020B0604020202020204" charset="0"/>
      <p:regular r:id="rId22"/>
    </p:embeddedFont>
    <p:embeddedFont>
      <p:font typeface="Walter Turncoa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18d724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18d724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Round">
  <p:cSld name="TITLE_ONLY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168" y="199525"/>
            <a:ext cx="7222809" cy="47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1345400" y="774100"/>
            <a:ext cx="46410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>
            <a:off x="7342057" y="3031993"/>
            <a:ext cx="1613321" cy="1704313"/>
            <a:chOff x="7342057" y="3031993"/>
            <a:chExt cx="1613321" cy="1704313"/>
          </a:xfrm>
        </p:grpSpPr>
        <p:sp>
          <p:nvSpPr>
            <p:cNvPr id="136" name="Google Shape;136;p9"/>
            <p:cNvSpPr/>
            <p:nvPr/>
          </p:nvSpPr>
          <p:spPr>
            <a:xfrm>
              <a:off x="7655725" y="4421975"/>
              <a:ext cx="278600" cy="30005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7" name="Google Shape;137;p9"/>
            <p:cNvSpPr/>
            <p:nvPr/>
          </p:nvSpPr>
          <p:spPr>
            <a:xfrm>
              <a:off x="8085538" y="4374375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38" name="Google Shape;13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/>
            <p:nvPr/>
          </p:nvSpPr>
          <p:spPr>
            <a:xfrm>
              <a:off x="8073651" y="35644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7775055" y="35396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435775" y="4406300"/>
            <a:ext cx="6350700" cy="3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185170" y="2671550"/>
            <a:ext cx="1677505" cy="2096681"/>
            <a:chOff x="7185170" y="2671550"/>
            <a:chExt cx="1677505" cy="2096681"/>
          </a:xfrm>
        </p:grpSpPr>
        <p:sp>
          <p:nvSpPr>
            <p:cNvPr id="147" name="Google Shape;147;p10"/>
            <p:cNvSpPr/>
            <p:nvPr/>
          </p:nvSpPr>
          <p:spPr>
            <a:xfrm>
              <a:off x="7185170" y="4136225"/>
              <a:ext cx="430080" cy="200025"/>
            </a:xfrm>
            <a:custGeom>
              <a:avLst/>
              <a:gdLst/>
              <a:ahLst/>
              <a:cxnLst/>
              <a:rect l="l" t="t" r="r" b="b"/>
              <a:pathLst>
                <a:path w="12288" h="5715" extrusionOk="0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" name="Google Shape;148;p10"/>
            <p:cNvSpPr/>
            <p:nvPr/>
          </p:nvSpPr>
          <p:spPr>
            <a:xfrm>
              <a:off x="8608225" y="4085363"/>
              <a:ext cx="254450" cy="250875"/>
            </a:xfrm>
            <a:custGeom>
              <a:avLst/>
              <a:gdLst/>
              <a:ahLst/>
              <a:cxnLst/>
              <a:rect l="l" t="t" r="r" b="b"/>
              <a:pathLst>
                <a:path w="10178" h="10035" extrusionOk="0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10"/>
            <p:cNvSpPr/>
            <p:nvPr/>
          </p:nvSpPr>
          <p:spPr>
            <a:xfrm>
              <a:off x="7891813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10"/>
            <p:cNvSpPr/>
            <p:nvPr/>
          </p:nvSpPr>
          <p:spPr>
            <a:xfrm>
              <a:off x="8210875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1" name="Google Shape;15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0"/>
            <p:cNvSpPr/>
            <p:nvPr/>
          </p:nvSpPr>
          <p:spPr>
            <a:xfrm>
              <a:off x="8118926" y="37549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20330" y="37301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" name="Google Shape;155;p10"/>
            <p:cNvSpPr/>
            <p:nvPr/>
          </p:nvSpPr>
          <p:spPr>
            <a:xfrm>
              <a:off x="8068455" y="3653557"/>
              <a:ext cx="347296" cy="34850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687269" y="3637756"/>
              <a:ext cx="305060" cy="3167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90150" y="3797472"/>
              <a:ext cx="82950" cy="15000"/>
            </a:xfrm>
            <a:custGeom>
              <a:avLst/>
              <a:gdLst/>
              <a:ahLst/>
              <a:cxnLst/>
              <a:rect l="l" t="t" r="r" b="b"/>
              <a:pathLst>
                <a:path w="3318" h="600" extrusionOk="0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pravilnotouchilishte.arven.e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/>
        </p:nvSpPr>
        <p:spPr>
          <a:xfrm>
            <a:off x="2347350" y="1132909"/>
            <a:ext cx="4449300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Национален есенен турнир по информационни технологии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“Джон Атанасов“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 idx="4294967295"/>
          </p:nvPr>
        </p:nvSpPr>
        <p:spPr>
          <a:xfrm>
            <a:off x="2739600" y="1661100"/>
            <a:ext cx="3664800" cy="182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Благодарим Ви за вниманието!</a:t>
            </a:r>
            <a:endParaRPr sz="38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Христо Панев и Таня Божкова  8</a:t>
            </a:r>
            <a:r>
              <a:rPr lang="en" sz="1200" i="1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</a:t>
            </a:r>
            <a:endParaRPr sz="12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ПМГ „ Константин Величков “ </a:t>
            </a:r>
            <a:endParaRPr sz="12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град Пазарджик</a:t>
            </a:r>
            <a:endParaRPr sz="12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5" name="Google Shape;345;p23"/>
          <p:cNvSpPr txBox="1"/>
          <p:nvPr/>
        </p:nvSpPr>
        <p:spPr>
          <a:xfrm>
            <a:off x="525075" y="503625"/>
            <a:ext cx="69867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Последвайте сайта ни на линка:</a:t>
            </a:r>
            <a:endParaRPr sz="35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924450" y="2102250"/>
            <a:ext cx="72951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http://nepravilnotouchilishte.arven.eu/</a:t>
            </a:r>
            <a:endParaRPr sz="35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ctrTitle" idx="4294967295"/>
          </p:nvPr>
        </p:nvSpPr>
        <p:spPr>
          <a:xfrm>
            <a:off x="1989288" y="3146650"/>
            <a:ext cx="5165400" cy="168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i="1">
                <a:latin typeface="Times New Roman"/>
                <a:ea typeface="Times New Roman"/>
                <a:cs typeface="Times New Roman"/>
                <a:sym typeface="Times New Roman"/>
              </a:rPr>
              <a:t>НеПравилното Училище</a:t>
            </a:r>
            <a:endParaRPr sz="3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7134255" y="326392"/>
            <a:ext cx="1270110" cy="128702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0" name="Google Shape;230;p14"/>
          <p:cNvSpPr/>
          <p:nvPr/>
        </p:nvSpPr>
        <p:spPr>
          <a:xfrm rot="1473044">
            <a:off x="883537" y="853597"/>
            <a:ext cx="742605" cy="7233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1742879" y="1774800"/>
            <a:ext cx="325095" cy="31590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2" name="Google Shape;232;p14"/>
          <p:cNvSpPr/>
          <p:nvPr/>
        </p:nvSpPr>
        <p:spPr>
          <a:xfrm rot="2486868">
            <a:off x="7882491" y="2179673"/>
            <a:ext cx="231308" cy="2247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3" name="Google Shape;233;p1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4" name="Google Shape;234;p14"/>
          <p:cNvGrpSpPr/>
          <p:nvPr/>
        </p:nvGrpSpPr>
        <p:grpSpPr>
          <a:xfrm>
            <a:off x="3084905" y="847538"/>
            <a:ext cx="2974178" cy="1853493"/>
            <a:chOff x="3856911" y="1241129"/>
            <a:chExt cx="4537267" cy="2674979"/>
          </a:xfrm>
        </p:grpSpPr>
        <p:sp>
          <p:nvSpPr>
            <p:cNvPr id="235" name="Google Shape;235;p14"/>
            <p:cNvSpPr/>
            <p:nvPr/>
          </p:nvSpPr>
          <p:spPr>
            <a:xfrm>
              <a:off x="4228361" y="1241129"/>
              <a:ext cx="3793780" cy="2539405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856911" y="3846153"/>
              <a:ext cx="4537267" cy="6995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3856911" y="3783368"/>
              <a:ext cx="4536567" cy="55964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791256" y="3783368"/>
              <a:ext cx="664383" cy="3497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l="12218" r="12218"/>
          <a:stretch/>
        </p:blipFill>
        <p:spPr>
          <a:xfrm>
            <a:off x="3417428" y="949217"/>
            <a:ext cx="2314330" cy="155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/>
        </p:nvSpPr>
        <p:spPr>
          <a:xfrm>
            <a:off x="2312850" y="1803700"/>
            <a:ext cx="4699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Може би ще се запитате</a:t>
            </a:r>
            <a:endParaRPr sz="2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Каква е целта на НеПравилното Училище?</a:t>
            </a:r>
            <a:endParaRPr sz="29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593650" y="3518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Times New Roman"/>
                <a:ea typeface="Times New Roman"/>
                <a:cs typeface="Times New Roman"/>
                <a:sym typeface="Times New Roman"/>
              </a:rPr>
              <a:t>Какви са основните етапи за реализирането на проекта?</a:t>
            </a:r>
            <a:endParaRPr sz="21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593642" y="1146768"/>
            <a:ext cx="3608219" cy="3223483"/>
            <a:chOff x="550492" y="1260643"/>
            <a:chExt cx="3608219" cy="3223483"/>
          </a:xfrm>
        </p:grpSpPr>
        <p:sp>
          <p:nvSpPr>
            <p:cNvPr id="252" name="Google Shape;252;p16"/>
            <p:cNvSpPr/>
            <p:nvPr/>
          </p:nvSpPr>
          <p:spPr>
            <a:xfrm>
              <a:off x="1445435" y="3459495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670166" y="3942350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58436" y="15542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001092" y="25130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82035" y="20336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1221285" y="29925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50492" y="1260643"/>
              <a:ext cx="3602907" cy="396816"/>
            </a:xfrm>
            <a:prstGeom prst="ellipse">
              <a:avLst/>
            </a:prstGeom>
            <a:solidFill>
              <a:srgbClr val="FFFFFF">
                <a:alpha val="1732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259" name="Google Shape;259;p16"/>
          <p:cNvCxnSpPr/>
          <p:nvPr/>
        </p:nvCxnSpPr>
        <p:spPr>
          <a:xfrm rot="10800000" flipH="1">
            <a:off x="4078750" y="1794975"/>
            <a:ext cx="560400" cy="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0" name="Google Shape;260;p16"/>
          <p:cNvSpPr txBox="1"/>
          <p:nvPr/>
        </p:nvSpPr>
        <p:spPr>
          <a:xfrm>
            <a:off x="4732725" y="1607600"/>
            <a:ext cx="2213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обмисляне на оригинална идея</a:t>
            </a:r>
            <a:r>
              <a:rPr lang="en" sz="17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" name="Google Shape;261;p16"/>
          <p:cNvCxnSpPr/>
          <p:nvPr/>
        </p:nvCxnSpPr>
        <p:spPr>
          <a:xfrm>
            <a:off x="3923075" y="2279300"/>
            <a:ext cx="716100" cy="7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2" name="Google Shape;262;p16"/>
          <p:cNvCxnSpPr/>
          <p:nvPr/>
        </p:nvCxnSpPr>
        <p:spPr>
          <a:xfrm>
            <a:off x="3701850" y="2760900"/>
            <a:ext cx="807900" cy="9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3" name="Google Shape;263;p16"/>
          <p:cNvCxnSpPr/>
          <p:nvPr/>
        </p:nvCxnSpPr>
        <p:spPr>
          <a:xfrm>
            <a:off x="3513400" y="3242525"/>
            <a:ext cx="858300" cy="2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4" name="Google Shape;264;p16"/>
          <p:cNvCxnSpPr/>
          <p:nvPr/>
        </p:nvCxnSpPr>
        <p:spPr>
          <a:xfrm>
            <a:off x="3300125" y="3724125"/>
            <a:ext cx="967800" cy="4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5" name="Google Shape;265;p16"/>
          <p:cNvCxnSpPr/>
          <p:nvPr/>
        </p:nvCxnSpPr>
        <p:spPr>
          <a:xfrm>
            <a:off x="3086900" y="406710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6" name="Google Shape;266;p16"/>
          <p:cNvSpPr/>
          <p:nvPr/>
        </p:nvSpPr>
        <p:spPr>
          <a:xfrm>
            <a:off x="1920675" y="4335200"/>
            <a:ext cx="966549" cy="396300"/>
          </a:xfrm>
          <a:custGeom>
            <a:avLst/>
            <a:gdLst/>
            <a:ahLst/>
            <a:cxnLst/>
            <a:rect l="l" t="t" r="r" b="b"/>
            <a:pathLst>
              <a:path w="483" h="190" extrusionOk="0">
                <a:moveTo>
                  <a:pt x="0" y="0"/>
                </a:moveTo>
                <a:cubicBezTo>
                  <a:pt x="61" y="125"/>
                  <a:pt x="61" y="125"/>
                  <a:pt x="61" y="125"/>
                </a:cubicBezTo>
                <a:cubicBezTo>
                  <a:pt x="62" y="126"/>
                  <a:pt x="62" y="127"/>
                  <a:pt x="63" y="128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93" y="170"/>
                  <a:pt x="162" y="190"/>
                  <a:pt x="241" y="190"/>
                </a:cubicBezTo>
                <a:cubicBezTo>
                  <a:pt x="320" y="190"/>
                  <a:pt x="389" y="170"/>
                  <a:pt x="412" y="144"/>
                </a:cubicBezTo>
                <a:cubicBezTo>
                  <a:pt x="420" y="128"/>
                  <a:pt x="420" y="128"/>
                  <a:pt x="420" y="128"/>
                </a:cubicBezTo>
                <a:cubicBezTo>
                  <a:pt x="421" y="127"/>
                  <a:pt x="421" y="126"/>
                  <a:pt x="421" y="125"/>
                </a:cubicBezTo>
                <a:cubicBezTo>
                  <a:pt x="483" y="0"/>
                  <a:pt x="483" y="0"/>
                  <a:pt x="483" y="0"/>
                </a:cubicBezTo>
                <a:cubicBezTo>
                  <a:pt x="437" y="26"/>
                  <a:pt x="338" y="41"/>
                  <a:pt x="241" y="41"/>
                </a:cubicBezTo>
                <a:cubicBezTo>
                  <a:pt x="144" y="41"/>
                  <a:pt x="45" y="26"/>
                  <a:pt x="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7" name="Google Shape;267;p16"/>
          <p:cNvCxnSpPr/>
          <p:nvPr/>
        </p:nvCxnSpPr>
        <p:spPr>
          <a:xfrm>
            <a:off x="2971775" y="4533350"/>
            <a:ext cx="1460100" cy="6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8" name="Google Shape;268;p16"/>
          <p:cNvSpPr txBox="1"/>
          <p:nvPr/>
        </p:nvSpPr>
        <p:spPr>
          <a:xfrm>
            <a:off x="4690925" y="2098225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проучване на други сайтове с подобна насоченост </a:t>
            </a:r>
            <a:r>
              <a:rPr lang="en" sz="17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4570125" y="2584350"/>
            <a:ext cx="207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изработване на материали за съдържателната част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4443400" y="3068213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проектиране структурата на сайта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4371700" y="3550963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изработване на сайта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5214250" y="3895075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публикуваме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4516425" y="4364300"/>
            <a:ext cx="2166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тестване; популяризиране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body" idx="1"/>
          </p:nvPr>
        </p:nvSpPr>
        <p:spPr>
          <a:xfrm>
            <a:off x="1951225" y="1948200"/>
            <a:ext cx="3672000" cy="12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100"/>
              <a:t>Какво е нивото на сложност на проекта?</a:t>
            </a:r>
            <a:endParaRPr sz="3100"/>
          </a:p>
        </p:txBody>
      </p:sp>
      <p:sp>
        <p:nvSpPr>
          <p:cNvPr id="279" name="Google Shape;279;p1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118236" y="199519"/>
            <a:ext cx="740884" cy="526193"/>
            <a:chOff x="1510757" y="3225422"/>
            <a:chExt cx="720214" cy="637347"/>
          </a:xfrm>
        </p:grpSpPr>
        <p:sp>
          <p:nvSpPr>
            <p:cNvPr id="281" name="Google Shape;281;p1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subTitle" idx="4294967295"/>
          </p:nvPr>
        </p:nvSpPr>
        <p:spPr>
          <a:xfrm>
            <a:off x="1735050" y="1987200"/>
            <a:ext cx="5673900" cy="11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Логическо и функционално описание на решението</a:t>
            </a:r>
            <a:endParaRPr sz="34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 idx="4294967295"/>
          </p:nvPr>
        </p:nvSpPr>
        <p:spPr>
          <a:xfrm>
            <a:off x="220525" y="199525"/>
            <a:ext cx="6611100" cy="82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Times New Roman"/>
                <a:ea typeface="Times New Roman"/>
                <a:cs typeface="Times New Roman"/>
                <a:sym typeface="Times New Roman"/>
              </a:rPr>
              <a:t>За създаването на сайта сме използвали: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773520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707512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6415040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5754956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5094872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443478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377470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3114619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454535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1794451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1134367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474283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0" y="2374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155650" y="1303250"/>
            <a:ext cx="4488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един от най-популярните безплатни HTML, CSS and JavaScript фреймуъркове за разработка на responsive уеб сайтове.</a:t>
            </a:r>
            <a:endParaRPr sz="12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FFFFFF"/>
              </a:solidFill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82400" y="3020500"/>
            <a:ext cx="223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Code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html5, css3, javascript, jquery кода.</a:t>
            </a:r>
            <a:endParaRPr sz="12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FFFFFF"/>
              </a:solidFill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5818650" y="7335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Pixlr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обработка на снимковия материал.</a:t>
            </a:r>
            <a:endParaRPr sz="1200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/>
          </a:p>
        </p:txBody>
      </p:sp>
      <p:sp>
        <p:nvSpPr>
          <p:cNvPr id="316" name="Google Shape;316;p19"/>
          <p:cNvSpPr txBox="1"/>
          <p:nvPr/>
        </p:nvSpPr>
        <p:spPr>
          <a:xfrm>
            <a:off x="4898025" y="15957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Remove.bg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обрабока на снимковия материал.</a:t>
            </a:r>
            <a:endParaRPr i="1"/>
          </a:p>
        </p:txBody>
      </p:sp>
      <p:sp>
        <p:nvSpPr>
          <p:cNvPr id="317" name="Google Shape;317;p19"/>
          <p:cNvSpPr txBox="1"/>
          <p:nvPr/>
        </p:nvSpPr>
        <p:spPr>
          <a:xfrm>
            <a:off x="5818650" y="3237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Camtasia 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видео обработка.</a:t>
            </a:r>
            <a:endParaRPr i="1"/>
          </a:p>
        </p:txBody>
      </p:sp>
      <p:sp>
        <p:nvSpPr>
          <p:cNvPr id="318" name="Google Shape;318;p19"/>
          <p:cNvSpPr txBox="1"/>
          <p:nvPr/>
        </p:nvSpPr>
        <p:spPr>
          <a:xfrm>
            <a:off x="2686150" y="3451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Audacity</a:t>
            </a:r>
            <a:r>
              <a:rPr lang="en" sz="12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запис на аудиото.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4063925" y="646463"/>
            <a:ext cx="2727600" cy="347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>
                <a:latin typeface="Times New Roman"/>
                <a:ea typeface="Times New Roman"/>
                <a:cs typeface="Times New Roman"/>
                <a:sym typeface="Times New Roman"/>
              </a:rPr>
              <a:t>Сайтът е </a:t>
            </a:r>
            <a:r>
              <a:rPr lang="en" sz="3200" i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валидиран</a:t>
            </a:r>
            <a:r>
              <a:rPr lang="en" sz="3200" i="1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" sz="3200" i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верифициран. </a:t>
            </a:r>
            <a:r>
              <a:rPr lang="en" sz="3200" i="1">
                <a:latin typeface="Times New Roman"/>
                <a:ea typeface="Times New Roman"/>
                <a:cs typeface="Times New Roman"/>
                <a:sym typeface="Times New Roman"/>
              </a:rPr>
              <a:t>Регистриран е в две търсачки: </a:t>
            </a: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lang="en" sz="3200" i="1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" sz="3200" i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Bing</a:t>
            </a:r>
            <a:endParaRPr i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5" y="372163"/>
            <a:ext cx="3712947" cy="246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4">
            <a:alphaModFix/>
          </a:blip>
          <a:srcRect b="14937"/>
          <a:stretch/>
        </p:blipFill>
        <p:spPr>
          <a:xfrm>
            <a:off x="297400" y="2760998"/>
            <a:ext cx="3699105" cy="20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4839675" y="1393650"/>
            <a:ext cx="33429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https://www.youtube.com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https://www.indeed.com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https://www.webmd.com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https://www.lifehack.org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https://stanimirmihov.com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https://www.wikihow.com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https://www.manager.bg</a:t>
            </a:r>
            <a:endParaRPr sz="15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Източници на информация:</a:t>
            </a:r>
            <a:endParaRPr i="1"/>
          </a:p>
        </p:txBody>
      </p:sp>
      <p:sp>
        <p:nvSpPr>
          <p:cNvPr id="333" name="Google Shape;333;p21"/>
          <p:cNvSpPr txBox="1">
            <a:spLocks noGrp="1"/>
          </p:cNvSpPr>
          <p:nvPr>
            <p:ph type="body" idx="2"/>
          </p:nvPr>
        </p:nvSpPr>
        <p:spPr>
          <a:xfrm>
            <a:off x="1603100" y="2350950"/>
            <a:ext cx="29142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https://pixabay.com/bg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https://www.flaticon.com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https://www.freepik.com/home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</a:rPr>
              <a:t>https://www.flickr.com/explore</a:t>
            </a:r>
            <a:endParaRPr sz="15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b="1">
              <a:solidFill>
                <a:schemeClr val="accent3"/>
              </a:solidFill>
            </a:endParaRPr>
          </a:p>
        </p:txBody>
      </p:sp>
      <p:sp>
        <p:nvSpPr>
          <p:cNvPr id="334" name="Google Shape;334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Nunito</vt:lpstr>
      <vt:lpstr>Walter Turncoat</vt:lpstr>
      <vt:lpstr>Pacifico</vt:lpstr>
      <vt:lpstr>Arial</vt:lpstr>
      <vt:lpstr>Calibri</vt:lpstr>
      <vt:lpstr>Osric template</vt:lpstr>
      <vt:lpstr>PowerPoint Presentation</vt:lpstr>
      <vt:lpstr>НеПравилното Училище</vt:lpstr>
      <vt:lpstr>PowerPoint Presentation</vt:lpstr>
      <vt:lpstr>Какви са основните етапи за реализирането на проекта?</vt:lpstr>
      <vt:lpstr>PowerPoint Presentation</vt:lpstr>
      <vt:lpstr>PowerPoint Presentation</vt:lpstr>
      <vt:lpstr>За създаването на сайта сме използвали:</vt:lpstr>
      <vt:lpstr>Сайтът е валидиран и верифициран. Регистриран е в две търсачки:  Google и Bing </vt:lpstr>
      <vt:lpstr>Източници на информация:</vt:lpstr>
      <vt:lpstr>Благодарим Ви за вниманието!  Христо Панев и Таня Божкова  8 клас  ПМГ „ Константин Величков “  град Пазарджик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Таня К. Божкова</cp:lastModifiedBy>
  <cp:revision>1</cp:revision>
  <dcterms:modified xsi:type="dcterms:W3CDTF">2021-11-22T17:48:14Z</dcterms:modified>
</cp:coreProperties>
</file>