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2F5"/>
          </a:solidFill>
        </a:fill>
      </a:tcStyle>
    </a:wholeTbl>
    <a:band2H>
      <a:tcTxStyle b="def" i="def"/>
      <a:tcStyle>
        <a:tcBdr/>
        <a:fill>
          <a:solidFill>
            <a:srgbClr val="E7F1FA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DF0"/>
          </a:solidFill>
        </a:fill>
      </a:tcStyle>
    </a:wholeTbl>
    <a:band2H>
      <a:tcTxStyle b="def" i="def"/>
      <a:tcStyle>
        <a:tcBdr/>
        <a:fill>
          <a:solidFill>
            <a:srgbClr val="E7F6F8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0DF"/>
          </a:solidFill>
        </a:fill>
      </a:tcStyle>
    </a:wholeTbl>
    <a:band2H>
      <a:tcTxStyle b="def" i="def"/>
      <a:tcStyle>
        <a:tcBdr/>
        <a:fill>
          <a:solidFill>
            <a:srgbClr val="EAF0EF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/>
          <p:nvPr/>
        </p:nvSpPr>
        <p:spPr>
          <a:xfrm>
            <a:off x="446533" y="3085763"/>
            <a:ext cx="11298933" cy="3338150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581190" y="1020431"/>
            <a:ext cx="10993551" cy="1475013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581193" y="2495444"/>
            <a:ext cx="10993548" cy="590322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cap="all" sz="16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cap="all" sz="16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cap="all" sz="16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cap="all" sz="16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cap="all" sz="16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11379568" y="6492506"/>
            <a:ext cx="231242" cy="227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" name="Rectangle 10"/>
          <p:cNvSpPr/>
          <p:nvPr/>
        </p:nvSpPr>
        <p:spPr>
          <a:xfrm>
            <a:off x="4241829" y="457199"/>
            <a:ext cx="3703321" cy="91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2" y="6437910"/>
            <a:ext cx="1125806" cy="365127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Rectangle 7"/>
          <p:cNvSpPr/>
          <p:nvPr/>
        </p:nvSpPr>
        <p:spPr>
          <a:xfrm>
            <a:off x="447816" y="5141974"/>
            <a:ext cx="11290862" cy="1258828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581193" y="2393950"/>
            <a:ext cx="11029616" cy="214746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581191" y="4541416"/>
            <a:ext cx="11029617" cy="600557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cap="all" sz="18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cap="all" sz="18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cap="all" sz="18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cap="all" sz="18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cap="all" sz="18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11379568" y="6492506"/>
            <a:ext cx="231242" cy="227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9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0" name="Rectangle 10"/>
          <p:cNvSpPr/>
          <p:nvPr/>
        </p:nvSpPr>
        <p:spPr>
          <a:xfrm>
            <a:off x="4241829" y="457199"/>
            <a:ext cx="3703321" cy="91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5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2" y="6437910"/>
            <a:ext cx="1125806" cy="365127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Title Text"/>
          <p:cNvSpPr txBox="1"/>
          <p:nvPr>
            <p:ph type="title"/>
          </p:nvPr>
        </p:nvSpPr>
        <p:spPr>
          <a:xfrm>
            <a:off x="581193" y="729657"/>
            <a:ext cx="11029616" cy="49285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half" idx="1"/>
          </p:nvPr>
        </p:nvSpPr>
        <p:spPr>
          <a:xfrm>
            <a:off x="581193" y="1391479"/>
            <a:ext cx="5194768" cy="446957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xfrm>
            <a:off x="11379568" y="6492506"/>
            <a:ext cx="231242" cy="227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2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3" name="Rectangle 10"/>
          <p:cNvSpPr/>
          <p:nvPr/>
        </p:nvSpPr>
        <p:spPr>
          <a:xfrm>
            <a:off x="4241829" y="457199"/>
            <a:ext cx="3703321" cy="91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6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2" y="6437910"/>
            <a:ext cx="1125806" cy="365127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Title Text"/>
          <p:cNvSpPr txBox="1"/>
          <p:nvPr>
            <p:ph type="title"/>
          </p:nvPr>
        </p:nvSpPr>
        <p:spPr>
          <a:xfrm>
            <a:off x="581193" y="729657"/>
            <a:ext cx="11029616" cy="98833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sz="quarter" idx="1"/>
          </p:nvPr>
        </p:nvSpPr>
        <p:spPr>
          <a:xfrm>
            <a:off x="581190" y="2250891"/>
            <a:ext cx="5194770" cy="55778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/>
            </a:lvl1pPr>
            <a:lvl2pPr marL="0" indent="457200">
              <a:buClrTx/>
              <a:buSzTx/>
              <a:buNone/>
              <a:defRPr sz="2000"/>
            </a:lvl2pPr>
            <a:lvl3pPr marL="0" indent="914400">
              <a:buClrTx/>
              <a:buSzTx/>
              <a:buNone/>
              <a:defRPr sz="2000"/>
            </a:lvl3pPr>
            <a:lvl4pPr marL="0" indent="1371600">
              <a:buClrTx/>
              <a:buSzTx/>
              <a:buNone/>
              <a:defRPr sz="2000"/>
            </a:lvl4pPr>
            <a:lvl5pPr marL="0" indent="1828800">
              <a:buClrTx/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Text Placeholder 4"/>
          <p:cNvSpPr/>
          <p:nvPr>
            <p:ph type="body" sz="quarter" idx="21"/>
          </p:nvPr>
        </p:nvSpPr>
        <p:spPr>
          <a:xfrm>
            <a:off x="6416038" y="2250892"/>
            <a:ext cx="5194772" cy="55337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ClrTx/>
              <a:buSzTx/>
              <a:buNone/>
              <a:defRPr sz="2000"/>
            </a:pP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379568" y="6492506"/>
            <a:ext cx="231242" cy="227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575894" y="729657"/>
            <a:ext cx="11029616" cy="59224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11379568" y="6492506"/>
            <a:ext cx="231242" cy="227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4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5" name="Rectangle 10"/>
          <p:cNvSpPr/>
          <p:nvPr/>
        </p:nvSpPr>
        <p:spPr>
          <a:xfrm>
            <a:off x="4241829" y="457199"/>
            <a:ext cx="3703321" cy="91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8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2" y="6437910"/>
            <a:ext cx="1125806" cy="365127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lide Number"/>
          <p:cNvSpPr txBox="1"/>
          <p:nvPr>
            <p:ph type="sldNum" sz="quarter" idx="2"/>
          </p:nvPr>
        </p:nvSpPr>
        <p:spPr>
          <a:xfrm>
            <a:off x="11379568" y="6492506"/>
            <a:ext cx="231242" cy="227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5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6" name="Rectangle 10"/>
          <p:cNvSpPr/>
          <p:nvPr/>
        </p:nvSpPr>
        <p:spPr>
          <a:xfrm>
            <a:off x="4241829" y="457199"/>
            <a:ext cx="3703321" cy="91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9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2" y="6437910"/>
            <a:ext cx="1125806" cy="365127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Rectangle 8"/>
          <p:cNvSpPr/>
          <p:nvPr/>
        </p:nvSpPr>
        <p:spPr>
          <a:xfrm>
            <a:off x="447817" y="601199"/>
            <a:ext cx="3682723" cy="581547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9" name="Title Text"/>
          <p:cNvSpPr txBox="1"/>
          <p:nvPr>
            <p:ph type="title"/>
          </p:nvPr>
        </p:nvSpPr>
        <p:spPr>
          <a:xfrm>
            <a:off x="767857" y="933450"/>
            <a:ext cx="3031852" cy="172242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" name="Body Level One…"/>
          <p:cNvSpPr txBox="1"/>
          <p:nvPr>
            <p:ph type="body" sz="half" idx="1"/>
          </p:nvPr>
        </p:nvSpPr>
        <p:spPr>
          <a:xfrm>
            <a:off x="4900927" y="1179828"/>
            <a:ext cx="6650992" cy="465821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335B74"/>
                </a:solidFill>
              </a:defRPr>
            </a:lvl1pPr>
            <a:lvl2pPr marL="663999" indent="-339999">
              <a:defRPr sz="2000">
                <a:solidFill>
                  <a:srgbClr val="335B74"/>
                </a:solidFill>
              </a:defRPr>
            </a:lvl2pPr>
            <a:lvl3pPr marL="967500" indent="-337500">
              <a:defRPr sz="2000">
                <a:solidFill>
                  <a:srgbClr val="335B74"/>
                </a:solidFill>
              </a:defRPr>
            </a:lvl3pPr>
            <a:lvl4pPr marL="1342285" indent="-334285">
              <a:defRPr sz="2000">
                <a:solidFill>
                  <a:srgbClr val="335B74"/>
                </a:solidFill>
              </a:defRPr>
            </a:lvl4pPr>
            <a:lvl5pPr marL="1702285" indent="-334285">
              <a:defRPr sz="2000">
                <a:solidFill>
                  <a:srgbClr val="335B7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Text Placeholder 3"/>
          <p:cNvSpPr/>
          <p:nvPr>
            <p:ph type="body" sz="quarter" idx="21"/>
          </p:nvPr>
        </p:nvSpPr>
        <p:spPr>
          <a:xfrm>
            <a:off x="767857" y="2836653"/>
            <a:ext cx="3031852" cy="3001393"/>
          </a:xfrm>
          <a:prstGeom prst="rect">
            <a:avLst/>
          </a:prstGeom>
        </p:spPr>
        <p:txBody>
          <a:bodyPr anchor="t"/>
          <a:lstStyle/>
          <a:p>
            <a:pPr marL="0" indent="0">
              <a:buClrTx/>
              <a:buSzTx/>
              <a:buNone/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xfrm>
            <a:off x="11379568" y="6525508"/>
            <a:ext cx="231242" cy="227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0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1" name="Rectangle 10"/>
          <p:cNvSpPr/>
          <p:nvPr/>
        </p:nvSpPr>
        <p:spPr>
          <a:xfrm>
            <a:off x="4241829" y="457199"/>
            <a:ext cx="3703321" cy="91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1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2" y="6437910"/>
            <a:ext cx="1125806" cy="365127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Title Text"/>
          <p:cNvSpPr txBox="1"/>
          <p:nvPr>
            <p:ph type="title"/>
          </p:nvPr>
        </p:nvSpPr>
        <p:spPr>
          <a:xfrm>
            <a:off x="581193" y="4693389"/>
            <a:ext cx="11029616" cy="5667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14" name="Picture Placeholder 2"/>
          <p:cNvSpPr/>
          <p:nvPr>
            <p:ph type="pic" idx="21"/>
          </p:nvPr>
        </p:nvSpPr>
        <p:spPr>
          <a:xfrm>
            <a:off x="447816" y="641350"/>
            <a:ext cx="11290860" cy="3651249"/>
          </a:xfrm>
          <a:prstGeom prst="rect">
            <a:avLst/>
          </a:prstGeom>
        </p:spPr>
        <p:txBody>
          <a:bodyPr lIns="91439" rIns="91439" anchor="t">
            <a:noAutofit/>
          </a:bodyPr>
          <a:lstStyle/>
          <a:p>
            <a:pPr/>
          </a:p>
        </p:txBody>
      </p:sp>
      <p:sp>
        <p:nvSpPr>
          <p:cNvPr id="115" name="Body Level One…"/>
          <p:cNvSpPr txBox="1"/>
          <p:nvPr>
            <p:ph type="body" sz="quarter" idx="1"/>
          </p:nvPr>
        </p:nvSpPr>
        <p:spPr>
          <a:xfrm>
            <a:off x="581191" y="5260126"/>
            <a:ext cx="11029618" cy="998149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sz="1600"/>
            </a:lvl1pPr>
            <a:lvl2pPr marL="0" indent="457200">
              <a:buClrTx/>
              <a:buSzTx/>
              <a:buNone/>
              <a:defRPr sz="1600"/>
            </a:lvl2pPr>
            <a:lvl3pPr marL="0" indent="914400">
              <a:buClrTx/>
              <a:buSzTx/>
              <a:buNone/>
              <a:defRPr sz="1600"/>
            </a:lvl3pPr>
            <a:lvl4pPr marL="0" indent="1371600">
              <a:buClrTx/>
              <a:buSzTx/>
              <a:buNone/>
              <a:defRPr sz="1600"/>
            </a:lvl4pPr>
            <a:lvl5pPr marL="0" indent="1828800">
              <a:buClrTx/>
              <a:buSz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11379568" y="6492506"/>
            <a:ext cx="231242" cy="227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Rectangle 10"/>
          <p:cNvSpPr/>
          <p:nvPr/>
        </p:nvSpPr>
        <p:spPr>
          <a:xfrm>
            <a:off x="4241829" y="457199"/>
            <a:ext cx="3703321" cy="91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5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2" y="6437910"/>
            <a:ext cx="1125806" cy="365127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Text"/>
          <p:cNvSpPr txBox="1"/>
          <p:nvPr>
            <p:ph type="title"/>
          </p:nvPr>
        </p:nvSpPr>
        <p:spPr>
          <a:xfrm>
            <a:off x="581191" y="702155"/>
            <a:ext cx="11029617" cy="530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581191" y="1302025"/>
            <a:ext cx="11029617" cy="4673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40404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9pPr>
    </p:titleStyle>
    <p:bodyStyle>
      <a:lvl1pPr marL="305999" marR="0" indent="-305999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1pPr>
      <a:lvl2pPr marL="695571" marR="0" indent="-371571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2pPr>
      <a:lvl3pPr marL="983076" marR="0" indent="-353076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3pPr>
      <a:lvl4pPr marL="1369636" marR="0" indent="-361636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4pPr>
      <a:lvl5pPr marL="1729636" marR="0" indent="-361636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5pPr>
      <a:lvl6pPr marL="1995249" marR="0" indent="-323850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6pPr>
      <a:lvl7pPr marL="2295250" marR="0" indent="-323850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7pPr>
      <a:lvl8pPr marL="2595249" marR="0" indent="-323850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8pPr>
      <a:lvl9pPr marL="2895250" marR="0" indent="-323850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unnytejavath/Secure-Data-Hiding-In-Images-Using-Steganography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ctrTitle"/>
          </p:nvPr>
        </p:nvSpPr>
        <p:spPr>
          <a:xfrm>
            <a:off x="1359108" y="1821634"/>
            <a:ext cx="9144001" cy="977779"/>
          </a:xfrm>
          <a:prstGeom prst="rect">
            <a:avLst/>
          </a:prstGeom>
        </p:spPr>
        <p:txBody>
          <a:bodyPr/>
          <a:lstStyle>
            <a:lvl1pPr algn="ctr" defTabSz="434340">
              <a:defRPr cap="none" sz="304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Secure Data Hiding In Images Using Steganography</a:t>
            </a:r>
          </a:p>
        </p:txBody>
      </p:sp>
      <p:sp>
        <p:nvSpPr>
          <p:cNvPr id="126" name="TextBox 2"/>
          <p:cNvSpPr txBox="1"/>
          <p:nvPr/>
        </p:nvSpPr>
        <p:spPr>
          <a:xfrm>
            <a:off x="-284062" y="1034320"/>
            <a:ext cx="12635208" cy="548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200">
                <a:solidFill>
                  <a:srgbClr val="1482A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CAPSTONE PROJECT</a:t>
            </a:r>
          </a:p>
        </p:txBody>
      </p:sp>
      <p:sp>
        <p:nvSpPr>
          <p:cNvPr id="127" name="TextBox 3"/>
          <p:cNvSpPr txBox="1"/>
          <p:nvPr/>
        </p:nvSpPr>
        <p:spPr>
          <a:xfrm>
            <a:off x="3163249" y="4586365"/>
            <a:ext cx="7888743" cy="1543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solidFill>
                  <a:srgbClr val="1482A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Presented By: Sriraj Tejavath</a:t>
            </a:r>
          </a:p>
          <a:p>
            <a:pPr>
              <a:defRPr b="1" sz="2000">
                <a:solidFill>
                  <a:srgbClr val="1482A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Student Name : Sriraj Tejavath</a:t>
            </a:r>
          </a:p>
          <a:p>
            <a:pPr>
              <a:defRPr b="1" sz="2000">
                <a:solidFill>
                  <a:srgbClr val="1482A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College Name &amp; Department : Vignana Bharathi institute of technology  / Computer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ontent Placeholder 2"/>
          <p:cNvSpPr txBox="1"/>
          <p:nvPr>
            <p:ph type="body" idx="1"/>
          </p:nvPr>
        </p:nvSpPr>
        <p:spPr>
          <a:xfrm>
            <a:off x="581191" y="1302025"/>
            <a:ext cx="11029617" cy="4673325"/>
          </a:xfrm>
          <a:prstGeom prst="rect">
            <a:avLst/>
          </a:prstGeom>
        </p:spPr>
        <p:txBody>
          <a:bodyPr/>
          <a:lstStyle/>
          <a:p>
            <a:pPr/>
            <a:r>
              <a:t>Support for multiple image formats and higher resolution images.</a:t>
            </a:r>
          </a:p>
          <a:p>
            <a:pPr/>
            <a:r>
              <a:t>Extend the approach to video steganography for dynamic data hiding.</a:t>
            </a:r>
          </a:p>
          <a:p>
            <a:pPr/>
            <a:r>
              <a:t> Incorporate advanced encryption algorithms to further secure the hidden message.</a:t>
            </a:r>
          </a:p>
          <a:p>
            <a:pPr/>
            <a:r>
              <a:t>Develop a web-based or mobile application for broader accessibility.</a:t>
            </a:r>
          </a:p>
          <a:p>
            <a:pPr/>
            <a:r>
              <a:t>Explore automated detection and extraction tools for steganographic content.</a:t>
            </a:r>
          </a:p>
        </p:txBody>
      </p:sp>
      <p:sp>
        <p:nvSpPr>
          <p:cNvPr id="157" name="Title 4"/>
          <p:cNvSpPr txBox="1"/>
          <p:nvPr/>
        </p:nvSpPr>
        <p:spPr>
          <a:xfrm>
            <a:off x="581390" y="844658"/>
            <a:ext cx="10938176" cy="530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434340">
              <a:lnSpc>
                <a:spcPct val="80000"/>
              </a:lnSpc>
              <a:defRPr b="1" cap="all" sz="3135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Future scope(optional)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4"/>
          <p:cNvSpPr txBox="1"/>
          <p:nvPr>
            <p:ph type="title"/>
          </p:nvPr>
        </p:nvSpPr>
        <p:spPr>
          <a:xfrm>
            <a:off x="1463041" y="2766217"/>
            <a:ext cx="9298745" cy="132556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/>
          <p:nvPr>
            <p:ph type="title"/>
          </p:nvPr>
        </p:nvSpPr>
        <p:spPr>
          <a:xfrm>
            <a:off x="849573" y="558468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130" name="Content Placeholder 2"/>
          <p:cNvSpPr txBox="1"/>
          <p:nvPr>
            <p:ph type="body" idx="1"/>
          </p:nvPr>
        </p:nvSpPr>
        <p:spPr>
          <a:xfrm>
            <a:off x="838199" y="1618938"/>
            <a:ext cx="11019022" cy="523906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Font typeface="Wingdings 2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  </a:t>
            </a:r>
          </a:p>
          <a:p>
            <a:pPr marL="305434" indent="-305434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Problem Statement </a:t>
            </a:r>
          </a:p>
          <a:p>
            <a:pPr marL="305434" indent="-305434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Technology used</a:t>
            </a:r>
          </a:p>
          <a:p>
            <a:pPr marL="305434" indent="-305434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Wow factor </a:t>
            </a:r>
          </a:p>
          <a:p>
            <a:pPr marL="305434" indent="-305434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End users</a:t>
            </a:r>
          </a:p>
          <a:p>
            <a:pPr marL="305434" indent="-305434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Result</a:t>
            </a:r>
          </a:p>
          <a:p>
            <a:pPr marL="305434" indent="-305434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Conclusion</a:t>
            </a:r>
          </a:p>
          <a:p>
            <a:pPr marL="305434" indent="-305434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Git-hub Link</a:t>
            </a:r>
          </a:p>
          <a:p>
            <a:pPr marL="305434" indent="-305434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Future scope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4"/>
          <p:cNvSpPr txBox="1"/>
          <p:nvPr>
            <p:ph type="title"/>
          </p:nvPr>
        </p:nvSpPr>
        <p:spPr>
          <a:xfrm>
            <a:off x="581192" y="702155"/>
            <a:ext cx="11029616" cy="530297"/>
          </a:xfrm>
          <a:prstGeom prst="rect">
            <a:avLst/>
          </a:prstGeom>
        </p:spPr>
        <p:txBody>
          <a:bodyPr/>
          <a:lstStyle>
            <a:lvl1pPr defTabSz="365760">
              <a:defRPr sz="312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Problem Statement</a:t>
            </a:r>
          </a:p>
        </p:txBody>
      </p:sp>
      <p:sp>
        <p:nvSpPr>
          <p:cNvPr id="133" name="Content Placeholder 1"/>
          <p:cNvSpPr txBox="1"/>
          <p:nvPr>
            <p:ph type="body" idx="1"/>
          </p:nvPr>
        </p:nvSpPr>
        <p:spPr>
          <a:xfrm>
            <a:off x="452402" y="1237631"/>
            <a:ext cx="11029617" cy="46733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700"/>
              </a:spcBef>
              <a:buSzTx/>
              <a:buFont typeface="Wingdings 2"/>
              <a:buNone/>
              <a:defRPr i="1" sz="3200"/>
            </a:lvl1pPr>
          </a:lstStyle>
          <a:p>
            <a:pPr/>
            <a:r>
              <a:t>In today’s digital age, ensuring data security and privacy is a top priority. Traditional encryption methods are often prone to detection and interception. Our project tackles this challenge by using steganography to hide secret messages within images. This method offers a covert communication channel, enhancing data confidentiality without raising suspicion.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4"/>
          <p:cNvSpPr txBox="1"/>
          <p:nvPr>
            <p:ph type="title"/>
          </p:nvPr>
        </p:nvSpPr>
        <p:spPr>
          <a:xfrm>
            <a:off x="581192" y="702155"/>
            <a:ext cx="11029616" cy="530297"/>
          </a:xfrm>
          <a:prstGeom prst="rect">
            <a:avLst/>
          </a:prstGeom>
        </p:spPr>
        <p:txBody>
          <a:bodyPr/>
          <a:lstStyle>
            <a:lvl1pPr defTabSz="365760">
              <a:defRPr sz="312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Technology  used</a:t>
            </a:r>
          </a:p>
        </p:txBody>
      </p:sp>
      <p:sp>
        <p:nvSpPr>
          <p:cNvPr id="136" name="Content Placeholder 1"/>
          <p:cNvSpPr txBox="1"/>
          <p:nvPr>
            <p:ph type="body" idx="1"/>
          </p:nvPr>
        </p:nvSpPr>
        <p:spPr>
          <a:xfrm>
            <a:off x="737880" y="1063681"/>
            <a:ext cx="11613486" cy="5563974"/>
          </a:xfrm>
          <a:prstGeom prst="rect">
            <a:avLst/>
          </a:prstGeom>
        </p:spPr>
        <p:txBody>
          <a:bodyPr/>
          <a:lstStyle/>
          <a:p>
            <a:pPr>
              <a:defRPr b="1" i="1"/>
            </a:pPr>
            <a:r>
              <a:t>Programming Language:</a:t>
            </a:r>
            <a:r>
              <a:rPr b="0"/>
              <a:t>  Python</a:t>
            </a:r>
            <a:endParaRPr b="0"/>
          </a:p>
          <a:p>
            <a:pPr marL="0" indent="0">
              <a:buSzTx/>
              <a:buFont typeface="Wingdings 2"/>
              <a:buNone/>
            </a:pPr>
          </a:p>
          <a:p>
            <a:pPr>
              <a:defRPr b="1" i="1"/>
            </a:pPr>
            <a:r>
              <a:t>Libraries:  </a:t>
            </a:r>
          </a:p>
          <a:p>
            <a:pPr>
              <a:defRPr i="1"/>
            </a:pPr>
            <a:r>
              <a:t>OpenCV</a:t>
            </a:r>
            <a:r>
              <a:t> for image processing</a:t>
            </a:r>
          </a:p>
          <a:p>
            <a:pPr>
              <a:defRPr i="1"/>
            </a:pPr>
            <a:r>
              <a:t>Tkinter</a:t>
            </a:r>
            <a:r>
              <a:t> (with ttk) for the GUI</a:t>
            </a:r>
          </a:p>
          <a:p>
            <a:pPr>
              <a:defRPr i="1"/>
            </a:pPr>
            <a:r>
              <a:t>NumPy</a:t>
            </a:r>
            <a:r>
              <a:t> for efficient array manipulation</a:t>
            </a:r>
          </a:p>
          <a:p>
            <a:pPr>
              <a:defRPr i="1"/>
            </a:pPr>
          </a:p>
          <a:p>
            <a:pPr>
              <a:defRPr b="1" i="1"/>
            </a:pPr>
            <a:r>
              <a:t>Platform:</a:t>
            </a:r>
            <a:r>
              <a:rPr b="0"/>
              <a:t> Cross-platform (Windows/Linux)</a:t>
            </a:r>
            <a:endParaRPr b="0"/>
          </a:p>
          <a:p>
            <a:pPr marL="0" indent="0">
              <a:buSzTx/>
              <a:buFont typeface="Wingdings 2"/>
              <a:buNone/>
              <a:defRPr i="1"/>
            </a:pPr>
          </a:p>
          <a:p>
            <a:pPr>
              <a:defRPr b="1" i="1"/>
            </a:pPr>
            <a:r>
              <a:t>Tools:</a:t>
            </a:r>
            <a:r>
              <a:rPr b="0"/>
              <a:t> Visual Studio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4"/>
          <p:cNvSpPr txBox="1"/>
          <p:nvPr>
            <p:ph type="title"/>
          </p:nvPr>
        </p:nvSpPr>
        <p:spPr>
          <a:xfrm>
            <a:off x="581191" y="771729"/>
            <a:ext cx="11029616" cy="530297"/>
          </a:xfrm>
          <a:prstGeom prst="rect">
            <a:avLst/>
          </a:prstGeom>
        </p:spPr>
        <p:txBody>
          <a:bodyPr/>
          <a:lstStyle>
            <a:lvl1pPr defTabSz="448055">
              <a:defRPr sz="3136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Wow factors</a:t>
            </a:r>
          </a:p>
        </p:txBody>
      </p:sp>
      <p:sp>
        <p:nvSpPr>
          <p:cNvPr id="139" name="Content Placeholder 1"/>
          <p:cNvSpPr txBox="1"/>
          <p:nvPr>
            <p:ph type="body" idx="1"/>
          </p:nvPr>
        </p:nvSpPr>
        <p:spPr>
          <a:xfrm>
            <a:off x="581191" y="1302025"/>
            <a:ext cx="11029617" cy="4673325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Implements robust LSB steganography that embeds both the passcode and message length in the image header.</a:t>
            </a:r>
          </a:p>
          <a:p>
            <a:pPr>
              <a:defRPr sz="1800"/>
            </a:pPr>
            <a:r>
              <a:t>Uses lossless PNG format to preserve hidden data integrity.</a:t>
            </a:r>
          </a:p>
          <a:p>
            <a:pPr>
              <a:defRPr sz="1800"/>
            </a:pPr>
            <a:r>
              <a:t>Features a modern, user-friendly GUI for both encryption and decryption processes.</a:t>
            </a:r>
          </a:p>
          <a:p>
            <a:pPr>
              <a:defRPr sz="1800"/>
            </a:pPr>
            <a:r>
              <a:t>Combines advanced image processing techniques with secure data transmission.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 txBox="1"/>
          <p:nvPr>
            <p:ph type="title"/>
          </p:nvPr>
        </p:nvSpPr>
        <p:spPr>
          <a:xfrm>
            <a:off x="581192" y="702155"/>
            <a:ext cx="11029616" cy="53029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End users</a:t>
            </a:r>
          </a:p>
        </p:txBody>
      </p:sp>
      <p:sp>
        <p:nvSpPr>
          <p:cNvPr id="142" name="Content Placeholder 2"/>
          <p:cNvSpPr txBox="1"/>
          <p:nvPr>
            <p:ph type="body" idx="1"/>
          </p:nvPr>
        </p:nvSpPr>
        <p:spPr>
          <a:xfrm>
            <a:off x="581191" y="1302025"/>
            <a:ext cx="11029617" cy="4673325"/>
          </a:xfrm>
          <a:prstGeom prst="rect">
            <a:avLst/>
          </a:prstGeom>
        </p:spPr>
        <p:txBody>
          <a:bodyPr/>
          <a:lstStyle/>
          <a:p>
            <a:pPr/>
            <a:r>
              <a:t>Security professionals and cybersecurity enthusiasts.</a:t>
            </a:r>
          </a:p>
          <a:p>
            <a:pPr/>
            <a:r>
              <a:t>Journalists, activists, and government agencies needing secure communication channels.</a:t>
            </a:r>
          </a:p>
          <a:p>
            <a:pPr/>
            <a:r>
              <a:t>Students and researchers interested in data privacy and steganography.</a:t>
            </a:r>
          </a:p>
          <a:p>
            <a:pPr/>
            <a:r>
              <a:t>General users looking for enhanced digital security.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1"/>
          <p:cNvSpPr txBox="1"/>
          <p:nvPr>
            <p:ph type="title"/>
          </p:nvPr>
        </p:nvSpPr>
        <p:spPr>
          <a:xfrm>
            <a:off x="385600" y="702155"/>
            <a:ext cx="11225208" cy="53029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Results</a:t>
            </a:r>
          </a:p>
        </p:txBody>
      </p:sp>
      <p:pic>
        <p:nvPicPr>
          <p:cNvPr id="14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56" t="1156" r="30799" b="4283"/>
          <a:stretch>
            <a:fillRect/>
          </a:stretch>
        </p:blipFill>
        <p:spPr>
          <a:xfrm>
            <a:off x="2068456" y="-1"/>
            <a:ext cx="6194314" cy="4950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Screenshot 2025-02-13 at 7.26.07 PM.png" descr="Screenshot 2025-02-13 at 7.26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8589" y="3628099"/>
            <a:ext cx="3703321" cy="30503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Screenshot 2025-02-13 at 7.21.38 PM.png" descr="Screenshot 2025-02-13 at 7.21.38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37125" y="306947"/>
            <a:ext cx="3419815" cy="27358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Screenshot 2025-02-13 at 7.27.30 PM.png" descr="Screenshot 2025-02-13 at 7.27.30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71741" y="4078903"/>
            <a:ext cx="3225801" cy="234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/>
          <p:nvPr>
            <p:ph type="title"/>
          </p:nvPr>
        </p:nvSpPr>
        <p:spPr>
          <a:xfrm>
            <a:off x="581192" y="702155"/>
            <a:ext cx="11029616" cy="53029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151" name="Content Placeholder 2"/>
          <p:cNvSpPr txBox="1"/>
          <p:nvPr>
            <p:ph type="body" idx="1"/>
          </p:nvPr>
        </p:nvSpPr>
        <p:spPr>
          <a:xfrm>
            <a:off x="581191" y="1302025"/>
            <a:ext cx="11029617" cy="4673325"/>
          </a:xfrm>
          <a:prstGeom prst="rect">
            <a:avLst/>
          </a:prstGeom>
        </p:spPr>
        <p:txBody>
          <a:bodyPr/>
          <a:lstStyle/>
          <a:p>
            <a:pPr/>
            <a:r>
              <a:t>Our project successfully demonstrates a novel approach to data security by hiding information within an image using LSB steganography.</a:t>
            </a:r>
          </a:p>
          <a:p>
            <a:pPr/>
            <a:r>
              <a:t>The technique is both secure and undetectable, thanks to embedding critical header information such as passcode and message lengths.</a:t>
            </a:r>
          </a:p>
          <a:p>
            <a:pPr/>
            <a:r>
              <a:t>The user-friendly GUI enhances the accessibility of the method, making it a practical tool for secure communication.</a:t>
            </a:r>
          </a:p>
          <a:p>
            <a:pPr/>
            <a:r>
              <a:t>This project contributes to the broader field of digital privacy and secure data transmission.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/>
          <p:nvPr>
            <p:ph type="title"/>
          </p:nvPr>
        </p:nvSpPr>
        <p:spPr>
          <a:xfrm>
            <a:off x="581192" y="702155"/>
            <a:ext cx="11029616" cy="53029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GitHub Link</a:t>
            </a:r>
          </a:p>
        </p:txBody>
      </p:sp>
      <p:sp>
        <p:nvSpPr>
          <p:cNvPr id="154" name="Content Placeholder 2"/>
          <p:cNvSpPr txBox="1"/>
          <p:nvPr>
            <p:ph type="body" idx="1"/>
          </p:nvPr>
        </p:nvSpPr>
        <p:spPr>
          <a:xfrm>
            <a:off x="581191" y="1302025"/>
            <a:ext cx="11029617" cy="4673325"/>
          </a:xfrm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404040"/>
                </a:solidFill>
                <a:uFillTx/>
              </a:defRPr>
            </a:pPr>
            <a:r>
              <a:rPr u="sng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hlinkClick r:id="rId2" invalidUrl="" action="" tgtFrame="" tooltip="" history="1" highlightClick="0" endSnd="0"/>
              </a:rPr>
              <a:t>https://github.com/bunnytejavath/Secure-Data-Hiding-In-Images-Using-Steganography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Dividend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Dividend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ividend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222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222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Dividend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Dividend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ividend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222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222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