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  <p:sldId id="269" r:id="rId11"/>
    <p:sldId id="264" r:id="rId12"/>
    <p:sldId id="265" r:id="rId13"/>
    <p:sldId id="266" r:id="rId14"/>
    <p:sldId id="270" r:id="rId15"/>
    <p:sldId id="271" r:id="rId16"/>
    <p:sldId id="273" r:id="rId17"/>
    <p:sldId id="280" r:id="rId18"/>
    <p:sldId id="272" r:id="rId19"/>
    <p:sldId id="281" r:id="rId20"/>
    <p:sldId id="275" r:id="rId21"/>
    <p:sldId id="282" r:id="rId22"/>
    <p:sldId id="277" r:id="rId23"/>
    <p:sldId id="278" r:id="rId24"/>
    <p:sldId id="283" r:id="rId25"/>
    <p:sldId id="276" r:id="rId26"/>
    <p:sldId id="284" r:id="rId27"/>
    <p:sldId id="285" r:id="rId28"/>
    <p:sldId id="288" r:id="rId29"/>
    <p:sldId id="287" r:id="rId30"/>
    <p:sldId id="274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28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0" y="1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159C-408D-303A-C580-91D60B02F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78F09-838C-B104-57D7-0456E8EF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33D0-7F43-3356-CC56-913E805E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3470-E309-6563-EC9A-60584ECE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2A44-FE9C-B412-1EE0-2FE088C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5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ED93-EB8E-B9A0-F07E-C621E09C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B91FD-A2F9-64B7-13B2-6174BFE8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8CD9-CA86-EA7C-A399-5BA15540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5A01-F311-66ED-A070-E79B8973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ADF2-5475-C2B4-07C2-F4928E11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2DB3F-1032-D2AB-EB04-E392DC8E0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163E-7271-AC54-2811-DC3C0E24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1C12-585D-6D92-203D-8296F448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A1B1-26ED-47CC-637F-53DDF53A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41B7-990B-4C18-FCAC-A2CAC4EA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4CA1-D82B-CB7B-4725-169F741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AB53-8C70-B1BE-8A0E-51B46E6E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257DC-9EDB-BE8F-CAA7-4C1F8098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9F79-D55F-59F6-FC34-4DE09FFC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7D4C-0055-E6E8-5151-BC0F14D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49DD-EED8-1A98-9059-2C5A046B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D8CC-A29D-636E-2FC4-024095F57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2C88-54BC-CA50-60E4-5BF6A598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F6F5-1974-25BA-F877-8A78E273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6C0C-C38A-A4B4-C715-27AF8325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ADD3-C075-ABC2-AA72-C640BB3C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2D84-FB61-B61C-E877-2BDDAA29D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9911D-FC0D-5658-C65F-52E0A2FE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AFF98-98AD-8DF1-FFC0-E21789F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6611D-69B4-3E43-A9A3-05E24CD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622D-377A-CC61-D0E9-824583AE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3FA1-9199-8452-7311-F4188FFE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C8ED-9547-2FCB-074D-09549C7E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1118-11E9-000F-424B-AA2B8269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21373-82D5-F385-4694-4379CAD31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2488-67E0-50EB-0903-F3F37C5A5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D32A7-1BD2-AC62-10A4-1CBEBCC4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1D99F-9225-125D-020A-E8500657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A477D-9EE5-89DE-A510-E5083AA6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889A-2856-93D2-C229-09A62BA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FBBE1-B4B5-B529-2904-30D2E37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C30CD-734D-96DD-22FD-02DBD473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B8E5-4EA5-7BB3-BE55-18FA2E90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87C45-6502-4F8A-429B-6CCBDD24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D6E8F-529B-98DA-86F8-CB274A0B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895F6-8841-6DE7-C05D-87147BC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B6-883C-7572-70AA-E911378A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E5F5-6006-C847-1EB0-1996FF46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33895-DFD8-45E1-7DF8-4FDE98CE4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BD3-828D-2E47-244F-A0FCC62A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1287-7014-75CE-4FB2-C174B6B8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9DE1-57E1-F194-D071-A382BE6A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0371-4399-75A9-D30B-B4834B89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D465D-4D21-95CA-8AD0-5B328D741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EBA-C464-2AD2-E461-9DF3F624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61AE-894A-56BF-0BF4-7A33BA82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53AC2-E64F-6CC1-DE0F-ECA7A86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D79A-963B-40F2-2B7F-6809C82A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5FDC7-188B-8988-CF83-AB329A8E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EE86-6C58-B21F-4BED-C7DE01F4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4371-5B06-3969-7526-3B37D635E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C9C8-76EF-4536-9DD1-863176A89CF1}" type="datetimeFigureOut">
              <a:rPr lang="en-US" smtClean="0"/>
              <a:t>16-Aug-23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E7E7-1119-4D22-EEE8-6BF4711A4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F8B7-6D75-09F3-A2EC-A5C0BE6F7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FF12-22E9-42AC-918C-1F9AA686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5855-F419-E494-BB3D-19F7B71DB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71" y="0"/>
            <a:ext cx="10221686" cy="968829"/>
          </a:xfrm>
        </p:spPr>
        <p:txBody>
          <a:bodyPr/>
          <a:lstStyle/>
          <a:p>
            <a:r>
              <a:rPr lang="en-US" dirty="0"/>
              <a:t>Asset System </a:t>
            </a:r>
            <a:r>
              <a:rPr lang="en-US" dirty="0" smtClean="0"/>
              <a:t>(</a:t>
            </a:r>
            <a:r>
              <a:rPr lang="en-US" dirty="0"/>
              <a:t>Admin Function)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BE9E-86CD-4091-D881-ACE6B1CDA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4" y="1281468"/>
            <a:ext cx="5344884" cy="5271732"/>
          </a:xfrm>
        </p:spPr>
        <p:txBody>
          <a:bodyPr numCol="1"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E-form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Asset </a:t>
            </a:r>
            <a:r>
              <a:rPr lang="en-US" dirty="0" smtClean="0"/>
              <a:t>Code Creation (Setting)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Stationary </a:t>
            </a:r>
            <a:r>
              <a:rPr lang="en-US" dirty="0"/>
              <a:t>Code </a:t>
            </a:r>
            <a:r>
              <a:rPr lang="en-US" dirty="0" smtClean="0"/>
              <a:t>Creation (Setting)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Asset Requisition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Stationary Requisition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Asset </a:t>
            </a:r>
            <a:r>
              <a:rPr lang="en-US" dirty="0" smtClean="0"/>
              <a:t>Management</a:t>
            </a:r>
          </a:p>
          <a:p>
            <a:pPr algn="just"/>
            <a:r>
              <a:rPr lang="en-US" dirty="0" smtClean="0"/>
              <a:t> 	a/ Asset In</a:t>
            </a:r>
          </a:p>
          <a:p>
            <a:pPr algn="just"/>
            <a:r>
              <a:rPr lang="en-US" dirty="0" smtClean="0"/>
              <a:t>	b/ Asset Transfer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c/ Asset Broken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d/ Asset Replacement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e/ Asset Maintenance</a:t>
            </a:r>
          </a:p>
          <a:p>
            <a:pPr algn="just"/>
            <a:r>
              <a:rPr lang="en-US" dirty="0" smtClean="0"/>
              <a:t>	f/ Asset Receive Transfer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g/ Asset Depreciation</a:t>
            </a:r>
          </a:p>
          <a:p>
            <a:pPr algn="just"/>
            <a:r>
              <a:rPr lang="en-US" dirty="0"/>
              <a:t>	h</a:t>
            </a:r>
            <a:r>
              <a:rPr lang="en-US" dirty="0" smtClean="0"/>
              <a:t>/ Asset Balance (Report)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en-US" dirty="0" smtClean="0"/>
              <a:t>Employee Asset Usage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BBBE9E-86CD-4091-D881-ACE6B1CDAE78}"/>
              </a:ext>
            </a:extLst>
          </p:cNvPr>
          <p:cNvSpPr txBox="1">
            <a:spLocks/>
          </p:cNvSpPr>
          <p:nvPr/>
        </p:nvSpPr>
        <p:spPr>
          <a:xfrm>
            <a:off x="5693228" y="1052868"/>
            <a:ext cx="5845629" cy="475671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Stationary Management</a:t>
            </a:r>
          </a:p>
          <a:p>
            <a:pPr algn="just"/>
            <a:r>
              <a:rPr lang="en-US" dirty="0" smtClean="0"/>
              <a:t>	a/ Stationary In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b/ Stationary Transfer</a:t>
            </a:r>
          </a:p>
          <a:p>
            <a:pPr algn="just"/>
            <a:r>
              <a:rPr lang="en-US" dirty="0"/>
              <a:t>	c</a:t>
            </a:r>
            <a:r>
              <a:rPr lang="en-US" dirty="0" smtClean="0"/>
              <a:t>/ Stationary usage (out)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d/ Stationary Receive Transfer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e/ Stationary Balance (Report)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4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9320" y="0"/>
            <a:ext cx="611226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-1" y="96185"/>
            <a:ext cx="3980330" cy="3217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5. Asset Requisition (Print Function)</a:t>
            </a:r>
          </a:p>
          <a:p>
            <a:pPr algn="ctr"/>
            <a:r>
              <a:rPr lang="en-US" dirty="0" smtClean="0"/>
              <a:t>Size: A4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003" y="2818503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Print function use when manager approved on request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2171" y="96186"/>
            <a:ext cx="764229" cy="7321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80822" y="4586340"/>
            <a:ext cx="134472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Request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41359" y="410582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Asset Requisition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82757" y="892253"/>
            <a:ext cx="150607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Requisition 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18120" y="1335734"/>
            <a:ext cx="19408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Used By: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18119" y="980738"/>
            <a:ext cx="19408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PA No: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21450"/>
              </p:ext>
            </p:extLst>
          </p:nvPr>
        </p:nvGraphicFramePr>
        <p:xfrm>
          <a:off x="4649663" y="1979286"/>
          <a:ext cx="591054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302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154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Asset Type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Qty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4526"/>
              </p:ext>
            </p:extLst>
          </p:nvPr>
        </p:nvGraphicFramePr>
        <p:xfrm>
          <a:off x="4657099" y="2365857"/>
          <a:ext cx="591054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302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154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Fixed Asset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Computer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$ 330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$ 330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64536" y="2763583"/>
          <a:ext cx="591054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302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154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------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5579"/>
              </p:ext>
            </p:extLst>
          </p:nvPr>
        </p:nvGraphicFramePr>
        <p:xfrm>
          <a:off x="8245249" y="3149241"/>
          <a:ext cx="2316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719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1248936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330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582757" y="3710563"/>
            <a:ext cx="19408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Noted: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8849" y="4586340"/>
            <a:ext cx="134472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Confirmed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15477" y="4586340"/>
            <a:ext cx="134472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Approved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0026" y="3804183"/>
            <a:ext cx="5100179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8130" y="5809762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Name and Auto Signed when user operated 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8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</a:t>
            </a:r>
            <a:r>
              <a:rPr lang="en-US" dirty="0" smtClean="0"/>
              <a:t>. Stationary Requisition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18710"/>
              </p:ext>
            </p:extLst>
          </p:nvPr>
        </p:nvGraphicFramePr>
        <p:xfrm>
          <a:off x="0" y="1956793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03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68262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850315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77455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  <a:gridCol w="2086983">
                  <a:extLst>
                    <a:ext uri="{9D8B030D-6E8A-4147-A177-3AD203B41FA5}">
                      <a16:colId xmlns:a16="http://schemas.microsoft.com/office/drawing/2014/main" val="3921244030"/>
                    </a:ext>
                  </a:extLst>
                </a:gridCol>
                <a:gridCol w="1993751">
                  <a:extLst>
                    <a:ext uri="{9D8B030D-6E8A-4147-A177-3AD203B41FA5}">
                      <a16:colId xmlns:a16="http://schemas.microsoft.com/office/drawing/2014/main" val="308142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PS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Stationary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Amount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Requisition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53483"/>
              </p:ext>
            </p:extLst>
          </p:nvPr>
        </p:nvGraphicFramePr>
        <p:xfrm>
          <a:off x="0" y="2409715"/>
          <a:ext cx="12191999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6367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850315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000923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774550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  <a:gridCol w="1516829">
                  <a:extLst>
                    <a:ext uri="{9D8B030D-6E8A-4147-A177-3AD203B41FA5}">
                      <a16:colId xmlns:a16="http://schemas.microsoft.com/office/drawing/2014/main" val="906392535"/>
                    </a:ext>
                  </a:extLst>
                </a:gridCol>
                <a:gridCol w="2076225">
                  <a:extLst>
                    <a:ext uri="{9D8B030D-6E8A-4147-A177-3AD203B41FA5}">
                      <a16:colId xmlns:a16="http://schemas.microsoft.com/office/drawing/2014/main" val="3408830012"/>
                    </a:ext>
                  </a:extLst>
                </a:gridCol>
                <a:gridCol w="1993750">
                  <a:extLst>
                    <a:ext uri="{9D8B030D-6E8A-4147-A177-3AD203B41FA5}">
                      <a16:colId xmlns:a16="http://schemas.microsoft.com/office/drawing/2014/main" val="2265692198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PS--------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Voucher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$ 130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Finance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23-09-2023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86314" y="3519439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request, confirm, approved, reject, print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33154" y="1334297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47796" y="1345448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5. Stationary Requisition (Add Function)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4533" y="223081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23081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98155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4532" y="2981558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4341564" y="3089979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82562" y="3315889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(There are 3 : Account, Branch and Office)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56324" y="3727915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3403" y="450197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3403" y="503865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6602" y="4439714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570732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4532" y="5075857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637598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36598" y="5707325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861" y="2245551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98845" y="2292561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Used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3861" y="3099047"/>
            <a:ext cx="3754854" cy="13406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6330" y="329606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6599" y="6375988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3402" y="371582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 Code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4321247" y="3863303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1606" y="-632"/>
            <a:ext cx="605550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-1" y="96185"/>
            <a:ext cx="3980330" cy="3217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5. Stationary Requisition (Print Function)</a:t>
            </a:r>
          </a:p>
          <a:p>
            <a:pPr algn="ctr"/>
            <a:r>
              <a:rPr lang="en-US" dirty="0" smtClean="0"/>
              <a:t>Size: A4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003" y="2818503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Print function use when manager approved on request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2171" y="96186"/>
            <a:ext cx="764229" cy="7321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80822" y="4586340"/>
            <a:ext cx="134472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Request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50901" y="410582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Stationary Requisition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82757" y="892253"/>
            <a:ext cx="150607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Requisition 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18120" y="1335734"/>
            <a:ext cx="19408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Used By: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18119" y="980738"/>
            <a:ext cx="19408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PS No: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9375"/>
              </p:ext>
            </p:extLst>
          </p:nvPr>
        </p:nvGraphicFramePr>
        <p:xfrm>
          <a:off x="4649663" y="1979286"/>
          <a:ext cx="591054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302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154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Stationary Type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Qty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6482"/>
              </p:ext>
            </p:extLst>
          </p:nvPr>
        </p:nvGraphicFramePr>
        <p:xfrm>
          <a:off x="4657099" y="2365857"/>
          <a:ext cx="591054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302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154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Account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Voucher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$ 20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28480"/>
              </p:ext>
            </p:extLst>
          </p:nvPr>
        </p:nvGraphicFramePr>
        <p:xfrm>
          <a:off x="4664536" y="2763583"/>
          <a:ext cx="591054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302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154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------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65450"/>
              </p:ext>
            </p:extLst>
          </p:nvPr>
        </p:nvGraphicFramePr>
        <p:xfrm>
          <a:off x="8277523" y="3149241"/>
          <a:ext cx="2316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719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1248936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582757" y="3710563"/>
            <a:ext cx="19408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Noted: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8849" y="4586340"/>
            <a:ext cx="134472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Confirmed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15477" y="4586340"/>
            <a:ext cx="134472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Approved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0026" y="3804183"/>
            <a:ext cx="5100179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8130" y="5809762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Name and Auto Signed when user operated 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2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932" y="1254158"/>
            <a:ext cx="158212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In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560"/>
              </p:ext>
            </p:extLst>
          </p:nvPr>
        </p:nvGraphicFramePr>
        <p:xfrm>
          <a:off x="0" y="2268767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Unit</a:t>
                      </a:r>
                      <a:r>
                        <a:rPr lang="en-US" sz="1200" baseline="0" dirty="0" smtClean="0"/>
                        <a:t>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Supplier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Contact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 No</a:t>
                      </a:r>
                      <a:r>
                        <a:rPr lang="en-US" sz="1200" baseline="0" dirty="0" smtClean="0"/>
                        <a:t> Ref.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Inv. No Ref.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Asset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11741"/>
              </p:ext>
            </p:extLst>
          </p:nvPr>
        </p:nvGraphicFramePr>
        <p:xfrm>
          <a:off x="5643" y="2635658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626"/>
              </p:ext>
            </p:extLst>
          </p:nvPr>
        </p:nvGraphicFramePr>
        <p:xfrm>
          <a:off x="-3" y="3126728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Broken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39630"/>
              </p:ext>
            </p:extLst>
          </p:nvPr>
        </p:nvGraphicFramePr>
        <p:xfrm>
          <a:off x="-3" y="3623439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Moved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98715"/>
              </p:ext>
            </p:extLst>
          </p:nvPr>
        </p:nvGraphicFramePr>
        <p:xfrm>
          <a:off x="-3" y="4131435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Maintenance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Photo 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778" y="113242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3778" y="1633014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778" y="213360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3778" y="263418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3778" y="313477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3778" y="3654733"/>
            <a:ext cx="1044222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3778" y="42181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6845" y="113242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6845" y="1633014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06845" y="213360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6845" y="263418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6845" y="313477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6845" y="36547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06845" y="42181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8623" y="1117334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 No Ref.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8019" y="1139576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Find PA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70810" y="163301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704605" y="1749204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89928" y="2133600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28623" y="2550952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6650369" y="2767795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08687" y="2115560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Count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7082" y="2641733"/>
            <a:ext cx="3317837" cy="421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(There are 2 : Fixed Asset and Non-Cap)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5230" y="309088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91467" y="3586593"/>
            <a:ext cx="74561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31530" y="3639639"/>
            <a:ext cx="86417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65779" y="3668923"/>
            <a:ext cx="769179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>
            <a:off x="6755984" y="3810112"/>
            <a:ext cx="239405" cy="190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56224" y="3374872"/>
            <a:ext cx="163566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</a:t>
            </a:r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r>
              <a:rPr lang="en-US" sz="1400" dirty="0" smtClean="0">
                <a:solidFill>
                  <a:schemeClr val="tx1"/>
                </a:solidFill>
              </a:rPr>
              <a:t>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5230" y="42181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1402" y="473365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28622" y="470436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73156" y="118068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Start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777625" y="1238754"/>
            <a:ext cx="173184" cy="21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82320" y="679597"/>
            <a:ext cx="260808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Calendar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98017" y="1617415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11719002" y="1749204"/>
            <a:ext cx="290430" cy="2565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69209" y="1598545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Status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92050" y="2626638"/>
            <a:ext cx="10771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98018" y="2124318"/>
            <a:ext cx="130859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Supplier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95882" y="311967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Inv. No. Ref.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50863" y="362026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Attach Inv.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415252" y="3635356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file 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24283" y="4237380"/>
            <a:ext cx="19312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Warranty Period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22681" y="4729189"/>
            <a:ext cx="19312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Warranty Condition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579306" y="474428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71855" y="5338473"/>
            <a:ext cx="2463103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15707" y="5345447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6692030" y="5553061"/>
            <a:ext cx="239405" cy="190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9366" y="5413888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Inspection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79306" y="530309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6118736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75643" y="6092595"/>
            <a:ext cx="10814757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0" y="24532"/>
            <a:ext cx="10515600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In Function)</a:t>
            </a:r>
            <a:endParaRPr lang="en-US" sz="3200" dirty="0"/>
          </a:p>
        </p:txBody>
      </p:sp>
      <p:sp>
        <p:nvSpPr>
          <p:cNvPr id="63" name="Rectangle 62"/>
          <p:cNvSpPr/>
          <p:nvPr/>
        </p:nvSpPr>
        <p:spPr>
          <a:xfrm>
            <a:off x="7321854" y="61213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1603" y="642575"/>
            <a:ext cx="214992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0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4132" y="226816"/>
            <a:ext cx="8071556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6</a:t>
            </a:r>
            <a:r>
              <a:rPr lang="en-US" sz="3600" dirty="0" smtClean="0"/>
              <a:t>. Asset Management (Asset In Function)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627248" y="20187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9884" y="724920"/>
            <a:ext cx="253718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6771"/>
              </p:ext>
            </p:extLst>
          </p:nvPr>
        </p:nvGraphicFramePr>
        <p:xfrm>
          <a:off x="474133" y="1230876"/>
          <a:ext cx="9471379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70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900450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287362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3059290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1950"/>
              </p:ext>
            </p:extLst>
          </p:nvPr>
        </p:nvGraphicFramePr>
        <p:xfrm>
          <a:off x="474132" y="1655851"/>
          <a:ext cx="9471379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70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900450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287362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3059290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 flipV="1">
            <a:off x="6536267" y="1722229"/>
            <a:ext cx="248356" cy="238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9945511" y="1491364"/>
            <a:ext cx="745067" cy="6539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76919" y="2237097"/>
            <a:ext cx="253718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on + if there are more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7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932" y="1254158"/>
            <a:ext cx="158212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Transfer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86178"/>
              </p:ext>
            </p:extLst>
          </p:nvPr>
        </p:nvGraphicFramePr>
        <p:xfrm>
          <a:off x="0" y="2192565"/>
          <a:ext cx="1219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767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2011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5011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98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8339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6512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387014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2021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4848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Current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 to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Asset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07736"/>
              </p:ext>
            </p:extLst>
          </p:nvPr>
        </p:nvGraphicFramePr>
        <p:xfrm>
          <a:off x="5641" y="2579912"/>
          <a:ext cx="1218635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747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579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008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294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7940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60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384398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65438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536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5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7913914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Transfer Function)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913914" y="37730"/>
            <a:ext cx="241662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671" y="11504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067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4521" y="175304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1064" y="222017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22793" y="2925756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88765" y="2311038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8077" y="2876229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Current 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49302" y="2865418"/>
            <a:ext cx="233821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Price after Depreciation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97245" y="169551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88765" y="116556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1169983" y="1840485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97245" y="2275257"/>
            <a:ext cx="129152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88765" y="171695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50666" y="2450867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3" y="574113"/>
            <a:ext cx="179913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5164" y="3407725"/>
            <a:ext cx="670786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27799" y="3409520"/>
            <a:ext cx="119998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57" y="3928617"/>
            <a:ext cx="23839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92654"/>
              </p:ext>
            </p:extLst>
          </p:nvPr>
        </p:nvGraphicFramePr>
        <p:xfrm>
          <a:off x="4006184" y="4382875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85619"/>
              </p:ext>
            </p:extLst>
          </p:nvPr>
        </p:nvGraphicFramePr>
        <p:xfrm>
          <a:off x="4006183" y="4807850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300689" y="5349670"/>
            <a:ext cx="624323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Supporter, It will show automatically when Asset code above has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2228" y="2869302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78861" y="120460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No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0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932" y="1254158"/>
            <a:ext cx="158212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Broken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88501"/>
              </p:ext>
            </p:extLst>
          </p:nvPr>
        </p:nvGraphicFramePr>
        <p:xfrm>
          <a:off x="0" y="2192565"/>
          <a:ext cx="1219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767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2011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5011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98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8339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6512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387014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2021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4848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Current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AB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Broken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Broken</a:t>
                      </a:r>
                      <a:r>
                        <a:rPr lang="en-US" sz="1200" baseline="0" dirty="0" smtClean="0"/>
                        <a:t> 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Asset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09531"/>
              </p:ext>
            </p:extLst>
          </p:nvPr>
        </p:nvGraphicFramePr>
        <p:xfrm>
          <a:off x="5641" y="2579912"/>
          <a:ext cx="1218635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747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579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008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294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7940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60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384398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65438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536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Issued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 smtClean="0"/>
              <a:t>1. e-form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8343" y="1237129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34112" y="1237129"/>
            <a:ext cx="12048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38969" y="1237129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88663"/>
              </p:ext>
            </p:extLst>
          </p:nvPr>
        </p:nvGraphicFramePr>
        <p:xfrm>
          <a:off x="225912" y="2247249"/>
          <a:ext cx="111234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0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331491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420470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1742739">
                  <a:extLst>
                    <a:ext uri="{9D8B030D-6E8A-4147-A177-3AD203B41FA5}">
                      <a16:colId xmlns:a16="http://schemas.microsoft.com/office/drawing/2014/main" val="140351679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60109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E-form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E-form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Eligibility</a:t>
                      </a:r>
                      <a:r>
                        <a:rPr lang="en-US" baseline="0" dirty="0" smtClean="0"/>
                        <a:t>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Attach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637071" y="261808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Edit Delete view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702" y="2618089"/>
            <a:ext cx="2359622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775" y="2618089"/>
            <a:ext cx="571948" cy="6149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36994" y="326782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File: PFD, Word, Excel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7913914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Broken Function)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913914" y="37730"/>
            <a:ext cx="241662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Broken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671" y="11504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067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4521" y="175304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1064" y="222017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22793" y="2925756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88765" y="2311038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2807" y="2874650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Current 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74813" y="2844611"/>
            <a:ext cx="233821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Price after Depreciation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82475" y="1729242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Broken Date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88765" y="116556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06143" y="2367182"/>
            <a:ext cx="157756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Broken By Whom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88765" y="171695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30671" y="1828995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3" y="574113"/>
            <a:ext cx="179913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5164" y="3407725"/>
            <a:ext cx="670786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27799" y="3409520"/>
            <a:ext cx="119998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57" y="3928617"/>
            <a:ext cx="23839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006184" y="4382875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006183" y="4807850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300689" y="5349670"/>
            <a:ext cx="624323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Supporter, It will show automatically when Asset code above has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15932" y="2865417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50254" y="1142920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Broken No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2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932" y="1254158"/>
            <a:ext cx="2499982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Replacement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73725"/>
              </p:ext>
            </p:extLst>
          </p:nvPr>
        </p:nvGraphicFramePr>
        <p:xfrm>
          <a:off x="0" y="2192565"/>
          <a:ext cx="1219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767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2011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5011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98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8339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6512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894305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19742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Current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AR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Replace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Replace</a:t>
                      </a:r>
                      <a:r>
                        <a:rPr lang="en-US" sz="1200" baseline="0" dirty="0" smtClean="0"/>
                        <a:t> to 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Asset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96330"/>
              </p:ext>
            </p:extLst>
          </p:nvPr>
        </p:nvGraphicFramePr>
        <p:xfrm>
          <a:off x="5641" y="2579912"/>
          <a:ext cx="1218635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747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579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008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294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7940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60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924247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164766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Issued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8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Photo 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778" y="113242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3778" y="1633014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778" y="213360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3778" y="263418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3778" y="313477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3778" y="3654733"/>
            <a:ext cx="1044222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3778" y="42181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6845" y="113242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6845" y="1633014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06845" y="213360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6845" y="263418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6845" y="313477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6845" y="36547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06845" y="42181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8623" y="1117334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 No Ref.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8019" y="1139576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Find PA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70810" y="163301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704605" y="1749204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89928" y="2133600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28623" y="2550952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6650369" y="2767795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08687" y="2115560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Count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7082" y="2641733"/>
            <a:ext cx="3317837" cy="421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(There are 2 : Fixed Asset and Non-Cap)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5230" y="309088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91467" y="3586593"/>
            <a:ext cx="74561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31530" y="3639639"/>
            <a:ext cx="86417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65779" y="3668923"/>
            <a:ext cx="769179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>
            <a:off x="6755984" y="3810112"/>
            <a:ext cx="239405" cy="190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56224" y="3374872"/>
            <a:ext cx="163566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</a:t>
            </a:r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r>
              <a:rPr lang="en-US" sz="1400" dirty="0" smtClean="0">
                <a:solidFill>
                  <a:schemeClr val="tx1"/>
                </a:solidFill>
              </a:rPr>
              <a:t>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5230" y="42181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1402" y="473365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28622" y="470436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73156" y="118068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Start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777625" y="1238754"/>
            <a:ext cx="173184" cy="21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82320" y="679597"/>
            <a:ext cx="260808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Calendar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98017" y="1617415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11719002" y="1749204"/>
            <a:ext cx="290430" cy="2565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69209" y="1598545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Status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92050" y="2626638"/>
            <a:ext cx="10771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98018" y="2124318"/>
            <a:ext cx="130859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Supplier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95882" y="311967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Inv. No. Ref.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50863" y="362026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Attach Inv.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415252" y="3635356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file 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24283" y="4237380"/>
            <a:ext cx="19312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Warranty Period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22681" y="4729189"/>
            <a:ext cx="19312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Warranty Condition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579306" y="474428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71855" y="5338473"/>
            <a:ext cx="2463103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15707" y="5345447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6704605" y="5996350"/>
            <a:ext cx="239405" cy="190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9366" y="5413888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Inspection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79306" y="530309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1599" y="6408497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02534" y="6408497"/>
            <a:ext cx="10814757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0" y="24532"/>
            <a:ext cx="10515600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Replacement Function)</a:t>
            </a:r>
            <a:endParaRPr lang="en-US" sz="3200" dirty="0"/>
          </a:p>
        </p:txBody>
      </p:sp>
      <p:sp>
        <p:nvSpPr>
          <p:cNvPr id="63" name="Rectangle 62"/>
          <p:cNvSpPr/>
          <p:nvPr/>
        </p:nvSpPr>
        <p:spPr>
          <a:xfrm>
            <a:off x="9792387" y="138048"/>
            <a:ext cx="2303156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Replacement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28623" y="626507"/>
            <a:ext cx="178969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56701" y="5943296"/>
            <a:ext cx="1961836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Replace to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1855" y="5895265"/>
            <a:ext cx="2463103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4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4132" y="226816"/>
            <a:ext cx="10216446" cy="622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6</a:t>
            </a:r>
            <a:r>
              <a:rPr lang="en-US" sz="3600" dirty="0" smtClean="0"/>
              <a:t>. Asset Management (Asset Replacement Function)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26248" y="840387"/>
            <a:ext cx="2280238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Replacement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827" y="1563987"/>
            <a:ext cx="28516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74326"/>
              </p:ext>
            </p:extLst>
          </p:nvPr>
        </p:nvGraphicFramePr>
        <p:xfrm>
          <a:off x="474133" y="2134391"/>
          <a:ext cx="9471379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70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900450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287362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3059290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96606"/>
              </p:ext>
            </p:extLst>
          </p:nvPr>
        </p:nvGraphicFramePr>
        <p:xfrm>
          <a:off x="474132" y="2559366"/>
          <a:ext cx="9471379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70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900450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287362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3059290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 flipV="1">
            <a:off x="6536267" y="2625744"/>
            <a:ext cx="248356" cy="238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9945511" y="2394879"/>
            <a:ext cx="745067" cy="6539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76919" y="3140612"/>
            <a:ext cx="253718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on + if there are more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2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932" y="1254158"/>
            <a:ext cx="2499982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Maintenance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82653"/>
              </p:ext>
            </p:extLst>
          </p:nvPr>
        </p:nvGraphicFramePr>
        <p:xfrm>
          <a:off x="0" y="2192565"/>
          <a:ext cx="1219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767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2011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5011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98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8339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6512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894305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382486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19742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Current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AM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Maintenance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Maintenance Fee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Asset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99287"/>
              </p:ext>
            </p:extLst>
          </p:nvPr>
        </p:nvGraphicFramePr>
        <p:xfrm>
          <a:off x="5641" y="2579912"/>
          <a:ext cx="1218635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747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579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008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294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7940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60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924247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164766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20-09-2022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Issued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3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9177366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Maintenance Function)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829490" y="122653"/>
            <a:ext cx="241662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Maintenance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671" y="11504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067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4521" y="175304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1064" y="222017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22793" y="2925756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406866" y="2289106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87369" y="3460502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Inv. No Ref.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83847" y="1743802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Maintenance Date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20265" y="118901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68379" y="2373755"/>
            <a:ext cx="157756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Maintenance By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0265" y="172743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70921" y="1854674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3" y="574113"/>
            <a:ext cx="179913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5164" y="4028211"/>
            <a:ext cx="670786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71753" y="4054033"/>
            <a:ext cx="174915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Maintenance Reason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57" y="4559989"/>
            <a:ext cx="23839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69279"/>
              </p:ext>
            </p:extLst>
          </p:nvPr>
        </p:nvGraphicFramePr>
        <p:xfrm>
          <a:off x="4006184" y="5144876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85034"/>
              </p:ext>
            </p:extLst>
          </p:nvPr>
        </p:nvGraphicFramePr>
        <p:xfrm>
          <a:off x="4006183" y="5569851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304225" y="6103435"/>
            <a:ext cx="624323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Supporter, It will show automatically when Asset code above has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15043" y="2881500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Maintenance Fee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20265" y="3394224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17955" y="3390782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Invoice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20265" y="2844104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34907" y="1200167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Maintenance No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8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87163"/>
            <a:ext cx="2859211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Receive Transfer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13337"/>
              </p:ext>
            </p:extLst>
          </p:nvPr>
        </p:nvGraphicFramePr>
        <p:xfrm>
          <a:off x="0" y="2192565"/>
          <a:ext cx="1219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767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2011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5011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98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8339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6512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155562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216962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2021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4848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Current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 From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Receive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Asset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947796" y="3942514"/>
            <a:ext cx="397328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reject, receive,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43147"/>
              </p:ext>
            </p:extLst>
          </p:nvPr>
        </p:nvGraphicFramePr>
        <p:xfrm>
          <a:off x="5641" y="2579912"/>
          <a:ext cx="1218635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747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579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008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294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7940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60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152847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19698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536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Head</a:t>
                      </a:r>
                      <a:r>
                        <a:rPr lang="en-US" sz="1200" baseline="0" dirty="0" smtClean="0"/>
                        <a:t> Office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09-04-2023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Received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03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7913914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Transfer Function)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913914" y="37730"/>
            <a:ext cx="241662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Receive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8861" y="1161670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886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4521" y="175304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5308" y="228619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88765" y="2311038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8077" y="2876229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Current 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49302" y="2865418"/>
            <a:ext cx="233821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Price after Depreciation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0652" y="1702535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From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88765" y="116556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98471" y="2255872"/>
            <a:ext cx="129152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Receive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88765" y="171695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81952" y="2372600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3" y="574113"/>
            <a:ext cx="179913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5164" y="3407725"/>
            <a:ext cx="670786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27799" y="3409520"/>
            <a:ext cx="119998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Remark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57" y="3928617"/>
            <a:ext cx="23839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006184" y="4382875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006183" y="4807850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300689" y="5349670"/>
            <a:ext cx="624323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Supporter, It will show automatically when Asset code above has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2228" y="2869302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43299" y="107929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1985" y="1745492"/>
            <a:ext cx="19334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21042" y="2280206"/>
            <a:ext cx="233821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22228" y="1711065"/>
            <a:ext cx="233821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37949" y="1121770"/>
            <a:ext cx="2522494" cy="573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10489" y="2744223"/>
            <a:ext cx="949428" cy="573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7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932" y="1254158"/>
            <a:ext cx="2859211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Depreciation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65642"/>
              </p:ext>
            </p:extLst>
          </p:nvPr>
        </p:nvGraphicFramePr>
        <p:xfrm>
          <a:off x="0" y="2192565"/>
          <a:ext cx="1219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767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2011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5011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984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8339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18071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513110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Unit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Depre</a:t>
                      </a:r>
                      <a:r>
                        <a:rPr lang="en-US" sz="1200" baseline="0" dirty="0" smtClean="0"/>
                        <a:t>.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Depre</a:t>
                      </a:r>
                      <a:r>
                        <a:rPr lang="en-US" sz="1200" dirty="0" smtClean="0"/>
                        <a:t>.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Depre</a:t>
                      </a:r>
                      <a:r>
                        <a:rPr lang="en-US" sz="1200" baseline="0" dirty="0" smtClean="0"/>
                        <a:t>.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Depre</a:t>
                      </a:r>
                      <a:r>
                        <a:rPr lang="en-US" sz="1200" baseline="0" dirty="0" smtClean="0"/>
                        <a:t>. Amount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587344" y="3381836"/>
            <a:ext cx="397328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93144"/>
              </p:ext>
            </p:extLst>
          </p:nvPr>
        </p:nvGraphicFramePr>
        <p:xfrm>
          <a:off x="5641" y="2579912"/>
          <a:ext cx="1218635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747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579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008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294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007940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2997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230085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491338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20,000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20,000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Dep00001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01-09-2022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$ 230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1,300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0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9177366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Maintenance Function)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829490" y="122653"/>
            <a:ext cx="241662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Depreciation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671" y="11504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067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4521" y="175304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1064" y="222017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22793" y="2925756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406866" y="2289106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25189" y="3425736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83847" y="1743802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Depre</a:t>
            </a:r>
            <a:r>
              <a:rPr lang="en-US" sz="1400" dirty="0" smtClean="0">
                <a:solidFill>
                  <a:schemeClr val="tx1"/>
                </a:solidFill>
              </a:rPr>
              <a:t>. Age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20265" y="118901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15043" y="2884744"/>
            <a:ext cx="157756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Depre</a:t>
            </a:r>
            <a:r>
              <a:rPr lang="en-US" sz="1400" dirty="0" smtClean="0">
                <a:solidFill>
                  <a:schemeClr val="tx1"/>
                </a:solidFill>
              </a:rPr>
              <a:t>. Amount Per Month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0265" y="172743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60278" y="2431158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3" y="574113"/>
            <a:ext cx="179913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57" y="4559989"/>
            <a:ext cx="23839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006184" y="5144876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006183" y="5569851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304225" y="6103435"/>
            <a:ext cx="624323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Supporter, It will show automatically when Asset code above has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73685" y="2282579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Depre</a:t>
            </a:r>
            <a:r>
              <a:rPr lang="en-US" sz="1400" dirty="0" smtClean="0">
                <a:solidFill>
                  <a:schemeClr val="tx1"/>
                </a:solidFill>
              </a:rPr>
              <a:t>. Start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13565" y="3382527"/>
            <a:ext cx="25036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20265" y="2844104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34907" y="1200167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Depre</a:t>
            </a:r>
            <a:r>
              <a:rPr lang="en-US" sz="1400" dirty="0" smtClean="0">
                <a:solidFill>
                  <a:schemeClr val="tx1"/>
                </a:solidFill>
              </a:rPr>
              <a:t>. No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44521" y="3460502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8750" y="3425735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Depre</a:t>
            </a:r>
            <a:r>
              <a:rPr lang="en-US" sz="1400" dirty="0" smtClean="0">
                <a:solidFill>
                  <a:schemeClr val="tx1"/>
                </a:solidFill>
              </a:rPr>
              <a:t>. Pay 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606646" y="3873389"/>
            <a:ext cx="188162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 Day to auto pay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57926" y="1701194"/>
            <a:ext cx="188162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Month only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8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 smtClean="0"/>
              <a:t>1. e-form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8343" y="1237129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533" y="223081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23081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E-form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5926" y="322449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E-form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4811" y="3222312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518" y="4116991"/>
            <a:ext cx="187855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Eligibility Company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4810" y="4116991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04" y="4884765"/>
            <a:ext cx="187855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Eligibility Branch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07" y="5549555"/>
            <a:ext cx="187855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Eligibility Department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5087" y="487182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95364" y="5648168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92903" y="2135787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Attach 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0907" y="2847587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52834" y="2064067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31329" y="2881646"/>
            <a:ext cx="4641932" cy="16871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45039" y="2064067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Upload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12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9177366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Management (Asset </a:t>
            </a:r>
            <a:r>
              <a:rPr lang="en-US" sz="3200" dirty="0" smtClean="0"/>
              <a:t>Depreciation Function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077845" y="0"/>
            <a:ext cx="2416629" cy="9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</a:t>
            </a:r>
            <a:r>
              <a:rPr lang="en-US" dirty="0" smtClean="0">
                <a:solidFill>
                  <a:schemeClr val="bg1"/>
                </a:solidFill>
              </a:rPr>
              <a:t>Depreciation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Printing Function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868"/>
          <a:stretch/>
        </p:blipFill>
        <p:spPr>
          <a:xfrm>
            <a:off x="252079" y="794818"/>
            <a:ext cx="5502664" cy="6029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0910"/>
          <a:stretch/>
        </p:blipFill>
        <p:spPr>
          <a:xfrm>
            <a:off x="5984246" y="1035575"/>
            <a:ext cx="5502664" cy="578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972" y="829963"/>
            <a:ext cx="2859211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 Balance (Report)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51915" y="5880796"/>
            <a:ext cx="397328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91984"/>
              </p:ext>
            </p:extLst>
          </p:nvPr>
        </p:nvGraphicFramePr>
        <p:xfrm>
          <a:off x="0" y="1550535"/>
          <a:ext cx="12094029" cy="1541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803">
                  <a:extLst>
                    <a:ext uri="{9D8B030D-6E8A-4147-A177-3AD203B41FA5}">
                      <a16:colId xmlns:a16="http://schemas.microsoft.com/office/drawing/2014/main" val="2901039790"/>
                    </a:ext>
                  </a:extLst>
                </a:gridCol>
                <a:gridCol w="484137">
                  <a:extLst>
                    <a:ext uri="{9D8B030D-6E8A-4147-A177-3AD203B41FA5}">
                      <a16:colId xmlns:a16="http://schemas.microsoft.com/office/drawing/2014/main" val="4123990407"/>
                    </a:ext>
                  </a:extLst>
                </a:gridCol>
                <a:gridCol w="408490">
                  <a:extLst>
                    <a:ext uri="{9D8B030D-6E8A-4147-A177-3AD203B41FA5}">
                      <a16:colId xmlns:a16="http://schemas.microsoft.com/office/drawing/2014/main" val="3021260497"/>
                    </a:ext>
                  </a:extLst>
                </a:gridCol>
                <a:gridCol w="469008">
                  <a:extLst>
                    <a:ext uri="{9D8B030D-6E8A-4147-A177-3AD203B41FA5}">
                      <a16:colId xmlns:a16="http://schemas.microsoft.com/office/drawing/2014/main" val="3796445378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833614170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157570306"/>
                    </a:ext>
                  </a:extLst>
                </a:gridCol>
                <a:gridCol w="484137">
                  <a:extLst>
                    <a:ext uri="{9D8B030D-6E8A-4147-A177-3AD203B41FA5}">
                      <a16:colId xmlns:a16="http://schemas.microsoft.com/office/drawing/2014/main" val="2577663928"/>
                    </a:ext>
                  </a:extLst>
                </a:gridCol>
                <a:gridCol w="398404">
                  <a:extLst>
                    <a:ext uri="{9D8B030D-6E8A-4147-A177-3AD203B41FA5}">
                      <a16:colId xmlns:a16="http://schemas.microsoft.com/office/drawing/2014/main" val="951376941"/>
                    </a:ext>
                  </a:extLst>
                </a:gridCol>
                <a:gridCol w="448835">
                  <a:extLst>
                    <a:ext uri="{9D8B030D-6E8A-4147-A177-3AD203B41FA5}">
                      <a16:colId xmlns:a16="http://schemas.microsoft.com/office/drawing/2014/main" val="1079508293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858785390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2799034294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20183921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240026139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val="4112921620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1953838938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1717927373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136771032"/>
                    </a:ext>
                  </a:extLst>
                </a:gridCol>
                <a:gridCol w="458921">
                  <a:extLst>
                    <a:ext uri="{9D8B030D-6E8A-4147-A177-3AD203B41FA5}">
                      <a16:colId xmlns:a16="http://schemas.microsoft.com/office/drawing/2014/main" val="738443987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166548516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2709213117"/>
                    </a:ext>
                  </a:extLst>
                </a:gridCol>
                <a:gridCol w="549697">
                  <a:extLst>
                    <a:ext uri="{9D8B030D-6E8A-4147-A177-3AD203B41FA5}">
                      <a16:colId xmlns:a16="http://schemas.microsoft.com/office/drawing/2014/main" val="3807324624"/>
                    </a:ext>
                  </a:extLst>
                </a:gridCol>
                <a:gridCol w="574911">
                  <a:extLst>
                    <a:ext uri="{9D8B030D-6E8A-4147-A177-3AD203B41FA5}">
                      <a16:colId xmlns:a16="http://schemas.microsoft.com/office/drawing/2014/main" val="3185869455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992789485"/>
                    </a:ext>
                  </a:extLst>
                </a:gridCol>
                <a:gridCol w="514395">
                  <a:extLst>
                    <a:ext uri="{9D8B030D-6E8A-4147-A177-3AD203B41FA5}">
                      <a16:colId xmlns:a16="http://schemas.microsoft.com/office/drawing/2014/main" val="2325845841"/>
                    </a:ext>
                  </a:extLst>
                </a:gridCol>
                <a:gridCol w="413533">
                  <a:extLst>
                    <a:ext uri="{9D8B030D-6E8A-4147-A177-3AD203B41FA5}">
                      <a16:colId xmlns:a16="http://schemas.microsoft.com/office/drawing/2014/main" val="3660732976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1791681574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828314355"/>
                    </a:ext>
                  </a:extLst>
                </a:gridCol>
                <a:gridCol w="489179">
                  <a:extLst>
                    <a:ext uri="{9D8B030D-6E8A-4147-A177-3AD203B41FA5}">
                      <a16:colId xmlns:a16="http://schemas.microsoft.com/office/drawing/2014/main" val="3033353628"/>
                    </a:ext>
                  </a:extLst>
                </a:gridCol>
                <a:gridCol w="438748">
                  <a:extLst>
                    <a:ext uri="{9D8B030D-6E8A-4147-A177-3AD203B41FA5}">
                      <a16:colId xmlns:a16="http://schemas.microsoft.com/office/drawing/2014/main" val="2483852992"/>
                    </a:ext>
                  </a:extLst>
                </a:gridCol>
              </a:tblGrid>
              <a:tr h="1712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Asset 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Transfer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Broken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Replacement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Depreciation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Remaining Balance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61656"/>
                  </a:ext>
                </a:extLst>
              </a:tr>
              <a:tr h="171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Asset Code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Asset 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Unit Price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Total 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Transfer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Transfer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From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Broken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Broken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Replce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Replace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 Fee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Depre.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Depre. 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Depre. 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Curren Price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Total 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extLst>
                  <a:ext uri="{0D108BD9-81ED-4DB2-BD59-A6C34878D82A}">
                    <a16:rowId xmlns:a16="http://schemas.microsoft.com/office/drawing/2014/main" val="2140145005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3953703210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598764806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1067140598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1385331046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2585416991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2055167231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24851780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50734"/>
              </p:ext>
            </p:extLst>
          </p:nvPr>
        </p:nvGraphicFramePr>
        <p:xfrm>
          <a:off x="0" y="3602710"/>
          <a:ext cx="12094029" cy="1541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803">
                  <a:extLst>
                    <a:ext uri="{9D8B030D-6E8A-4147-A177-3AD203B41FA5}">
                      <a16:colId xmlns:a16="http://schemas.microsoft.com/office/drawing/2014/main" val="2901039790"/>
                    </a:ext>
                  </a:extLst>
                </a:gridCol>
                <a:gridCol w="484137">
                  <a:extLst>
                    <a:ext uri="{9D8B030D-6E8A-4147-A177-3AD203B41FA5}">
                      <a16:colId xmlns:a16="http://schemas.microsoft.com/office/drawing/2014/main" val="4123990407"/>
                    </a:ext>
                  </a:extLst>
                </a:gridCol>
                <a:gridCol w="408490">
                  <a:extLst>
                    <a:ext uri="{9D8B030D-6E8A-4147-A177-3AD203B41FA5}">
                      <a16:colId xmlns:a16="http://schemas.microsoft.com/office/drawing/2014/main" val="3021260497"/>
                    </a:ext>
                  </a:extLst>
                </a:gridCol>
                <a:gridCol w="469008">
                  <a:extLst>
                    <a:ext uri="{9D8B030D-6E8A-4147-A177-3AD203B41FA5}">
                      <a16:colId xmlns:a16="http://schemas.microsoft.com/office/drawing/2014/main" val="3796445378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833614170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157570306"/>
                    </a:ext>
                  </a:extLst>
                </a:gridCol>
                <a:gridCol w="484137">
                  <a:extLst>
                    <a:ext uri="{9D8B030D-6E8A-4147-A177-3AD203B41FA5}">
                      <a16:colId xmlns:a16="http://schemas.microsoft.com/office/drawing/2014/main" val="2577663928"/>
                    </a:ext>
                  </a:extLst>
                </a:gridCol>
                <a:gridCol w="398404">
                  <a:extLst>
                    <a:ext uri="{9D8B030D-6E8A-4147-A177-3AD203B41FA5}">
                      <a16:colId xmlns:a16="http://schemas.microsoft.com/office/drawing/2014/main" val="951376941"/>
                    </a:ext>
                  </a:extLst>
                </a:gridCol>
                <a:gridCol w="448835">
                  <a:extLst>
                    <a:ext uri="{9D8B030D-6E8A-4147-A177-3AD203B41FA5}">
                      <a16:colId xmlns:a16="http://schemas.microsoft.com/office/drawing/2014/main" val="1079508293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858785390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2799034294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20183921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240026139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val="4112921620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1953838938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1717927373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136771032"/>
                    </a:ext>
                  </a:extLst>
                </a:gridCol>
                <a:gridCol w="458921">
                  <a:extLst>
                    <a:ext uri="{9D8B030D-6E8A-4147-A177-3AD203B41FA5}">
                      <a16:colId xmlns:a16="http://schemas.microsoft.com/office/drawing/2014/main" val="738443987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4166548516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2709213117"/>
                    </a:ext>
                  </a:extLst>
                </a:gridCol>
                <a:gridCol w="549697">
                  <a:extLst>
                    <a:ext uri="{9D8B030D-6E8A-4147-A177-3AD203B41FA5}">
                      <a16:colId xmlns:a16="http://schemas.microsoft.com/office/drawing/2014/main" val="3807324624"/>
                    </a:ext>
                  </a:extLst>
                </a:gridCol>
                <a:gridCol w="574911">
                  <a:extLst>
                    <a:ext uri="{9D8B030D-6E8A-4147-A177-3AD203B41FA5}">
                      <a16:colId xmlns:a16="http://schemas.microsoft.com/office/drawing/2014/main" val="3185869455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992789485"/>
                    </a:ext>
                  </a:extLst>
                </a:gridCol>
                <a:gridCol w="514395">
                  <a:extLst>
                    <a:ext uri="{9D8B030D-6E8A-4147-A177-3AD203B41FA5}">
                      <a16:colId xmlns:a16="http://schemas.microsoft.com/office/drawing/2014/main" val="2325845841"/>
                    </a:ext>
                  </a:extLst>
                </a:gridCol>
                <a:gridCol w="413533">
                  <a:extLst>
                    <a:ext uri="{9D8B030D-6E8A-4147-A177-3AD203B41FA5}">
                      <a16:colId xmlns:a16="http://schemas.microsoft.com/office/drawing/2014/main" val="3660732976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1791681574"/>
                    </a:ext>
                  </a:extLst>
                </a:gridCol>
                <a:gridCol w="327801">
                  <a:extLst>
                    <a:ext uri="{9D8B030D-6E8A-4147-A177-3AD203B41FA5}">
                      <a16:colId xmlns:a16="http://schemas.microsoft.com/office/drawing/2014/main" val="828314355"/>
                    </a:ext>
                  </a:extLst>
                </a:gridCol>
                <a:gridCol w="489179">
                  <a:extLst>
                    <a:ext uri="{9D8B030D-6E8A-4147-A177-3AD203B41FA5}">
                      <a16:colId xmlns:a16="http://schemas.microsoft.com/office/drawing/2014/main" val="3033353628"/>
                    </a:ext>
                  </a:extLst>
                </a:gridCol>
                <a:gridCol w="438748">
                  <a:extLst>
                    <a:ext uri="{9D8B030D-6E8A-4147-A177-3AD203B41FA5}">
                      <a16:colId xmlns:a16="http://schemas.microsoft.com/office/drawing/2014/main" val="2483852992"/>
                    </a:ext>
                  </a:extLst>
                </a:gridCol>
              </a:tblGrid>
              <a:tr h="1712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Asset 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Transfer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Broken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Replacement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Depreciation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Remaining Balance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61656"/>
                  </a:ext>
                </a:extLst>
              </a:tr>
              <a:tr h="171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Asset Code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Asset 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Start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Unit Price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Total 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Transfer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Transfer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From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Broken No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Broken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Replce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Replace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Maintenance Fee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Depre. 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Depre. 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Depre. 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Curren Price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Total Amount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ctr"/>
                </a:tc>
                <a:extLst>
                  <a:ext uri="{0D108BD9-81ED-4DB2-BD59-A6C34878D82A}">
                    <a16:rowId xmlns:a16="http://schemas.microsoft.com/office/drawing/2014/main" val="2140145005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3953703210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598764806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1067140598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1385331046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2585416991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2055167231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5" marR="3975" marT="3975" marB="0" anchor="b"/>
                </a:tc>
                <a:extLst>
                  <a:ext uri="{0D108BD9-81ED-4DB2-BD59-A6C34878D82A}">
                    <a16:rowId xmlns:a16="http://schemas.microsoft.com/office/drawing/2014/main" val="248517808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88274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47796" y="89389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2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Asset 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63443"/>
            <a:ext cx="440457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Employee Asset </a:t>
            </a:r>
            <a:r>
              <a:rPr lang="en-US" dirty="0" smtClean="0">
                <a:solidFill>
                  <a:schemeClr val="bg1"/>
                </a:solidFill>
              </a:rPr>
              <a:t>Usage / Withdrawal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5344"/>
              </p:ext>
            </p:extLst>
          </p:nvPr>
        </p:nvGraphicFramePr>
        <p:xfrm>
          <a:off x="-2" y="2192565"/>
          <a:ext cx="121919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68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87458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895919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959913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885253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3328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40322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10631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004711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095023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  <a:gridCol w="1388527">
                  <a:extLst>
                    <a:ext uri="{9D8B030D-6E8A-4147-A177-3AD203B41FA5}">
                      <a16:colId xmlns:a16="http://schemas.microsoft.com/office/drawing/2014/main" val="182877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Asset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Start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Unit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Employee Name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Position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Withdraw Date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Status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688944" y="4126902"/>
            <a:ext cx="397328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62864"/>
              </p:ext>
            </p:extLst>
          </p:nvPr>
        </p:nvGraphicFramePr>
        <p:xfrm>
          <a:off x="5645" y="2848486"/>
          <a:ext cx="12186355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8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872888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894179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958048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88353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88573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98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959554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70846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15146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  <a:gridCol w="1343379">
                  <a:extLst>
                    <a:ext uri="{9D8B030D-6E8A-4147-A177-3AD203B41FA5}">
                      <a16:colId xmlns:a16="http://schemas.microsoft.com/office/drawing/2014/main" val="4276484346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Airbook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20,000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20,000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Heng</a:t>
                      </a:r>
                      <a:r>
                        <a:rPr lang="en-US" sz="1200" baseline="0" dirty="0" smtClean="0"/>
                        <a:t> Siha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--------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Using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91779"/>
              </p:ext>
            </p:extLst>
          </p:nvPr>
        </p:nvGraphicFramePr>
        <p:xfrm>
          <a:off x="5645" y="3321527"/>
          <a:ext cx="12186355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8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872888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894179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958048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88353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88573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98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959554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70846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15146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  <a:gridCol w="1343379">
                  <a:extLst>
                    <a:ext uri="{9D8B030D-6E8A-4147-A177-3AD203B41FA5}">
                      <a16:colId xmlns:a16="http://schemas.microsoft.com/office/drawing/2014/main" val="4276484346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Airbook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20,000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20,000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Heng</a:t>
                      </a:r>
                      <a:r>
                        <a:rPr lang="en-US" sz="1200" baseline="0" dirty="0" smtClean="0"/>
                        <a:t> Siha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01-08-2023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02-07-2024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Withdrawn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8944" y="4832458"/>
            <a:ext cx="397328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</a:t>
            </a:r>
            <a:r>
              <a:rPr lang="en-US" sz="1400" dirty="0" smtClean="0">
                <a:solidFill>
                  <a:schemeClr val="tx1"/>
                </a:solidFill>
              </a:rPr>
              <a:t>edit can update status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98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4006183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Asset </a:t>
            </a:r>
            <a:r>
              <a:rPr lang="en-US" sz="3200" dirty="0" smtClean="0"/>
              <a:t>Management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5" y="659240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671" y="11504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067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0090" y="170003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1064" y="222017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22793" y="2925756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406866" y="2289106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25189" y="3425736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83847" y="1743802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Employee 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20265" y="118901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15043" y="2884744"/>
            <a:ext cx="157756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0265" y="172743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75255" y="2980353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3" y="574113"/>
            <a:ext cx="179913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57" y="4559989"/>
            <a:ext cx="23839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006184" y="5144876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MoU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006183" y="5569851"/>
          <a:ext cx="781546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94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2393353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62287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1136455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252442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-----------------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367309" y="6081794"/>
            <a:ext cx="624323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Material Supporter, It will show automatically when Asset code above has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73685" y="2282579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Positon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13565" y="3382527"/>
            <a:ext cx="25036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20265" y="2844104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34907" y="1210609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Job 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44521" y="3460502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8750" y="3425735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Withdrawn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13914" y="4099920"/>
            <a:ext cx="147869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57926" y="1701194"/>
            <a:ext cx="188162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5426" y="89392"/>
            <a:ext cx="440457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Employee Asset </a:t>
            </a:r>
            <a:r>
              <a:rPr lang="en-US" dirty="0" smtClean="0">
                <a:solidFill>
                  <a:schemeClr val="bg1"/>
                </a:solidFill>
              </a:rPr>
              <a:t>Usage / Withdrawal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1418231" y="1289890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649916" y="3462154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400166" y="4051880"/>
            <a:ext cx="25036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11433208" y="416110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smtClean="0"/>
              <a:t>Stationary</a:t>
            </a:r>
            <a:r>
              <a:rPr lang="en-US" dirty="0" smtClean="0"/>
              <a:t> </a:t>
            </a:r>
            <a:r>
              <a:rPr lang="en-US" dirty="0" smtClean="0"/>
              <a:t>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" y="1286365"/>
            <a:ext cx="158212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64249"/>
              </p:ext>
            </p:extLst>
          </p:nvPr>
        </p:nvGraphicFramePr>
        <p:xfrm>
          <a:off x="0" y="2268767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ST </a:t>
                      </a:r>
                      <a:r>
                        <a:rPr lang="en-US" sz="1200" baseline="0" dirty="0" smtClean="0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ST.</a:t>
                      </a:r>
                      <a:r>
                        <a:rPr lang="en-US" sz="1200" baseline="0" dirty="0" smtClean="0"/>
                        <a:t> In </a:t>
                      </a:r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Unit</a:t>
                      </a:r>
                      <a:r>
                        <a:rPr lang="en-US" sz="1200" baseline="0" dirty="0" smtClean="0"/>
                        <a:t>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Supplier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Contact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PS </a:t>
                      </a:r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Ref.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Inv. No Ref.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Remark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92621"/>
              </p:ext>
            </p:extLst>
          </p:nvPr>
        </p:nvGraphicFramePr>
        <p:xfrm>
          <a:off x="5643" y="2635658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Branch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45534"/>
              </p:ext>
            </p:extLst>
          </p:nvPr>
        </p:nvGraphicFramePr>
        <p:xfrm>
          <a:off x="-3" y="3126728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14473"/>
              </p:ext>
            </p:extLst>
          </p:nvPr>
        </p:nvGraphicFramePr>
        <p:xfrm>
          <a:off x="-3" y="3623439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703"/>
              </p:ext>
            </p:extLst>
          </p:nvPr>
        </p:nvGraphicFramePr>
        <p:xfrm>
          <a:off x="-3" y="4131435"/>
          <a:ext cx="12192001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9990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902088484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Branch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20-08-2023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ABC</a:t>
                      </a:r>
                      <a:r>
                        <a:rPr lang="en-US" sz="1200" baseline="0" dirty="0" smtClean="0"/>
                        <a:t> Company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087810973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TP0002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26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Photo 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005" y="659240"/>
            <a:ext cx="169888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778" y="113242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3778" y="1633014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778" y="213360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3778" y="263418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22924" y="3303465"/>
            <a:ext cx="1044222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5067" y="3913365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6845" y="113242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6845" y="1633014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06845" y="213360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6845" y="263418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6845" y="313477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8623" y="1117334"/>
            <a:ext cx="127564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 </a:t>
            </a:r>
            <a:r>
              <a:rPr lang="en-US" sz="1400" dirty="0" smtClean="0">
                <a:solidFill>
                  <a:schemeClr val="tx1"/>
                </a:solidFill>
              </a:rPr>
              <a:t>No Ref.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8019" y="1139576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Find </a:t>
            </a:r>
            <a:r>
              <a:rPr lang="en-US" sz="1400" dirty="0" smtClean="0">
                <a:solidFill>
                  <a:schemeClr val="tx1"/>
                </a:solidFill>
              </a:rPr>
              <a:t>PS </a:t>
            </a:r>
            <a:r>
              <a:rPr lang="en-US" sz="1400" dirty="0" smtClean="0">
                <a:solidFill>
                  <a:schemeClr val="tx1"/>
                </a:solidFill>
              </a:rPr>
              <a:t>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704605" y="1749204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89928" y="2133600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08093" y="1580512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6685346" y="217075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51402" y="1646902"/>
            <a:ext cx="2947087" cy="421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(There are </a:t>
            </a:r>
            <a:r>
              <a:rPr lang="en-US" sz="1400" dirty="0" smtClean="0">
                <a:solidFill>
                  <a:schemeClr val="tx1"/>
                </a:solidFill>
              </a:rPr>
              <a:t>3 : Account, Branch, Office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14491" y="262670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Name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7362" y="3261725"/>
            <a:ext cx="74561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6844" y="3356355"/>
            <a:ext cx="86417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10255" y="3329681"/>
            <a:ext cx="769179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>
            <a:off x="6778779" y="3496235"/>
            <a:ext cx="239405" cy="190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62743" y="2978901"/>
            <a:ext cx="163566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</a:t>
            </a:r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r>
              <a:rPr lang="en-US" sz="1400" dirty="0" smtClean="0">
                <a:solidFill>
                  <a:schemeClr val="tx1"/>
                </a:solidFill>
              </a:rPr>
              <a:t>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2827" y="392425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1402" y="455302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4491" y="446755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73156" y="118068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 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777625" y="1238754"/>
            <a:ext cx="173184" cy="21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82320" y="679597"/>
            <a:ext cx="260808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Calendar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50715" y="2165151"/>
            <a:ext cx="107715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98018" y="1650182"/>
            <a:ext cx="130859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Supplier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98018" y="272412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Inv. No. Ref.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48382" y="322658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Attach Inv.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718168" y="3239160"/>
            <a:ext cx="2037163" cy="269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file 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65906" y="5221802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6118736"/>
            <a:ext cx="1275644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75643" y="6092595"/>
            <a:ext cx="10814757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0" y="24532"/>
            <a:ext cx="6650369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1. Stationary</a:t>
            </a:r>
            <a:r>
              <a:rPr lang="en-US" sz="3200" dirty="0" smtClean="0"/>
              <a:t> Management</a:t>
            </a:r>
            <a:endParaRPr lang="en-US" sz="3200" dirty="0"/>
          </a:p>
        </p:txBody>
      </p:sp>
      <p:sp>
        <p:nvSpPr>
          <p:cNvPr id="63" name="Rectangle 62"/>
          <p:cNvSpPr/>
          <p:nvPr/>
        </p:nvSpPr>
        <p:spPr>
          <a:xfrm>
            <a:off x="7321854" y="61213"/>
            <a:ext cx="2984902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43778" y="516961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Isosceles Triangle 64"/>
          <p:cNvSpPr/>
          <p:nvPr/>
        </p:nvSpPr>
        <p:spPr>
          <a:xfrm rot="10800000">
            <a:off x="6727007" y="5314990"/>
            <a:ext cx="239405" cy="190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25183" y="529670"/>
            <a:ext cx="214992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1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7. Stationary Management</a:t>
            </a:r>
            <a:r>
              <a:rPr lang="en-US" dirty="0" smtClean="0"/>
              <a:t> </a:t>
            </a:r>
            <a:r>
              <a:rPr lang="en-US" dirty="0" smtClean="0"/>
              <a:t>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188498"/>
            <a:ext cx="25983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 Transfer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30946"/>
              </p:ext>
            </p:extLst>
          </p:nvPr>
        </p:nvGraphicFramePr>
        <p:xfrm>
          <a:off x="0" y="2192565"/>
          <a:ext cx="12191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6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108777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114308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1939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663277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22648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16131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63318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046212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378539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619104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ST. </a:t>
                      </a:r>
                      <a:r>
                        <a:rPr lang="en-US" sz="1200" baseline="0" dirty="0" smtClean="0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Current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 to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89232"/>
              </p:ext>
            </p:extLst>
          </p:nvPr>
        </p:nvGraphicFramePr>
        <p:xfrm>
          <a:off x="5641" y="2579912"/>
          <a:ext cx="12186359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6882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108558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11206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19149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661941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242602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140391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282294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070692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353746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KCG</a:t>
                      </a:r>
                      <a:r>
                        <a:rPr lang="en-US" sz="1200" baseline="0" dirty="0" smtClean="0"/>
                        <a:t> branch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54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7913914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7. Stationary</a:t>
            </a:r>
            <a:r>
              <a:rPr lang="en-US" sz="3200" dirty="0" smtClean="0"/>
              <a:t> </a:t>
            </a:r>
            <a:r>
              <a:rPr lang="en-US" sz="3200" dirty="0" smtClean="0"/>
              <a:t>Management </a:t>
            </a:r>
            <a:r>
              <a:rPr lang="en-US" sz="3200" dirty="0"/>
              <a:t>(</a:t>
            </a:r>
            <a:r>
              <a:rPr lang="en-US" sz="3200" dirty="0" smtClean="0"/>
              <a:t>Transfer </a:t>
            </a:r>
            <a:r>
              <a:rPr lang="en-US" sz="3200" dirty="0" smtClean="0"/>
              <a:t>Function)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913914" y="37730"/>
            <a:ext cx="241662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4" y="659240"/>
            <a:ext cx="158599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671" y="11504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067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4521" y="175304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1064" y="222017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 Type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22793" y="2925756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88765" y="2311038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1064" y="3507570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</a:t>
            </a:r>
            <a:r>
              <a:rPr lang="en-US" sz="1400" dirty="0" smtClean="0">
                <a:solidFill>
                  <a:schemeClr val="tx1"/>
                </a:solidFill>
              </a:rPr>
              <a:t>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97245" y="169551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88765" y="116556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1169983" y="1840485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97245" y="2275257"/>
            <a:ext cx="129152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88765" y="171695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50666" y="2450867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2" y="574113"/>
            <a:ext cx="225772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6228" y="5204562"/>
            <a:ext cx="670786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2666" y="5189468"/>
            <a:ext cx="119998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4521" y="3502980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78861" y="120460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31122" y="4087512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11252" y="405395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22228" y="2951075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78748" y="294634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11169982" y="305549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7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7. Stationary Management</a:t>
            </a:r>
            <a:r>
              <a:rPr lang="en-US" dirty="0" smtClean="0"/>
              <a:t> </a:t>
            </a:r>
            <a:r>
              <a:rPr lang="en-US" dirty="0" smtClean="0"/>
              <a:t>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188498"/>
            <a:ext cx="25983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 Usage (Out)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82682"/>
              </p:ext>
            </p:extLst>
          </p:nvPr>
        </p:nvGraphicFramePr>
        <p:xfrm>
          <a:off x="0" y="2192565"/>
          <a:ext cx="12191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63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108777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114308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193900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663277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226488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16131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96095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348577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378539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619104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ST. </a:t>
                      </a:r>
                      <a:r>
                        <a:rPr lang="en-US" sz="1200" baseline="0" dirty="0" smtClean="0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Current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Job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Employee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Using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686314" y="5520367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68009"/>
              </p:ext>
            </p:extLst>
          </p:nvPr>
        </p:nvGraphicFramePr>
        <p:xfrm>
          <a:off x="5641" y="2579912"/>
          <a:ext cx="12186359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6882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108558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11206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19149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661941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242602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140391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991753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332088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382891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Heng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Visal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Purchase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02-08-2023</a:t>
                      </a:r>
                      <a:endParaRPr 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15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5040090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7</a:t>
            </a:r>
            <a:r>
              <a:rPr lang="en-US" sz="3200" dirty="0" smtClean="0"/>
              <a:t>. </a:t>
            </a:r>
            <a:r>
              <a:rPr lang="en-US" sz="3200" dirty="0" smtClean="0"/>
              <a:t>Stationary</a:t>
            </a:r>
            <a:r>
              <a:rPr lang="en-US" sz="3200" dirty="0" smtClean="0"/>
              <a:t> Management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4" y="659240"/>
            <a:ext cx="160857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671" y="115046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067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0090" y="170003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1064" y="222017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1064" y="27931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4521" y="2824882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827" y="2819163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8976" y="2797155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22793" y="2925756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406866" y="2289106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39886" y="4152332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83847" y="1743802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Employee 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20265" y="118901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42697" y="2913431"/>
            <a:ext cx="1577568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0265" y="172743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60277" y="3080568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2" y="642453"/>
            <a:ext cx="225772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73685" y="2282579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Positon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05370" y="2942370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34907" y="1210609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Job 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44521" y="3460502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57926" y="1701194"/>
            <a:ext cx="188162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5426" y="89392"/>
            <a:ext cx="4404579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Usage (Out)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1418231" y="1289890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40090" y="4097283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85671" y="3437770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40090" y="5326171"/>
            <a:ext cx="699386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04210" y="5311077"/>
            <a:ext cx="1684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Remark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en-US" dirty="0" smtClean="0"/>
              <a:t>. Asset Code Creation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46851"/>
              </p:ext>
            </p:extLst>
          </p:nvPr>
        </p:nvGraphicFramePr>
        <p:xfrm>
          <a:off x="591671" y="1956793"/>
          <a:ext cx="101552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03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055988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66806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47853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8531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51531"/>
              </p:ext>
            </p:extLst>
          </p:nvPr>
        </p:nvGraphicFramePr>
        <p:xfrm>
          <a:off x="604220" y="2377440"/>
          <a:ext cx="10142670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50491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50653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ST-KCG-AE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 Asset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Aircon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Electric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ម៉ាស៊ីនត្រជាក់,</a:t>
                      </a:r>
                      <a:r>
                        <a:rPr lang="km-KH" baseline="0" dirty="0" smtClean="0"/>
                        <a:t> គ្រឿងបរិក្ខាអគ្គីសនី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24648"/>
              </p:ext>
            </p:extLst>
          </p:nvPr>
        </p:nvGraphicFramePr>
        <p:xfrm>
          <a:off x="595255" y="3035448"/>
          <a:ext cx="10142670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50491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50653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ST-KCG-Cap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Non-Cap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Cart,</a:t>
                      </a:r>
                      <a:r>
                        <a:rPr lang="en-US" baseline="0" dirty="0" smtClean="0"/>
                        <a:t> Plastic Chair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កន្រ្តក់,</a:t>
                      </a:r>
                      <a:r>
                        <a:rPr lang="km-KH" baseline="0" dirty="0" smtClean="0"/>
                        <a:t> កៅអីជ័រ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41332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47796" y="1424471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22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2" y="38270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7. Stationary</a:t>
            </a:r>
            <a:r>
              <a:rPr lang="en-US" dirty="0" smtClean="0"/>
              <a:t> </a:t>
            </a:r>
            <a:r>
              <a:rPr lang="en-US" dirty="0" smtClean="0"/>
              <a:t>Management (Dashboard)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87163"/>
            <a:ext cx="2859211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Receive Transfer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66217"/>
              </p:ext>
            </p:extLst>
          </p:nvPr>
        </p:nvGraphicFramePr>
        <p:xfrm>
          <a:off x="0" y="2192565"/>
          <a:ext cx="1219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7677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2011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5011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705841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912342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65123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155562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216962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2021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4848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St. </a:t>
                      </a:r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ST. </a:t>
                      </a:r>
                      <a:r>
                        <a:rPr lang="en-US" sz="1200" baseline="0" dirty="0" smtClean="0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Unit Price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Total Amount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Transfer </a:t>
                      </a:r>
                      <a:r>
                        <a:rPr lang="en-US" sz="1200" dirty="0" smtClean="0"/>
                        <a:t>From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Receive 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947796" y="3942514"/>
            <a:ext cx="397328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reject, receive, delete, view, print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62525"/>
              </p:ext>
            </p:extLst>
          </p:nvPr>
        </p:nvGraphicFramePr>
        <p:xfrm>
          <a:off x="5641" y="2579912"/>
          <a:ext cx="1218635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747">
                  <a:extLst>
                    <a:ext uri="{9D8B030D-6E8A-4147-A177-3AD203B41FA5}">
                      <a16:colId xmlns:a16="http://schemas.microsoft.com/office/drawing/2014/main" val="1830766362"/>
                    </a:ext>
                  </a:extLst>
                </a:gridCol>
                <a:gridCol w="995796">
                  <a:extLst>
                    <a:ext uri="{9D8B030D-6E8A-4147-A177-3AD203B41FA5}">
                      <a16:colId xmlns:a16="http://schemas.microsoft.com/office/drawing/2014/main" val="2143725895"/>
                    </a:ext>
                  </a:extLst>
                </a:gridCol>
                <a:gridCol w="1020084">
                  <a:extLst>
                    <a:ext uri="{9D8B030D-6E8A-4147-A177-3AD203B41FA5}">
                      <a16:colId xmlns:a16="http://schemas.microsoft.com/office/drawing/2014/main" val="304974850"/>
                    </a:ext>
                  </a:extLst>
                </a:gridCol>
                <a:gridCol w="1092946">
                  <a:extLst>
                    <a:ext uri="{9D8B030D-6E8A-4147-A177-3AD203B41FA5}">
                      <a16:colId xmlns:a16="http://schemas.microsoft.com/office/drawing/2014/main" val="665040858"/>
                    </a:ext>
                  </a:extLst>
                </a:gridCol>
                <a:gridCol w="672964">
                  <a:extLst>
                    <a:ext uri="{9D8B030D-6E8A-4147-A177-3AD203B41FA5}">
                      <a16:colId xmlns:a16="http://schemas.microsoft.com/office/drawing/2014/main" val="1461750330"/>
                    </a:ext>
                  </a:extLst>
                </a:gridCol>
                <a:gridCol w="942168">
                  <a:extLst>
                    <a:ext uri="{9D8B030D-6E8A-4147-A177-3AD203B41FA5}">
                      <a16:colId xmlns:a16="http://schemas.microsoft.com/office/drawing/2014/main" val="1860492516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783099558"/>
                    </a:ext>
                  </a:extLst>
                </a:gridCol>
                <a:gridCol w="1046068">
                  <a:extLst>
                    <a:ext uri="{9D8B030D-6E8A-4147-A177-3AD203B41FA5}">
                      <a16:colId xmlns:a16="http://schemas.microsoft.com/office/drawing/2014/main" val="3804864262"/>
                    </a:ext>
                  </a:extLst>
                </a:gridCol>
                <a:gridCol w="1152847">
                  <a:extLst>
                    <a:ext uri="{9D8B030D-6E8A-4147-A177-3AD203B41FA5}">
                      <a16:colId xmlns:a16="http://schemas.microsoft.com/office/drawing/2014/main" val="1742912686"/>
                    </a:ext>
                  </a:extLst>
                </a:gridCol>
                <a:gridCol w="1196989">
                  <a:extLst>
                    <a:ext uri="{9D8B030D-6E8A-4147-A177-3AD203B41FA5}">
                      <a16:colId xmlns:a16="http://schemas.microsoft.com/office/drawing/2014/main" val="2529566326"/>
                    </a:ext>
                  </a:extLst>
                </a:gridCol>
                <a:gridCol w="1153665">
                  <a:extLst>
                    <a:ext uri="{9D8B030D-6E8A-4147-A177-3AD203B41FA5}">
                      <a16:colId xmlns:a16="http://schemas.microsoft.com/office/drawing/2014/main" val="2549798696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2902377871"/>
                    </a:ext>
                  </a:extLst>
                </a:gridCol>
              </a:tblGrid>
              <a:tr h="4367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STAEKCG-00001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Asset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Aircon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TS00001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07-04-2023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Head</a:t>
                      </a:r>
                      <a:r>
                        <a:rPr lang="en-US" sz="1200" baseline="0" dirty="0" smtClean="0"/>
                        <a:t> Office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09-04-2023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Received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694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33154" y="1605233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7796" y="1616384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4532"/>
            <a:ext cx="5134109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7</a:t>
            </a:r>
            <a:r>
              <a:rPr lang="en-US" sz="3200" dirty="0" smtClean="0"/>
              <a:t>. </a:t>
            </a:r>
            <a:r>
              <a:rPr lang="en-US" sz="3200" dirty="0" smtClean="0"/>
              <a:t>Stationary</a:t>
            </a:r>
            <a:r>
              <a:rPr lang="en-US" sz="3200" dirty="0" smtClean="0"/>
              <a:t> Management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835828" y="37730"/>
            <a:ext cx="3494716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Receive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99" y="1132428"/>
            <a:ext cx="2981633" cy="46427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52" y="2433463"/>
            <a:ext cx="230375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Photo here by </a:t>
            </a:r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005" y="659240"/>
            <a:ext cx="167630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521" y="115046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8861" y="1161670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9430" y="1132428"/>
            <a:ext cx="1895074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code Find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154926" y="1251342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8860" y="1737946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4521" y="1753040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5308" y="228619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ST. Type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4521" y="2294119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7585" y="2941158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8765" y="2962377"/>
            <a:ext cx="93173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26933" y="2904592"/>
            <a:ext cx="692250" cy="431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1537" y="2907502"/>
            <a:ext cx="117866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88765" y="2311038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8077" y="3621298"/>
            <a:ext cx="140987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</a:t>
            </a:r>
            <a:r>
              <a:rPr lang="en-US" sz="1400" dirty="0" smtClean="0">
                <a:solidFill>
                  <a:schemeClr val="tx1"/>
                </a:solidFill>
              </a:rPr>
              <a:t>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0652" y="1702535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From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88765" y="1165562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98471" y="2255872"/>
            <a:ext cx="1291520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Receive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88765" y="1716958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81952" y="2372600"/>
            <a:ext cx="161365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1252" y="574113"/>
            <a:ext cx="225772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34109" y="6054343"/>
            <a:ext cx="670786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46723" y="6054343"/>
            <a:ext cx="119998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Remark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2228" y="3665076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43299" y="107929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Transfer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1985" y="1745492"/>
            <a:ext cx="193341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21042" y="2280206"/>
            <a:ext cx="233821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22228" y="1711065"/>
            <a:ext cx="2338215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37949" y="1121770"/>
            <a:ext cx="2522494" cy="573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fill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Isosceles Triangle 45"/>
          <p:cNvSpPr/>
          <p:nvPr/>
        </p:nvSpPr>
        <p:spPr>
          <a:xfrm rot="10800000">
            <a:off x="11236528" y="3015508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122228" y="4264297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76780" y="4175455"/>
            <a:ext cx="140987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76780" y="4925862"/>
            <a:ext cx="1409872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088765" y="4936988"/>
            <a:ext cx="2496955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11111693" y="5085537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4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707986"/>
            <a:ext cx="11638845" cy="15339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4532"/>
            <a:ext cx="5134109" cy="5384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7</a:t>
            </a:r>
            <a:r>
              <a:rPr lang="en-US" sz="3200" dirty="0" smtClean="0"/>
              <a:t>. </a:t>
            </a:r>
            <a:r>
              <a:rPr lang="en-US" sz="3200" dirty="0" smtClean="0"/>
              <a:t>Stationary</a:t>
            </a:r>
            <a:r>
              <a:rPr lang="en-US" sz="3200" dirty="0" smtClean="0"/>
              <a:t> Management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661784" y="111169"/>
            <a:ext cx="3494716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Stationary</a:t>
            </a:r>
            <a:r>
              <a:rPr lang="en-US" dirty="0" smtClean="0">
                <a:solidFill>
                  <a:schemeClr val="bg1"/>
                </a:solidFill>
              </a:rPr>
              <a:t>  Balance 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0935" y="4898663"/>
            <a:ext cx="3973286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view, print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1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en-US" dirty="0" smtClean="0"/>
              <a:t>. Asset Code Creation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4533" y="223081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23081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478" y="3644452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4532" y="2981558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4341564" y="3089979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30097" y="2981557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(There are 2 : Fixed Asset and Non-Cap)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56324" y="450685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479" y="4547597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1029" y="520560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6602" y="5218652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1967" y="3722272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296696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Type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Stationary Code Creation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63799"/>
              </p:ext>
            </p:extLst>
          </p:nvPr>
        </p:nvGraphicFramePr>
        <p:xfrm>
          <a:off x="591671" y="1956793"/>
          <a:ext cx="101552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216075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777224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478531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8531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Stationary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Stationary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29142"/>
              </p:ext>
            </p:extLst>
          </p:nvPr>
        </p:nvGraphicFramePr>
        <p:xfrm>
          <a:off x="604220" y="2377440"/>
          <a:ext cx="10142670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2307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216075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753497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50653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ST-</a:t>
                      </a:r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Voucher,</a:t>
                      </a:r>
                      <a:r>
                        <a:rPr lang="en-US" baseline="0" dirty="0" smtClean="0"/>
                        <a:t> Other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និន្ទានុប្បវត្តិ,</a:t>
                      </a:r>
                      <a:r>
                        <a:rPr lang="km-KH" baseline="0" dirty="0" smtClean="0"/>
                        <a:t> សម្ភារៈផ្សេងៗខាងគណនេយ្យ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49437"/>
              </p:ext>
            </p:extLst>
          </p:nvPr>
        </p:nvGraphicFramePr>
        <p:xfrm>
          <a:off x="595255" y="3035448"/>
          <a:ext cx="10142670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0514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226833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744532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50653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ST-Br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</a:t>
                      </a:r>
                      <a:r>
                        <a:rPr lang="km-KH" dirty="0" smtClean="0"/>
                        <a:t>, </a:t>
                      </a:r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ឯកសណ្ឋន,</a:t>
                      </a:r>
                      <a:r>
                        <a:rPr lang="km-KH" baseline="0" dirty="0" smtClean="0"/>
                        <a:t> កាត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59638"/>
              </p:ext>
            </p:extLst>
          </p:nvPr>
        </p:nvGraphicFramePr>
        <p:xfrm>
          <a:off x="597046" y="3693458"/>
          <a:ext cx="10142670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0514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226833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744532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50653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ST-Pa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Package</a:t>
                      </a:r>
                      <a:r>
                        <a:rPr lang="en-US" baseline="0" dirty="0" smtClean="0"/>
                        <a:t> Material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សម្ភារៈវេចខ្ចប់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36858"/>
              </p:ext>
            </p:extLst>
          </p:nvPr>
        </p:nvGraphicFramePr>
        <p:xfrm>
          <a:off x="586290" y="4338919"/>
          <a:ext cx="10142670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0514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2226833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744532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506532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ST-Of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Paper,</a:t>
                      </a:r>
                      <a:r>
                        <a:rPr lang="en-US" baseline="0" dirty="0" smtClean="0"/>
                        <a:t> Material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ក្រដាស,</a:t>
                      </a:r>
                      <a:r>
                        <a:rPr lang="km-KH" baseline="0" dirty="0" smtClean="0"/>
                        <a:t> ប៊ិច, សៀវភៅ, សម្ភារៈផ្សេងៗ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533154" y="1345586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7796" y="1356737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  <a:r>
              <a:rPr lang="en-US" dirty="0" smtClean="0"/>
              <a:t>. Stationary Code Creation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4533" y="223081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23081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98155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Stationary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4532" y="2981558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4341564" y="3089979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30097" y="2981557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(There are 3 : Account, Branch and Office)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56324" y="3727915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479" y="376865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1029" y="4426671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6602" y="4439714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4. Asset Requisition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62216"/>
              </p:ext>
            </p:extLst>
          </p:nvPr>
        </p:nvGraphicFramePr>
        <p:xfrm>
          <a:off x="0" y="1956793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03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68262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850315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774550">
                  <a:extLst>
                    <a:ext uri="{9D8B030D-6E8A-4147-A177-3AD203B41FA5}">
                      <a16:colId xmlns:a16="http://schemas.microsoft.com/office/drawing/2014/main" val="1563667199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1181205180"/>
                    </a:ext>
                  </a:extLst>
                </a:gridCol>
                <a:gridCol w="2086983">
                  <a:extLst>
                    <a:ext uri="{9D8B030D-6E8A-4147-A177-3AD203B41FA5}">
                      <a16:colId xmlns:a16="http://schemas.microsoft.com/office/drawing/2014/main" val="3921244030"/>
                    </a:ext>
                  </a:extLst>
                </a:gridCol>
                <a:gridCol w="1993751">
                  <a:extLst>
                    <a:ext uri="{9D8B030D-6E8A-4147-A177-3AD203B41FA5}">
                      <a16:colId xmlns:a16="http://schemas.microsoft.com/office/drawing/2014/main" val="308142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PA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Asset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Amount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Requisition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54231"/>
              </p:ext>
            </p:extLst>
          </p:nvPr>
        </p:nvGraphicFramePr>
        <p:xfrm>
          <a:off x="0" y="2409715"/>
          <a:ext cx="12191999" cy="591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6367">
                  <a:extLst>
                    <a:ext uri="{9D8B030D-6E8A-4147-A177-3AD203B41FA5}">
                      <a16:colId xmlns:a16="http://schemas.microsoft.com/office/drawing/2014/main" val="400578543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28478394"/>
                    </a:ext>
                  </a:extLst>
                </a:gridCol>
                <a:gridCol w="1850315">
                  <a:extLst>
                    <a:ext uri="{9D8B030D-6E8A-4147-A177-3AD203B41FA5}">
                      <a16:colId xmlns:a16="http://schemas.microsoft.com/office/drawing/2014/main" val="430026742"/>
                    </a:ext>
                  </a:extLst>
                </a:gridCol>
                <a:gridCol w="2000923">
                  <a:extLst>
                    <a:ext uri="{9D8B030D-6E8A-4147-A177-3AD203B41FA5}">
                      <a16:colId xmlns:a16="http://schemas.microsoft.com/office/drawing/2014/main" val="2045219659"/>
                    </a:ext>
                  </a:extLst>
                </a:gridCol>
                <a:gridCol w="774550">
                  <a:extLst>
                    <a:ext uri="{9D8B030D-6E8A-4147-A177-3AD203B41FA5}">
                      <a16:colId xmlns:a16="http://schemas.microsoft.com/office/drawing/2014/main" val="1257590424"/>
                    </a:ext>
                  </a:extLst>
                </a:gridCol>
                <a:gridCol w="1516829">
                  <a:extLst>
                    <a:ext uri="{9D8B030D-6E8A-4147-A177-3AD203B41FA5}">
                      <a16:colId xmlns:a16="http://schemas.microsoft.com/office/drawing/2014/main" val="906392535"/>
                    </a:ext>
                  </a:extLst>
                </a:gridCol>
                <a:gridCol w="2076225">
                  <a:extLst>
                    <a:ext uri="{9D8B030D-6E8A-4147-A177-3AD203B41FA5}">
                      <a16:colId xmlns:a16="http://schemas.microsoft.com/office/drawing/2014/main" val="3408830012"/>
                    </a:ext>
                  </a:extLst>
                </a:gridCol>
                <a:gridCol w="1993750">
                  <a:extLst>
                    <a:ext uri="{9D8B030D-6E8A-4147-A177-3AD203B41FA5}">
                      <a16:colId xmlns:a16="http://schemas.microsoft.com/office/drawing/2014/main" val="2265692198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PA--------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 Asset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$ 330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Finance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23-09-2023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9601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86314" y="3519439"/>
            <a:ext cx="530800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Function: edit, delete, view, request, confirm, approved, reject, print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33154" y="1345587"/>
            <a:ext cx="2483556" cy="4367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47796" y="1356738"/>
            <a:ext cx="1623019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7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</a:t>
            </a:r>
            <a:r>
              <a:rPr lang="en-US" dirty="0" smtClean="0"/>
              <a:t>. Asset Requisition (Add Function)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54158"/>
            <a:ext cx="120485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4533" y="223081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230814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98155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4532" y="2981558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4341564" y="3089979"/>
            <a:ext cx="322729" cy="2349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82562" y="3315889"/>
            <a:ext cx="331783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(There are 2 : Fixed Asset and Non-Cap)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56324" y="3727915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479" y="3768659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1029" y="4426671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Qty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6602" y="4439714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5213771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4532" y="5199325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587178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36601" y="5933733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861" y="2245551"/>
            <a:ext cx="2209761" cy="4518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98845" y="2292561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Used 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3861" y="3099047"/>
            <a:ext cx="3754854" cy="13406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6330" y="3296063"/>
            <a:ext cx="1433457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3012</Words>
  <Application>Microsoft Office PowerPoint</Application>
  <PresentationFormat>Widescreen</PresentationFormat>
  <Paragraphs>1495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Asset System (Admin Function)</vt:lpstr>
      <vt:lpstr>1. e-form</vt:lpstr>
      <vt:lpstr>1. e-form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</dc:creator>
  <cp:lastModifiedBy>BG</cp:lastModifiedBy>
  <cp:revision>71</cp:revision>
  <dcterms:created xsi:type="dcterms:W3CDTF">2023-08-03T02:39:52Z</dcterms:created>
  <dcterms:modified xsi:type="dcterms:W3CDTF">2023-08-16T09:34:04Z</dcterms:modified>
</cp:coreProperties>
</file>