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6" r:id="rId2"/>
    <p:sldId id="353" r:id="rId3"/>
    <p:sldId id="354" r:id="rId4"/>
    <p:sldId id="357" r:id="rId5"/>
    <p:sldId id="355" r:id="rId6"/>
    <p:sldId id="356" r:id="rId7"/>
    <p:sldId id="349" r:id="rId8"/>
    <p:sldId id="348" r:id="rId9"/>
    <p:sldId id="347" r:id="rId10"/>
    <p:sldId id="346" r:id="rId11"/>
    <p:sldId id="351" r:id="rId12"/>
    <p:sldId id="350" r:id="rId13"/>
    <p:sldId id="308" r:id="rId14"/>
    <p:sldId id="312" r:id="rId15"/>
    <p:sldId id="317" r:id="rId16"/>
    <p:sldId id="313" r:id="rId17"/>
    <p:sldId id="327" r:id="rId18"/>
    <p:sldId id="325" r:id="rId19"/>
    <p:sldId id="330" r:id="rId20"/>
    <p:sldId id="343" r:id="rId21"/>
    <p:sldId id="332" r:id="rId22"/>
    <p:sldId id="314" r:id="rId23"/>
    <p:sldId id="333" r:id="rId24"/>
    <p:sldId id="335" r:id="rId25"/>
    <p:sldId id="352" r:id="rId26"/>
    <p:sldId id="358" r:id="rId27"/>
    <p:sldId id="316" r:id="rId28"/>
    <p:sldId id="345" r:id="rId29"/>
    <p:sldId id="326" r:id="rId30"/>
    <p:sldId id="319" r:id="rId31"/>
    <p:sldId id="320" r:id="rId32"/>
    <p:sldId id="336" r:id="rId3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746A-7433-4E44-BB5D-246805387875}" type="datetimeFigureOut">
              <a:rPr lang="zh-TW" altLang="en-US" smtClean="0"/>
              <a:pPr/>
              <a:t>2019/11/11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8E5E-C6FD-4DF8-A668-53D5E3A30D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08E5E-C6FD-4DF8-A668-53D5E3A30D3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08E5E-C6FD-4DF8-A668-53D5E3A30D3D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ms\Desktop\PP底色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 userDrawn="1"/>
        </p:nvSpPr>
        <p:spPr>
          <a:xfrm>
            <a:off x="2786050" y="5286388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733865C-9BD0-4EC9-9866-78E63ECA05F4}" type="datetime4">
              <a:rPr lang="en-US" altLang="zh-TW" sz="3600" smtClean="0">
                <a:solidFill>
                  <a:srgbClr val="000099"/>
                </a:solidFill>
              </a:rPr>
              <a:pPr/>
              <a:t>November 11, 2019</a:t>
            </a:fld>
            <a:endParaRPr lang="zh-TW" alt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8264"/>
            <a:ext cx="8229600" cy="989034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1pPr>
            <a:lvl2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2pPr>
            <a:lvl3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3pPr>
            <a:lvl4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4pPr>
            <a:lvl5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ims\Desktop\PP底色3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143372" y="64172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60F35F-5050-4C51-A93E-D11635D097C2}" type="slidenum">
              <a:rPr lang="zh-TW" altLang="en-US" smtClean="0">
                <a:solidFill>
                  <a:srgbClr val="000099"/>
                </a:solidFill>
              </a:rPr>
              <a:pPr/>
              <a:t>‹#›</a:t>
            </a:fld>
            <a:endParaRPr lang="zh-TW" altLang="en-US" dirty="0">
              <a:solidFill>
                <a:srgbClr val="000099"/>
              </a:solidFill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1406" y="641725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81069E-A3BE-4A4B-B9D5-42F07D9BD6B2}" type="datetime4">
              <a:rPr lang="en-US" altLang="zh-TW" smtClean="0">
                <a:solidFill>
                  <a:srgbClr val="000099"/>
                </a:solidFill>
              </a:rPr>
              <a:pPr/>
              <a:t>November 11, 2019</a:t>
            </a:fld>
            <a:endParaRPr lang="zh-TW" altLang="en-US" dirty="0">
              <a:solidFill>
                <a:srgbClr val="0000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主機序號與相機序號資料讀寫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線接點 54"/>
          <p:cNvCxnSpPr/>
          <p:nvPr/>
        </p:nvCxnSpPr>
        <p:spPr>
          <a:xfrm>
            <a:off x="5286380" y="2786058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圖片 33" descr="4Image0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1500174"/>
            <a:ext cx="5675626" cy="4286280"/>
          </a:xfrm>
          <a:prstGeom prst="rect">
            <a:avLst/>
          </a:prstGeom>
        </p:spPr>
      </p:pic>
      <p:cxnSp>
        <p:nvCxnSpPr>
          <p:cNvPr id="54" name="直線接點 53"/>
          <p:cNvCxnSpPr/>
          <p:nvPr/>
        </p:nvCxnSpPr>
        <p:spPr>
          <a:xfrm rot="5400000">
            <a:off x="7215205" y="4000504"/>
            <a:ext cx="15716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圖片 32" descr="C:\A I K E\公司活動宣傳品\產品實照\03.jpg"/>
          <p:cNvPicPr/>
          <p:nvPr/>
        </p:nvPicPr>
        <p:blipFill>
          <a:blip r:embed="rId3" cstate="print"/>
          <a:srcRect l="14199" t="61242" r="55704" b="4374"/>
          <a:stretch>
            <a:fillRect/>
          </a:stretch>
        </p:blipFill>
        <p:spPr bwMode="auto">
          <a:xfrm>
            <a:off x="7715272" y="4000497"/>
            <a:ext cx="991917" cy="849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4" name="圖片 23" descr="scanner.jpg"/>
          <p:cNvPicPr>
            <a:picLocks noChangeAspect="1"/>
          </p:cNvPicPr>
          <p:nvPr/>
        </p:nvPicPr>
        <p:blipFill>
          <a:blip r:embed="rId4" cstate="print"/>
          <a:srcRect l="3923" t="849" r="6539" b="849"/>
          <a:stretch>
            <a:fillRect/>
          </a:stretch>
        </p:blipFill>
        <p:spPr>
          <a:xfrm flipH="1">
            <a:off x="5982507" y="4656188"/>
            <a:ext cx="946947" cy="147471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相機序號讀寫</a:t>
            </a:r>
            <a:endParaRPr lang="zh-TW" altLang="en-US" dirty="0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14282" y="5786454"/>
            <a:ext cx="39592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dirty="0" smtClean="0"/>
              <a:t>序號寫在</a:t>
            </a:r>
            <a:r>
              <a:rPr lang="en-US" altLang="zh-TW" dirty="0" smtClean="0"/>
              <a:t>Page 0x09</a:t>
            </a:r>
          </a:p>
          <a:p>
            <a:pPr>
              <a:spcBef>
                <a:spcPct val="50000"/>
              </a:spcBef>
            </a:pPr>
            <a:r>
              <a:rPr lang="zh-TW" altLang="en-US" dirty="0" smtClean="0"/>
              <a:t>寫序號的時間寫在</a:t>
            </a:r>
            <a:r>
              <a:rPr lang="en-US" altLang="zh-TW" dirty="0" smtClean="0"/>
              <a:t>Page 0x0A</a:t>
            </a:r>
            <a:endParaRPr lang="en-US" altLang="zh-TW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1785926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</a:p>
          <a:p>
            <a:pPr algn="ctr"/>
            <a:r>
              <a:rPr lang="zh-TW" altLang="en-US" sz="2400" dirty="0" smtClean="0"/>
              <a:t>（工廠程式）</a:t>
            </a:r>
            <a:endParaRPr lang="zh-TW" altLang="en-US" sz="240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857884" y="2428868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flipH="1">
            <a:off x="5929322" y="2857496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0800000" flipH="1">
            <a:off x="5929322" y="2143116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266" name="Picture 2" descr="http://abwin.org/knowledge/ean-1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86610" y="5338414"/>
            <a:ext cx="2357422" cy="1376734"/>
          </a:xfrm>
          <a:prstGeom prst="rect">
            <a:avLst/>
          </a:prstGeom>
          <a:noFill/>
        </p:spPr>
      </p:pic>
      <p:sp>
        <p:nvSpPr>
          <p:cNvPr id="25" name="向右箭號 24"/>
          <p:cNvSpPr/>
          <p:nvPr/>
        </p:nvSpPr>
        <p:spPr>
          <a:xfrm flipH="1">
            <a:off x="6786578" y="550070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929586" y="4572008"/>
            <a:ext cx="642942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9, A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71406" y="10715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23" name="圖片 2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00826" y="1785926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6" name="向右箭號 25"/>
          <p:cNvSpPr/>
          <p:nvPr/>
        </p:nvSpPr>
        <p:spPr>
          <a:xfrm rot="1320000" flipH="1">
            <a:off x="5594873" y="522417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5643570" y="5643578"/>
            <a:ext cx="785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USB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相機序號資料格式</a:t>
            </a:r>
            <a:endParaRPr lang="zh-TW" altLang="en-US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4282" y="2143114"/>
          <a:ext cx="8715436" cy="307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18"/>
                <a:gridCol w="3676956"/>
                <a:gridCol w="3500462"/>
              </a:tblGrid>
              <a:tr h="7679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項目</a:t>
                      </a:r>
                      <a:endParaRPr lang="zh-TW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格式</a:t>
                      </a:r>
                      <a:endParaRPr lang="zh-TW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範例</a:t>
                      </a:r>
                      <a:endParaRPr lang="zh-TW" altLang="en-US" sz="2000" dirty="0"/>
                    </a:p>
                  </a:txBody>
                  <a:tcPr anchor="ctr" anchorCtr="1"/>
                </a:tc>
              </a:tr>
              <a:tr h="7679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Opal</a:t>
                      </a:r>
                      <a:r>
                        <a:rPr lang="zh-TW" altLang="en-US" sz="2000" dirty="0" smtClean="0"/>
                        <a:t>序號</a:t>
                      </a:r>
                      <a:endParaRPr lang="zh-TW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</a:t>
                      </a:r>
                      <a:r>
                        <a:rPr lang="zh-TW" altLang="en-US" sz="1800" dirty="0" smtClean="0"/>
                        <a:t>位，前</a:t>
                      </a:r>
                      <a:r>
                        <a:rPr lang="en-US" altLang="zh-TW" sz="1800" dirty="0" smtClean="0"/>
                        <a:t>2</a:t>
                      </a:r>
                      <a:r>
                        <a:rPr lang="zh-TW" altLang="en-US" sz="1800" dirty="0" smtClean="0"/>
                        <a:t>位英文字母，後</a:t>
                      </a:r>
                      <a:r>
                        <a:rPr lang="en-US" altLang="zh-TW" sz="1800" dirty="0" smtClean="0"/>
                        <a:t>7</a:t>
                      </a:r>
                      <a:r>
                        <a:rPr lang="zh-TW" altLang="en-US" sz="1800" dirty="0" smtClean="0"/>
                        <a:t>位數字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EA1224079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76795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Opal</a:t>
                      </a:r>
                      <a:r>
                        <a:rPr lang="zh-TW" altLang="en-US" sz="2000" dirty="0" smtClean="0"/>
                        <a:t>序號</a:t>
                      </a:r>
                      <a:endParaRPr lang="zh-TW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</a:t>
                      </a:r>
                      <a:r>
                        <a:rPr lang="zh-TW" altLang="en-US" sz="1800" dirty="0" smtClean="0"/>
                        <a:t>位</a:t>
                      </a:r>
                      <a:r>
                        <a:rPr lang="zh-TW" altLang="en-US" sz="1800" dirty="0" smtClean="0"/>
                        <a:t>，前</a:t>
                      </a:r>
                      <a:r>
                        <a:rPr lang="en-US" altLang="zh-TW" sz="1800" dirty="0" smtClean="0"/>
                        <a:t>2</a:t>
                      </a:r>
                      <a:r>
                        <a:rPr lang="zh-TW" altLang="en-US" sz="1800" dirty="0" smtClean="0"/>
                        <a:t>位英文字母，</a:t>
                      </a:r>
                      <a:r>
                        <a:rPr lang="zh-TW" altLang="en-US" sz="1800" dirty="0" smtClean="0"/>
                        <a:t>後</a:t>
                      </a:r>
                      <a:r>
                        <a:rPr lang="en-US" altLang="zh-TW" sz="1800" dirty="0" smtClean="0"/>
                        <a:t>8</a:t>
                      </a:r>
                      <a:r>
                        <a:rPr lang="zh-TW" altLang="en-US" sz="1800" dirty="0" smtClean="0"/>
                        <a:t>位</a:t>
                      </a:r>
                      <a:r>
                        <a:rPr lang="zh-TW" altLang="en-US" sz="1800" dirty="0" smtClean="0"/>
                        <a:t>數字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EA1224</a:t>
                      </a:r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altLang="zh-TW" sz="2000" dirty="0" smtClean="0"/>
                        <a:t>079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7679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smtClean="0"/>
                        <a:t>廠</a:t>
                      </a:r>
                      <a:r>
                        <a:rPr lang="zh-TW" altLang="en-US" sz="2000" dirty="0" smtClean="0"/>
                        <a:t>內生產製令序號</a:t>
                      </a:r>
                      <a:endParaRPr lang="zh-TW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</a:t>
                      </a:r>
                      <a:r>
                        <a:rPr lang="zh-TW" altLang="en-US" sz="1800" dirty="0" smtClean="0"/>
                        <a:t>位，全部為數字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19070010001</a:t>
                      </a:r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接點 53"/>
          <p:cNvCxnSpPr/>
          <p:nvPr/>
        </p:nvCxnSpPr>
        <p:spPr>
          <a:xfrm rot="5400000">
            <a:off x="7215205" y="4000504"/>
            <a:ext cx="15716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圖片 32" descr="C:\A I K E\公司活動宣傳品\產品實照\03.jpg"/>
          <p:cNvPicPr/>
          <p:nvPr/>
        </p:nvPicPr>
        <p:blipFill>
          <a:blip r:embed="rId2" cstate="print"/>
          <a:srcRect l="14199" t="61242" r="55704" b="4374"/>
          <a:stretch>
            <a:fillRect/>
          </a:stretch>
        </p:blipFill>
        <p:spPr bwMode="auto">
          <a:xfrm>
            <a:off x="7715272" y="4000497"/>
            <a:ext cx="991917" cy="849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55" name="直線接點 54"/>
          <p:cNvCxnSpPr/>
          <p:nvPr/>
        </p:nvCxnSpPr>
        <p:spPr>
          <a:xfrm>
            <a:off x="5286380" y="2786058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相機型號讀寫</a:t>
            </a:r>
            <a:endParaRPr lang="zh-TW" alt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1785926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</a:p>
          <a:p>
            <a:pPr algn="ctr"/>
            <a:r>
              <a:rPr lang="zh-TW" altLang="en-US" sz="2400" dirty="0" smtClean="0"/>
              <a:t>（工廠程式）</a:t>
            </a:r>
            <a:endParaRPr lang="zh-TW" altLang="en-US" sz="240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857884" y="2428868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flipH="1">
            <a:off x="5929322" y="2857496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0800000" flipH="1">
            <a:off x="5929322" y="2143116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7929586" y="4572008"/>
            <a:ext cx="642942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9, A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71406" y="1071546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23" name="圖片 2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785926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" name="圖片 31" descr="Image06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406" y="1487896"/>
            <a:ext cx="5786478" cy="4369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接點 21"/>
          <p:cNvCxnSpPr/>
          <p:nvPr/>
        </p:nvCxnSpPr>
        <p:spPr>
          <a:xfrm rot="5400000">
            <a:off x="7215205" y="4000504"/>
            <a:ext cx="15716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>
            <a:off x="5286380" y="2786058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相機資料讀寫</a:t>
            </a:r>
            <a:endParaRPr lang="zh-TW" alt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1785926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  <a:endParaRPr lang="zh-TW" altLang="en-US" sz="240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857884" y="2428868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20" name="向右箭號 19"/>
          <p:cNvSpPr/>
          <p:nvPr/>
        </p:nvSpPr>
        <p:spPr>
          <a:xfrm flipH="1">
            <a:off x="5929322" y="2857496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 rot="10800000" flipH="1">
            <a:off x="5929322" y="2143116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1406" y="135729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13" name="圖片 1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1785926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圖片 22" descr="C:\A I K E\公司活動宣傳品\產品實照\03.jpg"/>
          <p:cNvPicPr/>
          <p:nvPr/>
        </p:nvPicPr>
        <p:blipFill>
          <a:blip r:embed="rId3" cstate="print"/>
          <a:srcRect l="14199" t="61242" r="55704" b="4374"/>
          <a:stretch>
            <a:fillRect/>
          </a:stretch>
        </p:blipFill>
        <p:spPr bwMode="auto">
          <a:xfrm>
            <a:off x="7715272" y="4000497"/>
            <a:ext cx="991917" cy="849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4" name="矩形 23"/>
          <p:cNvSpPr/>
          <p:nvPr/>
        </p:nvSpPr>
        <p:spPr>
          <a:xfrm>
            <a:off x="7929586" y="4572008"/>
            <a:ext cx="642942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9~F</a:t>
            </a:r>
          </a:p>
        </p:txBody>
      </p:sp>
      <p:pic>
        <p:nvPicPr>
          <p:cNvPr id="15" name="圖片 14" descr="Image0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1714488"/>
            <a:ext cx="5675626" cy="428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相機序號讀寫</a:t>
            </a:r>
            <a:endParaRPr lang="zh-TW" altLang="en-US" dirty="0"/>
          </a:p>
        </p:txBody>
      </p:sp>
      <p:pic>
        <p:nvPicPr>
          <p:cNvPr id="7" name="圖片 6" descr="000ims_image_20191025_1939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61120" cy="5040630"/>
          </a:xfrm>
          <a:prstGeom prst="rect">
            <a:avLst/>
          </a:prstGeom>
        </p:spPr>
      </p:pic>
      <p:sp>
        <p:nvSpPr>
          <p:cNvPr id="19" name="橢圓 18"/>
          <p:cNvSpPr/>
          <p:nvPr/>
        </p:nvSpPr>
        <p:spPr>
          <a:xfrm>
            <a:off x="3071802" y="5786454"/>
            <a:ext cx="2571768" cy="7858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TW" altLang="en-US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內視鏡相機限用</a:t>
            </a:r>
            <a:r>
              <a:rPr lang="en-US" altLang="zh-TW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2</a:t>
            </a:r>
            <a:r>
              <a:rPr lang="zh-TW" altLang="en-US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小時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158" y="1306188"/>
            <a:ext cx="857256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相機啟動後，有</a:t>
            </a:r>
            <a:r>
              <a:rPr lang="en-US" altLang="zh-TW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小時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使用時間，超過這個時間，就禁止使用此相機。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相機啟動後，所有相機拔除、主機斷電時間都包含在這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小時內。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主機可以連結多個相機穿插使用，但是每個相機從啟動後還是只有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個小時可用。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禁止使用的相機，不可以在任何狀況下又可以使用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為了避免爭議，</a:t>
            </a:r>
            <a:r>
              <a:rPr lang="en-US" altLang="zh-TW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小時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使用時間是從按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START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後</a:t>
            </a:r>
            <a:r>
              <a:rPr lang="en-US" altLang="zh-TW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24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分鐘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開始算，在這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分鐘內還可以後悔，可以停止啟動、可以拔除相機、可以關閉電源，都可以不算數。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從按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START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後開始，滿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小時，顯示警告訊息，再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分鐘後，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畫面貼上相機過期訊息。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若是主機記憶電池沒電，則所有相機都不能使用，直到更換電池、校正完時間後才能用。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8596" y="5357826"/>
            <a:ext cx="785818" cy="428628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14414" y="5357826"/>
            <a:ext cx="5143536" cy="428628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119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7950" y="5357826"/>
            <a:ext cx="785818" cy="428628"/>
          </a:xfrm>
          <a:prstGeom prst="rect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3768" y="5357826"/>
            <a:ext cx="1714512" cy="428628"/>
          </a:xfrm>
          <a:prstGeom prst="rect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禁用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rot="16200000" flipV="1">
            <a:off x="214283" y="6000768"/>
            <a:ext cx="429422" cy="7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71406" y="614364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</a:rPr>
              <a:t>按</a:t>
            </a:r>
            <a:r>
              <a:rPr lang="en-US" altLang="zh-TW" b="1" dirty="0" smtClean="0">
                <a:solidFill>
                  <a:srgbClr val="FF0000"/>
                </a:solidFill>
              </a:rPr>
              <a:t>START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214546" y="5805090"/>
            <a:ext cx="6572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正常使用                                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+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警告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 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禁止使用</a:t>
            </a:r>
            <a:endParaRPr lang="zh-TW" altLang="en-US" sz="1600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相機</a:t>
            </a:r>
            <a:r>
              <a:rPr lang="en-US" altLang="zh-TW" dirty="0" smtClean="0"/>
              <a:t>Flash</a:t>
            </a:r>
            <a:r>
              <a:rPr lang="zh-TW" altLang="en-US" dirty="0" smtClean="0"/>
              <a:t>儲存資料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8728" y="1928802"/>
            <a:ext cx="1214446" cy="341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主機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500826" y="1928802"/>
            <a:ext cx="1285884" cy="3416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相機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Flash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r>
              <a:rPr lang="en-US" altLang="zh-TW" dirty="0" smtClean="0"/>
              <a:t>  </a:t>
            </a:r>
          </a:p>
          <a:p>
            <a:pPr algn="ctr"/>
            <a:endParaRPr lang="en-US" altLang="zh-TW" dirty="0" smtClean="0"/>
          </a:p>
          <a:p>
            <a:pPr algn="ctr"/>
            <a:endParaRPr lang="en-US" altLang="zh-TW" dirty="0" smtClean="0"/>
          </a:p>
          <a:p>
            <a:pPr algn="ctr"/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28926" y="1371978"/>
            <a:ext cx="314327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300" dirty="0" smtClean="0"/>
              <a:t>清除資料（工廠）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r>
              <a:rPr lang="zh-TW" altLang="en-US" sz="1300" dirty="0" smtClean="0"/>
              <a:t> </a:t>
            </a:r>
            <a:endParaRPr lang="en-US" altLang="zh-TW" sz="1300" dirty="0" smtClean="0"/>
          </a:p>
          <a:p>
            <a:pPr algn="ctr"/>
            <a:r>
              <a:rPr lang="en-US" altLang="zh-TW" sz="1300" dirty="0" smtClean="0"/>
              <a:t>ERASE_UFM()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1300" dirty="0" smtClean="0"/>
              <a:t>相機型號</a:t>
            </a:r>
            <a:r>
              <a:rPr lang="en-US" altLang="zh-TW" sz="1300" dirty="0" smtClean="0"/>
              <a:t>/</a:t>
            </a:r>
            <a:r>
              <a:rPr lang="zh-TW" altLang="en-US" sz="1300" dirty="0" smtClean="0"/>
              <a:t>序號（工廠）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endParaRPr lang="en-US" altLang="zh-TW" sz="2000" dirty="0" smtClean="0"/>
          </a:p>
          <a:p>
            <a:pPr algn="ctr"/>
            <a:r>
              <a:rPr lang="en-US" altLang="zh-TW" sz="1300" dirty="0" err="1" smtClean="0"/>
              <a:t>write_model_to_camera</a:t>
            </a:r>
            <a:r>
              <a:rPr lang="en-US" altLang="zh-TW" sz="1300" dirty="0" smtClean="0"/>
              <a:t>()</a:t>
            </a:r>
          </a:p>
          <a:p>
            <a:pPr algn="ctr"/>
            <a:r>
              <a:rPr lang="en-US" altLang="zh-TW" sz="1300" dirty="0" err="1" smtClean="0"/>
              <a:t>write_serial_to_camera</a:t>
            </a:r>
            <a:r>
              <a:rPr lang="en-US" altLang="zh-TW" sz="1300" dirty="0" smtClean="0"/>
              <a:t>()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←</a:t>
            </a:r>
            <a:r>
              <a:rPr lang="zh-TW" altLang="en-US" sz="1300" dirty="0" smtClean="0"/>
              <a:t> 相機型號</a:t>
            </a:r>
            <a:r>
              <a:rPr lang="en-US" altLang="zh-TW" sz="1300" dirty="0" smtClean="0"/>
              <a:t>/</a:t>
            </a:r>
            <a:r>
              <a:rPr lang="zh-TW" altLang="en-US" sz="1300" dirty="0" smtClean="0"/>
              <a:t>序號</a:t>
            </a:r>
            <a:endParaRPr lang="en-US" altLang="zh-TW" sz="1300" dirty="0" smtClean="0"/>
          </a:p>
          <a:p>
            <a:pPr algn="ctr"/>
            <a:r>
              <a:rPr lang="en-US" altLang="zh-TW" sz="1300" dirty="0" err="1" smtClean="0"/>
              <a:t>read_model_from_camera</a:t>
            </a:r>
            <a:r>
              <a:rPr lang="en-US" altLang="zh-TW" sz="1300" dirty="0" smtClean="0"/>
              <a:t>()</a:t>
            </a:r>
          </a:p>
          <a:p>
            <a:pPr algn="ctr"/>
            <a:r>
              <a:rPr lang="en-US" altLang="zh-TW" sz="1300" dirty="0" err="1" smtClean="0"/>
              <a:t>read_serial_from_camera</a:t>
            </a:r>
            <a:r>
              <a:rPr lang="en-US" altLang="zh-TW" sz="1300" dirty="0" smtClean="0"/>
              <a:t>()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1300" dirty="0" smtClean="0"/>
              <a:t>使用</a:t>
            </a:r>
            <a:r>
              <a:rPr lang="en-US" altLang="zh-TW" sz="1300" dirty="0" smtClean="0"/>
              <a:t>1</a:t>
            </a:r>
            <a:r>
              <a:rPr lang="zh-TW" altLang="en-US" sz="1300" dirty="0" smtClean="0"/>
              <a:t>分鐘的時間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endParaRPr lang="en-US" altLang="zh-TW" sz="2000" dirty="0" smtClean="0"/>
          </a:p>
          <a:p>
            <a:pPr algn="ctr"/>
            <a:r>
              <a:rPr lang="en-US" altLang="zh-TW" sz="1300" dirty="0" err="1" smtClean="0"/>
              <a:t>write_date_to_camera</a:t>
            </a:r>
            <a:r>
              <a:rPr lang="en-US" altLang="zh-TW" sz="1300" dirty="0" smtClean="0"/>
              <a:t>(DATE_PAGE1)</a:t>
            </a:r>
          </a:p>
          <a:p>
            <a:pPr algn="ctr"/>
            <a:endParaRPr lang="en-US" altLang="zh-TW" sz="500" dirty="0" smtClean="0"/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1300" dirty="0" smtClean="0"/>
              <a:t>使用</a:t>
            </a:r>
            <a:r>
              <a:rPr lang="en-US" altLang="zh-TW" sz="1300" dirty="0" smtClean="0"/>
              <a:t>2</a:t>
            </a:r>
            <a:r>
              <a:rPr lang="zh-TW" altLang="en-US" sz="1300" dirty="0" smtClean="0"/>
              <a:t>小時的時間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endParaRPr lang="en-US" altLang="zh-TW" sz="2000" dirty="0" smtClean="0"/>
          </a:p>
          <a:p>
            <a:pPr algn="ctr"/>
            <a:r>
              <a:rPr lang="en-US" altLang="zh-TW" sz="1300" dirty="0" err="1" smtClean="0"/>
              <a:t>write_date_to_camera</a:t>
            </a:r>
            <a:r>
              <a:rPr lang="en-US" altLang="zh-TW" sz="1300" dirty="0" smtClean="0"/>
              <a:t>(DATE_PAGE3)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1300" dirty="0" smtClean="0"/>
              <a:t>禁止使用錯誤碼 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→</a:t>
            </a:r>
            <a:endParaRPr lang="en-US" altLang="zh-TW" sz="2000" dirty="0" smtClean="0"/>
          </a:p>
          <a:p>
            <a:pPr algn="ctr"/>
            <a:r>
              <a:rPr lang="en-US" altLang="zh-TW" sz="1300" dirty="0" err="1" smtClean="0"/>
              <a:t>write_error_code_to_camera</a:t>
            </a:r>
            <a:r>
              <a:rPr lang="en-US" altLang="zh-TW" sz="1300" dirty="0" smtClean="0"/>
              <a:t>(error)</a:t>
            </a:r>
          </a:p>
          <a:p>
            <a:pPr algn="ctr"/>
            <a:endParaRPr lang="en-US" altLang="zh-TW" sz="500" dirty="0" smtClean="0"/>
          </a:p>
          <a:p>
            <a:pPr algn="ctr"/>
            <a:r>
              <a:rPr lang="zh-TW" altLang="en-US" sz="2000" b="1" dirty="0" smtClean="0">
                <a:solidFill>
                  <a:srgbClr val="FF0000"/>
                </a:solidFill>
              </a:rPr>
              <a:t>←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zh-TW" altLang="en-US" sz="1300" dirty="0" smtClean="0"/>
              <a:t> 相機資料</a:t>
            </a:r>
            <a:endParaRPr lang="en-US" altLang="zh-TW" sz="1300" dirty="0" smtClean="0"/>
          </a:p>
          <a:p>
            <a:pPr algn="ctr"/>
            <a:r>
              <a:rPr lang="en-US" altLang="zh-TW" sz="1300" dirty="0" err="1" smtClean="0"/>
              <a:t>read_error_code_from_camera</a:t>
            </a:r>
            <a:r>
              <a:rPr lang="en-US" altLang="zh-TW" sz="1300" dirty="0" smtClean="0"/>
              <a:t>()</a:t>
            </a:r>
          </a:p>
          <a:p>
            <a:pPr algn="ctr"/>
            <a:r>
              <a:rPr lang="en-US" altLang="zh-TW" sz="1300" dirty="0" err="1" smtClean="0"/>
              <a:t>read_date_from_camera</a:t>
            </a:r>
            <a:r>
              <a:rPr lang="en-US" altLang="zh-TW" sz="1300" dirty="0" smtClean="0"/>
              <a:t>(DATE_PAGE1)</a:t>
            </a:r>
            <a:endParaRPr lang="zh-TW" altLang="en-US" sz="1300" dirty="0" smtClean="0"/>
          </a:p>
          <a:p>
            <a:pPr algn="ctr"/>
            <a:r>
              <a:rPr lang="en-US" altLang="zh-TW" sz="1300" dirty="0" err="1" smtClean="0"/>
              <a:t>read_date_from_camera</a:t>
            </a:r>
            <a:r>
              <a:rPr lang="en-US" altLang="zh-TW" sz="1300" dirty="0" smtClean="0"/>
              <a:t>(DATE_PAGE3)</a:t>
            </a:r>
            <a:endParaRPr lang="zh-TW" altLang="en-US" sz="1300" dirty="0" smtClean="0"/>
          </a:p>
        </p:txBody>
      </p:sp>
      <p:sp>
        <p:nvSpPr>
          <p:cNvPr id="16" name="矩形 15"/>
          <p:cNvSpPr/>
          <p:nvPr/>
        </p:nvSpPr>
        <p:spPr>
          <a:xfrm>
            <a:off x="6572264" y="4488150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</a:t>
            </a:r>
          </a:p>
        </p:txBody>
      </p:sp>
      <p:sp>
        <p:nvSpPr>
          <p:cNvPr id="17" name="矩形 16"/>
          <p:cNvSpPr/>
          <p:nvPr/>
        </p:nvSpPr>
        <p:spPr>
          <a:xfrm>
            <a:off x="6572264" y="4773902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</a:t>
            </a:r>
          </a:p>
        </p:txBody>
      </p:sp>
      <p:sp>
        <p:nvSpPr>
          <p:cNvPr id="18" name="矩形 17"/>
          <p:cNvSpPr/>
          <p:nvPr/>
        </p:nvSpPr>
        <p:spPr>
          <a:xfrm>
            <a:off x="6572264" y="5059654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F</a:t>
            </a:r>
          </a:p>
        </p:txBody>
      </p:sp>
      <p:sp>
        <p:nvSpPr>
          <p:cNvPr id="19" name="矩形 18"/>
          <p:cNvSpPr/>
          <p:nvPr/>
        </p:nvSpPr>
        <p:spPr>
          <a:xfrm>
            <a:off x="1714480" y="4845340"/>
            <a:ext cx="642942" cy="428628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時間</a:t>
            </a:r>
            <a:endParaRPr lang="en-US" altLang="zh-TW" sz="1600" dirty="0" smtClean="0"/>
          </a:p>
        </p:txBody>
      </p:sp>
      <p:sp>
        <p:nvSpPr>
          <p:cNvPr id="20" name="文字方塊 19"/>
          <p:cNvSpPr txBox="1"/>
          <p:nvPr/>
        </p:nvSpPr>
        <p:spPr>
          <a:xfrm>
            <a:off x="6929454" y="3056138"/>
            <a:ext cx="928694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/>
              <a:t>型號</a:t>
            </a:r>
            <a:endParaRPr lang="en-US" altLang="zh-TW" sz="1200" dirty="0" smtClean="0"/>
          </a:p>
          <a:p>
            <a:endParaRPr lang="en-US" altLang="zh-TW" sz="700" dirty="0" smtClean="0"/>
          </a:p>
          <a:p>
            <a:r>
              <a:rPr lang="zh-TW" altLang="en-US" sz="1200" dirty="0" smtClean="0"/>
              <a:t>序號</a:t>
            </a:r>
            <a:r>
              <a:rPr lang="en-US" altLang="zh-TW" sz="1200" dirty="0" smtClean="0"/>
              <a:t>1</a:t>
            </a:r>
          </a:p>
          <a:p>
            <a:endParaRPr lang="en-US" altLang="zh-TW" sz="600" dirty="0" smtClean="0"/>
          </a:p>
          <a:p>
            <a:r>
              <a:rPr lang="zh-TW" altLang="en-US" sz="1200" dirty="0" smtClean="0"/>
              <a:t>序號</a:t>
            </a:r>
            <a:r>
              <a:rPr lang="en-US" altLang="zh-TW" sz="1200" dirty="0" smtClean="0"/>
              <a:t>2</a:t>
            </a:r>
          </a:p>
          <a:p>
            <a:endParaRPr lang="en-US" altLang="zh-TW" sz="600" dirty="0" smtClean="0"/>
          </a:p>
          <a:p>
            <a:r>
              <a:rPr lang="zh-TW" altLang="en-US" sz="1200" dirty="0" smtClean="0"/>
              <a:t>寫序時間</a:t>
            </a:r>
            <a:endParaRPr lang="en-US" altLang="zh-TW" sz="1200" dirty="0" smtClean="0"/>
          </a:p>
          <a:p>
            <a:endParaRPr lang="en-US" altLang="zh-TW" sz="800" dirty="0" smtClean="0"/>
          </a:p>
          <a:p>
            <a:r>
              <a:rPr lang="en-US" altLang="zh-TW" sz="1200" dirty="0" smtClean="0"/>
              <a:t>1</a:t>
            </a:r>
            <a:r>
              <a:rPr lang="zh-TW" altLang="en-US" sz="1200" dirty="0" smtClean="0"/>
              <a:t>分</a:t>
            </a:r>
            <a:endParaRPr lang="en-US" altLang="zh-TW" sz="1200" dirty="0" smtClean="0"/>
          </a:p>
          <a:p>
            <a:endParaRPr lang="en-US" altLang="zh-TW" sz="500" dirty="0" smtClean="0"/>
          </a:p>
          <a:p>
            <a:r>
              <a:rPr lang="en-US" altLang="zh-TW" sz="1200" dirty="0" smtClean="0"/>
              <a:t>2</a:t>
            </a:r>
            <a:r>
              <a:rPr lang="zh-TW" altLang="en-US" sz="1200" dirty="0" smtClean="0"/>
              <a:t>小時</a:t>
            </a:r>
            <a:endParaRPr lang="en-US" altLang="zh-TW" sz="1200" dirty="0" smtClean="0"/>
          </a:p>
          <a:p>
            <a:endParaRPr lang="en-US" altLang="zh-TW" sz="800" dirty="0" smtClean="0"/>
          </a:p>
          <a:p>
            <a:r>
              <a:rPr lang="en-US" altLang="zh-TW" sz="1200" dirty="0" smtClean="0"/>
              <a:t>Error</a:t>
            </a:r>
            <a:r>
              <a:rPr lang="zh-TW" altLang="en-US" sz="1200" dirty="0" smtClean="0"/>
              <a:t> </a:t>
            </a:r>
            <a:r>
              <a:rPr lang="en-US" altLang="zh-TW" sz="1200" dirty="0" smtClean="0"/>
              <a:t>Code</a:t>
            </a:r>
          </a:p>
          <a:p>
            <a:endParaRPr lang="en-US" altLang="zh-TW" sz="400" dirty="0" smtClean="0"/>
          </a:p>
          <a:p>
            <a:r>
              <a:rPr lang="zh-TW" altLang="en-US" sz="1200" dirty="0" smtClean="0"/>
              <a:t>過期時間</a:t>
            </a:r>
            <a:endParaRPr lang="en-US" altLang="zh-TW" sz="1200" dirty="0" smtClean="0"/>
          </a:p>
        </p:txBody>
      </p:sp>
      <p:sp>
        <p:nvSpPr>
          <p:cNvPr id="15" name="矩形 14"/>
          <p:cNvSpPr/>
          <p:nvPr/>
        </p:nvSpPr>
        <p:spPr>
          <a:xfrm>
            <a:off x="6572264" y="4214818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</a:t>
            </a:r>
          </a:p>
        </p:txBody>
      </p:sp>
      <p:sp>
        <p:nvSpPr>
          <p:cNvPr id="22" name="矩形 21"/>
          <p:cNvSpPr/>
          <p:nvPr/>
        </p:nvSpPr>
        <p:spPr>
          <a:xfrm>
            <a:off x="6572264" y="3929066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A</a:t>
            </a:r>
          </a:p>
        </p:txBody>
      </p:sp>
      <p:sp>
        <p:nvSpPr>
          <p:cNvPr id="23" name="矩形 22"/>
          <p:cNvSpPr/>
          <p:nvPr/>
        </p:nvSpPr>
        <p:spPr>
          <a:xfrm>
            <a:off x="6572264" y="3643314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9</a:t>
            </a:r>
          </a:p>
        </p:txBody>
      </p:sp>
      <p:sp>
        <p:nvSpPr>
          <p:cNvPr id="14" name="矩形 13"/>
          <p:cNvSpPr/>
          <p:nvPr/>
        </p:nvSpPr>
        <p:spPr>
          <a:xfrm>
            <a:off x="6572264" y="3357562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</a:p>
        </p:txBody>
      </p:sp>
      <p:sp>
        <p:nvSpPr>
          <p:cNvPr id="21" name="矩形 20"/>
          <p:cNvSpPr/>
          <p:nvPr/>
        </p:nvSpPr>
        <p:spPr>
          <a:xfrm>
            <a:off x="6572264" y="3071810"/>
            <a:ext cx="357190" cy="214314"/>
          </a:xfrm>
          <a:prstGeom prst="rect">
            <a:avLst/>
          </a:prstGeom>
          <a:solidFill>
            <a:srgbClr val="7030A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相機</a:t>
            </a:r>
            <a:r>
              <a:rPr lang="en-US" altLang="zh-TW" dirty="0" smtClean="0"/>
              <a:t>Flash</a:t>
            </a:r>
            <a:r>
              <a:rPr lang="zh-TW" altLang="en-US" dirty="0" smtClean="0"/>
              <a:t>儲存資料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14348" y="1502995"/>
            <a:ext cx="81439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0x07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相機型號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		</a:t>
            </a:r>
            <a:r>
              <a:rPr lang="en-US" altLang="zh-TW" sz="1600" dirty="0" smtClean="0"/>
              <a:t>MODEL_PAGE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0x08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相機序號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1(Opal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序號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)			</a:t>
            </a:r>
            <a:r>
              <a:rPr lang="en-US" altLang="zh-TW" sz="1600" dirty="0" smtClean="0"/>
              <a:t>SN_PAGE1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0x09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相機序號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2(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廠內生產製令序號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)		</a:t>
            </a:r>
            <a:r>
              <a:rPr lang="en-US" altLang="zh-TW" sz="1600" dirty="0" smtClean="0"/>
              <a:t>SN_PAGE2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0x0A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寫相機序號的時間，當成是相機的製造日期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1600" dirty="0" smtClean="0"/>
              <a:t>DATE_PAGE0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0x0B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相機使用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分鐘的時間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en-US" altLang="zh-TW" sz="1600" dirty="0" smtClean="0"/>
              <a:t>DATE_PAGE1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0x0D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相機使用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小時的時間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en-US" altLang="zh-TW" sz="1600" dirty="0" smtClean="0"/>
              <a:t>DATE_PAGE3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0x0E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相機禁止使用碼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	</a:t>
            </a:r>
            <a:r>
              <a:rPr lang="en-US" altLang="zh-TW" sz="1600" dirty="0" smtClean="0"/>
              <a:t>ERROR_PAGE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0x0F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相機禁止使用的時間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en-US" altLang="zh-TW" sz="1600" dirty="0" smtClean="0"/>
              <a:t>ERROR_DATE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0x10	AWB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資料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data			</a:t>
            </a:r>
            <a:r>
              <a:rPr lang="en-US" altLang="zh-TW" sz="1600" dirty="0" smtClean="0"/>
              <a:t>	AWB_PAGE0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0x11	AWB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資料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data			</a:t>
            </a:r>
            <a:r>
              <a:rPr lang="en-US" altLang="zh-TW" sz="1600" dirty="0" smtClean="0"/>
              <a:t>	AWB_PAGE1</a:t>
            </a: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0x12~0x1B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使用者資料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	</a:t>
            </a:r>
            <a:r>
              <a:rPr lang="en-US" altLang="zh-TW" sz="1600" dirty="0" smtClean="0"/>
              <a:t>USER_PAGE</a:t>
            </a:r>
          </a:p>
          <a:p>
            <a:pPr marL="457200" indent="-457200"/>
            <a:endParaRPr lang="en-US" altLang="zh-TW" sz="1600" dirty="0" smtClean="0"/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Note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全新的相機，所有資料皆為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，需要用工廠模式寫入相機序號。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相機只能一次寫入。（每個位元只能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變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，不能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變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，除非全部清除。）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內視鏡相機防止二次使用機制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0034" y="1500174"/>
            <a:ext cx="835824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1.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系統上電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/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相機接上時，檢查相機是否為全新？</a:t>
            </a:r>
          </a:p>
          <a:p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	讀相機之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flash 0xB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，若資料皆為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0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，則為全新相機。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(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沒有使用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分鐘的紀錄，就是全新相機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)</a:t>
            </a:r>
          </a:p>
          <a:p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1.1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全新相機	直接開始使用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1.2 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非全新相機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檢查相機是否有錯誤碼，讀相機之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flash 0xE</a:t>
            </a:r>
          </a:p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1.2.1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若有錯誤碼，立刻禁止使用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1.2.2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若無錯誤碼，檢查使用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分鐘至今時間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1.2.2.1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若使用時間超過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小時，禁止使用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1.2.2.1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若使用時間不到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小時，允許使用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使用中，每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分鐘檢查一次使用時間，若使用時間滿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小時，顯示警告，若使用滿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小時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分鐘，則禁止使用。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線接點 17"/>
          <p:cNvCxnSpPr/>
          <p:nvPr/>
        </p:nvCxnSpPr>
        <p:spPr>
          <a:xfrm rot="5400000">
            <a:off x="7000891" y="4714891"/>
            <a:ext cx="15716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圖片 20" descr="C:\A I K E\公司活動宣傳品\產品實照\03.jpg"/>
          <p:cNvPicPr/>
          <p:nvPr/>
        </p:nvPicPr>
        <p:blipFill>
          <a:blip r:embed="rId2" cstate="print"/>
          <a:srcRect l="14199" t="61242" r="55704" b="4374"/>
          <a:stretch>
            <a:fillRect/>
          </a:stretch>
        </p:blipFill>
        <p:spPr bwMode="auto">
          <a:xfrm>
            <a:off x="7500958" y="4786322"/>
            <a:ext cx="991917" cy="849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55" name="直線接點 54"/>
          <p:cNvCxnSpPr/>
          <p:nvPr/>
        </p:nvCxnSpPr>
        <p:spPr>
          <a:xfrm>
            <a:off x="5286380" y="3571876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68264"/>
            <a:ext cx="8229600" cy="989034"/>
          </a:xfrm>
        </p:spPr>
        <p:txBody>
          <a:bodyPr>
            <a:normAutofit/>
          </a:bodyPr>
          <a:lstStyle/>
          <a:p>
            <a:r>
              <a:rPr lang="en-US" altLang="zh-TW" dirty="0" err="1" smtClean="0"/>
              <a:t>imsLink</a:t>
            </a:r>
            <a:r>
              <a:rPr lang="zh-TW" altLang="en-US" dirty="0" smtClean="0"/>
              <a:t>連線</a:t>
            </a:r>
            <a:endParaRPr lang="zh-TW" alt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2643182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</a:p>
          <a:p>
            <a:pPr algn="ctr"/>
            <a:r>
              <a:rPr lang="zh-TW" altLang="en-US" sz="2400" dirty="0" smtClean="0"/>
              <a:t>（工廠程式）</a:t>
            </a:r>
            <a:endParaRPr lang="zh-TW" altLang="en-US" sz="240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857884" y="3286124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flipH="1">
            <a:off x="5929322" y="371475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0800000" flipH="1">
            <a:off x="5929322" y="300037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1406" y="12858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23" name="圖片 2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2643182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9" name="圖片 18" descr="1Image02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8596" y="1635926"/>
            <a:ext cx="4918876" cy="3714776"/>
          </a:xfrm>
          <a:prstGeom prst="rect">
            <a:avLst/>
          </a:prstGeom>
        </p:spPr>
      </p:pic>
      <p:pic>
        <p:nvPicPr>
          <p:cNvPr id="20" name="圖片 19" descr="2Image027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39008" y="2571744"/>
            <a:ext cx="4918876" cy="3714776"/>
          </a:xfrm>
          <a:prstGeom prst="rect">
            <a:avLst/>
          </a:prstGeom>
        </p:spPr>
      </p:pic>
      <p:pic>
        <p:nvPicPr>
          <p:cNvPr id="16" name="圖片 15" descr="Image018bbb.jpg"/>
          <p:cNvPicPr>
            <a:picLocks noChangeAspect="1"/>
          </p:cNvPicPr>
          <p:nvPr/>
        </p:nvPicPr>
        <p:blipFill>
          <a:blip r:embed="rId6" cstate="print"/>
          <a:srcRect l="26860" t="23187" r="32615" b="25506"/>
          <a:stretch>
            <a:fillRect/>
          </a:stretch>
        </p:blipFill>
        <p:spPr>
          <a:xfrm>
            <a:off x="1643042" y="571480"/>
            <a:ext cx="804709" cy="842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內視鏡相機防止二次使用機制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8860" y="1714488"/>
            <a:ext cx="314327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是否全新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28860" y="3286124"/>
            <a:ext cx="314327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有無錯誤碼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28860" y="4714884"/>
            <a:ext cx="3143272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是使用時間是否滿</a:t>
            </a:r>
            <a:r>
              <a:rPr lang="en-US" altLang="zh-TW" dirty="0" smtClean="0"/>
              <a:t>2</a:t>
            </a:r>
            <a:r>
              <a:rPr lang="zh-TW" altLang="en-US" dirty="0" smtClean="0"/>
              <a:t>小時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7000892" y="1571612"/>
            <a:ext cx="1357322" cy="12144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可用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000892" y="3643314"/>
            <a:ext cx="1357322" cy="12144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不可用</a:t>
            </a:r>
            <a:endParaRPr lang="zh-TW" altLang="en-US" dirty="0"/>
          </a:p>
        </p:txBody>
      </p:sp>
      <p:cxnSp>
        <p:nvCxnSpPr>
          <p:cNvPr id="26" name="直線單箭頭接點 25"/>
          <p:cNvCxnSpPr>
            <a:stCxn id="7" idx="2"/>
            <a:endCxn id="9" idx="0"/>
          </p:cNvCxnSpPr>
          <p:nvPr/>
        </p:nvCxnSpPr>
        <p:spPr>
          <a:xfrm rot="5400000">
            <a:off x="3428992" y="2714620"/>
            <a:ext cx="1143008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stCxn id="9" idx="2"/>
            <a:endCxn id="10" idx="0"/>
          </p:cNvCxnSpPr>
          <p:nvPr/>
        </p:nvCxnSpPr>
        <p:spPr>
          <a:xfrm rot="5400000">
            <a:off x="3500430" y="4214818"/>
            <a:ext cx="100013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14282" y="2857496"/>
            <a:ext cx="1500198" cy="1214446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上電開機 或相機接上</a:t>
            </a:r>
            <a:endParaRPr lang="zh-TW" altLang="en-US" dirty="0"/>
          </a:p>
        </p:txBody>
      </p:sp>
      <p:cxnSp>
        <p:nvCxnSpPr>
          <p:cNvPr id="31" name="圖案 30"/>
          <p:cNvCxnSpPr>
            <a:stCxn id="10" idx="2"/>
            <a:endCxn id="8" idx="3"/>
          </p:cNvCxnSpPr>
          <p:nvPr/>
        </p:nvCxnSpPr>
        <p:spPr>
          <a:xfrm rot="5400000" flipH="1" flipV="1">
            <a:off x="4697016" y="1482315"/>
            <a:ext cx="2964677" cy="4357718"/>
          </a:xfrm>
          <a:prstGeom prst="bentConnector4">
            <a:avLst>
              <a:gd name="adj1" fmla="val -18519"/>
              <a:gd name="adj2" fmla="val 110626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接點 32"/>
          <p:cNvCxnSpPr>
            <a:stCxn id="19" idx="3"/>
            <a:endCxn id="7" idx="1"/>
          </p:cNvCxnSpPr>
          <p:nvPr/>
        </p:nvCxnSpPr>
        <p:spPr>
          <a:xfrm flipV="1">
            <a:off x="1714480" y="1928802"/>
            <a:ext cx="714380" cy="15359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接點 49"/>
          <p:cNvCxnSpPr>
            <a:stCxn id="7" idx="3"/>
            <a:endCxn id="8" idx="1"/>
          </p:cNvCxnSpPr>
          <p:nvPr/>
        </p:nvCxnSpPr>
        <p:spPr>
          <a:xfrm>
            <a:off x="5572132" y="1928802"/>
            <a:ext cx="1428760" cy="250033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>
            <a:stCxn id="9" idx="3"/>
            <a:endCxn id="13" idx="1"/>
          </p:cNvCxnSpPr>
          <p:nvPr/>
        </p:nvCxnSpPr>
        <p:spPr>
          <a:xfrm>
            <a:off x="5572132" y="3500438"/>
            <a:ext cx="1428760" cy="75009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肘形接點 53"/>
          <p:cNvCxnSpPr>
            <a:stCxn id="10" idx="3"/>
            <a:endCxn id="13" idx="1"/>
          </p:cNvCxnSpPr>
          <p:nvPr/>
        </p:nvCxnSpPr>
        <p:spPr>
          <a:xfrm flipV="1">
            <a:off x="5572132" y="4250537"/>
            <a:ext cx="1428760" cy="678661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接點 21"/>
          <p:cNvCxnSpPr>
            <a:stCxn id="8" idx="2"/>
            <a:endCxn id="13" idx="0"/>
          </p:cNvCxnSpPr>
          <p:nvPr/>
        </p:nvCxnSpPr>
        <p:spPr>
          <a:xfrm rot="5400000">
            <a:off x="7250925" y="3214686"/>
            <a:ext cx="857256" cy="1588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643570" y="1785926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Y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643570" y="3357562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Y</a:t>
            </a:r>
            <a:endParaRPr lang="zh-TW" altLang="en-US" sz="1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572132" y="4786322"/>
            <a:ext cx="285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Y</a:t>
            </a:r>
            <a:endParaRPr lang="zh-TW" altLang="en-US" sz="1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143768" y="3071810"/>
            <a:ext cx="107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/>
              <a:t>用滿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小時</a:t>
            </a:r>
            <a:endParaRPr lang="zh-TW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Code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1643050"/>
            <a:ext cx="8572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VIDEO_OK			0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沒問題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VIDEO_FORBID_ALL		1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其他錯誤狀況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VIDEO_FORBID_USE_2HR		2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使用時間超過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2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小時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  <a:cs typeface="Arial Unicode MS" pitchFamily="34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VIDEO_FORBID_RTC_FAIL		3	//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主機電池失效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不寫入相機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  <a:cs typeface="Arial Unicode MS" pitchFamily="34" charset="-120"/>
              </a:rPr>
              <a:t>)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28596" y="4429132"/>
            <a:ext cx="86439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0x0E	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相機禁止使用標記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</a:t>
            </a:r>
            <a:r>
              <a:rPr lang="en-US" altLang="zh-TW" sz="1600" dirty="0" smtClean="0"/>
              <a:t>ERROR_PAGE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ex: 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EE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CC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DD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EE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-00-00-00-00	//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可以使用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ex: 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EE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CC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DD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EE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02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02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02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02	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//</a:t>
            </a:r>
            <a:r>
              <a:rPr lang="zh-TW" altLang="en-US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禁止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使用、</a:t>
            </a:r>
            <a:r>
              <a:rPr lang="zh-TW" altLang="en-US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原因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相機過期的畫面</a:t>
            </a:r>
            <a:endParaRPr lang="zh-TW" altLang="en-US" dirty="0"/>
          </a:p>
        </p:txBody>
      </p:sp>
      <p:pic>
        <p:nvPicPr>
          <p:cNvPr id="10" name="圖片 9" descr="222ims_image_20191025_19522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000" y="1764000"/>
            <a:ext cx="8961120" cy="504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forbid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57355" y="1142984"/>
            <a:ext cx="5514119" cy="27860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989034"/>
          </a:xfrm>
        </p:spPr>
        <p:txBody>
          <a:bodyPr/>
          <a:lstStyle/>
          <a:p>
            <a:r>
              <a:rPr lang="zh-TW" altLang="en-US" dirty="0" smtClean="0"/>
              <a:t>圖示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357554" y="2928934"/>
            <a:ext cx="56436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S/N : EA1224079 1907-001-0001             </a:t>
            </a:r>
            <a:r>
              <a:rPr lang="zh-TW" alt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相機序號</a:t>
            </a:r>
            <a:endParaRPr lang="en-US" altLang="zh-TW" sz="15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1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START : 06/06/2019 4 11:24:45</a:t>
            </a:r>
            <a:r>
              <a:rPr lang="zh-TW" altLang="en-US" sz="1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TW" alt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此相機使用滿</a:t>
            </a:r>
            <a:r>
              <a:rPr lang="en-US" altLang="zh-TW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分鐘的時間</a:t>
            </a:r>
            <a:endParaRPr lang="en-US" altLang="zh-TW" sz="15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TW" sz="1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2HR : 06/06/2019 4 13:25:38</a:t>
            </a:r>
            <a:r>
              <a:rPr lang="zh-TW" altLang="en-US" sz="15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zh-TW" alt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此相機使用滿</a:t>
            </a:r>
            <a:r>
              <a:rPr lang="en-US" altLang="zh-TW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TW" altLang="en-US" sz="1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小時的時間</a:t>
            </a:r>
            <a:endParaRPr lang="zh-TW" altLang="en-US" sz="1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圖片 7" descr="forbid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57356" y="4000504"/>
            <a:ext cx="5514122" cy="27860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工廠模式看相機資訊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86248" y="1285860"/>
            <a:ext cx="435771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鍵盤，按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Ctrl+Break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二次加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ims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，進入工廠模式。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相機型號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相機序號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寫相機序號的時間，當成是製造日期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8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相機使用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1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分鐘的時間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相機使用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小時的時間</a:t>
            </a: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相機禁止使用碼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相機被禁用的時間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8" name="圖片 7" descr="enginIMG_20190606_133009.jpg"/>
          <p:cNvPicPr>
            <a:picLocks noChangeAspect="1"/>
          </p:cNvPicPr>
          <p:nvPr/>
        </p:nvPicPr>
        <p:blipFill>
          <a:blip r:embed="rId2" cstate="print"/>
          <a:srcRect l="5644" t="1063" r="8780" b="17008"/>
          <a:stretch>
            <a:fillRect/>
          </a:stretch>
        </p:blipFill>
        <p:spPr>
          <a:xfrm>
            <a:off x="857224" y="1214422"/>
            <a:ext cx="3214710" cy="5447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AWB 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8596" y="1432971"/>
            <a:ext cx="8643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0x10	AWB data				</a:t>
            </a:r>
            <a:r>
              <a:rPr lang="en-US" altLang="zh-TW" sz="1600" dirty="0" smtClean="0"/>
              <a:t>AWB_PAGE0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    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RH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RL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BH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BL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-00-00-00-00	//AWB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資料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ex: 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04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D2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07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08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-00-00-00-00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//AWB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資料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R : 0x04D2 = 1234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					  B : 0x0708 = 1800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使用者資料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7158" y="1122509"/>
            <a:ext cx="8643998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0x10	AWB data				</a:t>
            </a:r>
            <a:r>
              <a:rPr lang="en-US" altLang="zh-TW" sz="1600" dirty="0" smtClean="0"/>
              <a:t>AWB_PAGE0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    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RH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RL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BH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BL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-00-00-00-00	//AWB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資料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ex: 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04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D2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07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08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-00-00-00-00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	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//AWB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資料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R : 0x04D2 = 1234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					  B : 0x0708 = 1800</a:t>
            </a:r>
          </a:p>
          <a:p>
            <a:pPr marL="457200" indent="-457200"/>
            <a:endParaRPr lang="en-US" altLang="zh-TW" sz="5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使用者資料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0x11	user data				</a:t>
            </a:r>
            <a:r>
              <a:rPr lang="en-US" altLang="zh-TW" sz="1600" dirty="0" smtClean="0"/>
              <a:t>AWB_PAGE1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ex: DA-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52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1A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04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52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1B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D2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52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1E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07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52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1F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08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-00-00-00</a:t>
            </a:r>
          </a:p>
          <a:p>
            <a:pPr marL="457200" indent="-457200"/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                    </a:t>
            </a:r>
            <a:r>
              <a:rPr lang="zh-TW" altLang="en-US" sz="1600" b="1" dirty="0" smtClean="0">
                <a:latin typeface="標楷體" pitchFamily="65" charset="-120"/>
                <a:ea typeface="標楷體" pitchFamily="65" charset="-120"/>
              </a:rPr>
              <a:t>有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AWB_R_H  AWB_R_L  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AWB_B_H  AWB_B_L  </a:t>
            </a:r>
            <a:r>
              <a:rPr lang="zh-TW" altLang="en-US" sz="1600" b="1" dirty="0" smtClean="0">
                <a:latin typeface="標楷體" pitchFamily="65" charset="-120"/>
                <a:ea typeface="標楷體" pitchFamily="65" charset="-120"/>
              </a:rPr>
              <a:t>無</a:t>
            </a:r>
            <a:endParaRPr lang="en-US" altLang="zh-TW" sz="1600" b="1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          	//AWB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資料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R : 0x04D2 = 1234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B : 0x0708 = 1800</a:t>
            </a:r>
          </a:p>
          <a:p>
            <a:pPr marL="457200" indent="-457200"/>
            <a:endParaRPr lang="en-US" altLang="zh-TW" sz="5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Page 0x12~0x1B	user data				</a:t>
            </a:r>
            <a:r>
              <a:rPr lang="en-US" altLang="zh-TW" sz="1600" dirty="0" smtClean="0"/>
              <a:t>USER_PAGE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ex: DA-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FF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00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XX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FF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01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YY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FF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02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ZZ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-00-00-00</a:t>
            </a:r>
          </a:p>
          <a:p>
            <a:pPr marL="457200" indent="-457200"/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                    </a:t>
            </a:r>
            <a:r>
              <a:rPr lang="zh-TW" altLang="en-US" sz="1600" b="1" dirty="0" smtClean="0">
                <a:latin typeface="標楷體" pitchFamily="65" charset="-120"/>
                <a:ea typeface="標楷體" pitchFamily="65" charset="-120"/>
              </a:rPr>
              <a:t>有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 LED      </a:t>
            </a:r>
            <a:r>
              <a:rPr lang="zh-TW" altLang="en-US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測光     亮度 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zh-TW" altLang="en-US" sz="1600" b="1" dirty="0" smtClean="0">
                <a:latin typeface="標楷體" pitchFamily="65" charset="-120"/>
                <a:ea typeface="標楷體" pitchFamily="65" charset="-120"/>
              </a:rPr>
              <a:t>無</a:t>
            </a:r>
            <a:endParaRPr lang="en-US" altLang="zh-TW" sz="1600" b="1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XX: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0: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開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1: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關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    YY:0:Cen 1:Avg 2</a:t>
            </a:r>
            <a:r>
              <a:rPr lang="en-US" altLang="zh-TW" sz="1600" smtClean="0">
                <a:latin typeface="標楷體" pitchFamily="65" charset="-120"/>
                <a:ea typeface="標楷體" pitchFamily="65" charset="-120"/>
              </a:rPr>
              <a:t>: Auto  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ZZ:1~5</a:t>
            </a:r>
          </a:p>
          <a:p>
            <a:pPr marL="457200" indent="-457200"/>
            <a:endParaRPr lang="en-US" altLang="zh-TW" sz="5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user data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ex: DA-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AH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AL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dd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AH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AL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err="1" smtClean="0">
                <a:solidFill>
                  <a:srgbClr val="00B050"/>
                </a:solidFill>
                <a:latin typeface="標楷體" pitchFamily="65" charset="-120"/>
                <a:ea typeface="標楷體" pitchFamily="65" charset="-120"/>
              </a:rPr>
              <a:t>dd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AH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AL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err="1" smtClean="0">
                <a:solidFill>
                  <a:srgbClr val="0000FF"/>
                </a:solidFill>
                <a:latin typeface="標楷體" pitchFamily="65" charset="-120"/>
                <a:ea typeface="標楷體" pitchFamily="65" charset="-120"/>
              </a:rPr>
              <a:t>dd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AH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AL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err="1" smtClean="0">
                <a:solidFill>
                  <a:srgbClr val="7030A0"/>
                </a:solidFill>
                <a:latin typeface="標楷體" pitchFamily="65" charset="-120"/>
                <a:ea typeface="標楷體" pitchFamily="65" charset="-120"/>
              </a:rPr>
              <a:t>dd</a:t>
            </a:r>
            <a:endParaRPr lang="en-US" altLang="zh-TW" sz="1600" b="1" dirty="0" smtClean="0">
              <a:solidFill>
                <a:srgbClr val="7030A0"/>
              </a:solidFill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			ex: DA-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AH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AL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</a:t>
            </a:r>
            <a:r>
              <a:rPr lang="en-US" altLang="zh-TW" sz="16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dd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-00-00-00-00-00-00-00-00-00</a:t>
            </a:r>
          </a:p>
          <a:p>
            <a:pPr marL="457200" indent="-457200"/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//DA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開頭，每個命令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3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拜，每頁最多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5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個命令。命令</a:t>
            </a:r>
            <a:r>
              <a:rPr lang="en-US" altLang="zh-TW" sz="1600" dirty="0" smtClean="0">
                <a:latin typeface="標楷體" pitchFamily="65" charset="-120"/>
                <a:ea typeface="標楷體" pitchFamily="65" charset="-120"/>
              </a:rPr>
              <a:t>FF</a:t>
            </a:r>
            <a:r>
              <a:rPr lang="zh-TW" altLang="en-US" sz="1600" dirty="0" smtClean="0">
                <a:latin typeface="標楷體" pitchFamily="65" charset="-120"/>
                <a:ea typeface="標楷體" pitchFamily="65" charset="-120"/>
              </a:rPr>
              <a:t>為特殊命令，其他為寫相機暫存器命令。</a:t>
            </a:r>
            <a:endParaRPr lang="en-US" altLang="zh-TW" sz="16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其他問題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0034" y="1571612"/>
            <a:ext cx="84296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是否需要相機序號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格式為何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?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何時寫入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?</a:t>
            </a:r>
          </a:p>
          <a:p>
            <a:endParaRPr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2.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相關圖示及訊息要另外制訂。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3.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使用時間將屆，是否要顯示訊息？還是在使用中都要顯示使用時間？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4.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是否需要用別的方法叫出工廠模式？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7" name="圖片 6" descr="forbid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14678" y="3826797"/>
            <a:ext cx="5857916" cy="295978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857752" y="5786454"/>
            <a:ext cx="32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S/N : EA1224079  1907-001-0001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START : 06/06/2019 4 11:24:45</a:t>
            </a:r>
          </a:p>
          <a:p>
            <a:r>
              <a:rPr lang="en-US" altLang="zh-TW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2HR : 06/06/2019 4 13:25:38</a:t>
            </a:r>
            <a:endParaRPr lang="zh-TW" alt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其他問題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28596" y="1369156"/>
            <a:ext cx="8001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在未啟動時，如果用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看影像，其實是沒有限制的。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/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        HDMI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輸出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                            USB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輸出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 descr="2222IMG_20190528_181242.jpg"/>
          <p:cNvPicPr>
            <a:picLocks noChangeAspect="1"/>
          </p:cNvPicPr>
          <p:nvPr/>
        </p:nvPicPr>
        <p:blipFill>
          <a:blip r:embed="rId2" cstate="print"/>
          <a:srcRect t="2395"/>
          <a:stretch>
            <a:fillRect/>
          </a:stretch>
        </p:blipFill>
        <p:spPr>
          <a:xfrm>
            <a:off x="4596745" y="3071810"/>
            <a:ext cx="4404411" cy="2428892"/>
          </a:xfrm>
          <a:prstGeom prst="rect">
            <a:avLst/>
          </a:prstGeom>
        </p:spPr>
      </p:pic>
      <p:pic>
        <p:nvPicPr>
          <p:cNvPr id="7" name="圖片 6" descr="11111IMG_20190528_18120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3071811"/>
            <a:ext cx="4298920" cy="24288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28596" y="1428736"/>
            <a:ext cx="8001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調整主機時間，會不會讓相機可以繼續使用？會不會讓能用的相機變成不能用？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若主機的記憶電池沒電，會不會讓相機可以繼續使用？會不會讓能用的相機變成不能用？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不能使用的相機，換到別的主機，可否使用？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如果相機的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flash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寫入失效，會怎樣？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>
              <a:buFontTx/>
              <a:buAutoNum type="arabicPeriod"/>
            </a:pP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2000" b="1" dirty="0" err="1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Ans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：調整主機時間，會讓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小時時限不準，其他沒問題。</a:t>
            </a:r>
            <a:endParaRPr lang="en-US" altLang="zh-TW" sz="2000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/>
          <p:nvPr/>
        </p:nvCxnSpPr>
        <p:spPr>
          <a:xfrm rot="5400000">
            <a:off x="7000891" y="4714891"/>
            <a:ext cx="15716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圖片 15" descr="C:\A I K E\公司活動宣傳品\產品實照\03.jpg"/>
          <p:cNvPicPr/>
          <p:nvPr/>
        </p:nvPicPr>
        <p:blipFill>
          <a:blip r:embed="rId2" cstate="print"/>
          <a:srcRect l="14199" t="61242" r="55704" b="4374"/>
          <a:stretch>
            <a:fillRect/>
          </a:stretch>
        </p:blipFill>
        <p:spPr bwMode="auto">
          <a:xfrm>
            <a:off x="7500958" y="4786322"/>
            <a:ext cx="991917" cy="849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55" name="直線接點 54"/>
          <p:cNvCxnSpPr/>
          <p:nvPr/>
        </p:nvCxnSpPr>
        <p:spPr>
          <a:xfrm>
            <a:off x="5286380" y="3571876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68264"/>
            <a:ext cx="8229600" cy="98903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切換到燒錄頁面</a:t>
            </a:r>
            <a:endParaRPr lang="zh-TW" alt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2643182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</a:p>
          <a:p>
            <a:pPr algn="ctr"/>
            <a:r>
              <a:rPr lang="zh-TW" altLang="en-US" sz="2400" dirty="0" smtClean="0"/>
              <a:t>（工廠程式）</a:t>
            </a:r>
            <a:endParaRPr lang="zh-TW" altLang="en-US" sz="2400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1406" y="12858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23" name="圖片 2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2643182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圖片 17" descr="3Image00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00" y="2160000"/>
            <a:ext cx="4857784" cy="3668639"/>
          </a:xfrm>
          <a:prstGeom prst="rect">
            <a:avLst/>
          </a:prstGeom>
        </p:spPr>
      </p:pic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5715008" y="3286124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26" name="向右箭號 25"/>
          <p:cNvSpPr/>
          <p:nvPr/>
        </p:nvSpPr>
        <p:spPr>
          <a:xfrm flipH="1">
            <a:off x="5786446" y="371475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 rot="10800000" flipH="1">
            <a:off x="5786446" y="300037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zh-TW" altLang="en-US" dirty="0" smtClean="0">
                <a:solidFill>
                  <a:srgbClr val="000099"/>
                </a:solidFill>
                <a:latin typeface="標楷體" pitchFamily="65" charset="-120"/>
                <a:ea typeface="標楷體" pitchFamily="65" charset="-120"/>
                <a:cs typeface="+mj-cs"/>
              </a:rPr>
              <a:t>內視鏡相機使用個數記錄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內視鏡使用個數記錄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00034" y="1781124"/>
            <a:ext cx="8001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目前可以計數內視鏡相機插拔次數，以差拔一次算一次。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pPr marL="457200" indent="-457200"/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    (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也可改成使用一個內視鏡相機算一次</a:t>
            </a:r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zh-TW" altLang="en-US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2.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記錄滿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800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次後，顯示訊息，提醒使用者該換連接器。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3. 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記錄滿</a:t>
            </a:r>
            <a:r>
              <a:rPr lang="en-US" altLang="zh-TW" sz="2000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1000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次，禁止使用，直到更換連接器。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dirty="0" smtClean="0"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 更換連接器時，同時使用工廠模式清除使用記錄，主機也可以記住所有使用記錄。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2000" dirty="0" smtClean="0">
                <a:latin typeface="標楷體" pitchFamily="65" charset="-120"/>
                <a:ea typeface="標楷體" pitchFamily="65" charset="-120"/>
              </a:rPr>
              <a:t>相關圖示要另外制訂。</a:t>
            </a:r>
            <a:endParaRPr lang="en-US" altLang="zh-TW" sz="2000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其他圖示</a:t>
            </a:r>
            <a:endParaRPr lang="zh-TW" altLang="en-US" dirty="0"/>
          </a:p>
        </p:txBody>
      </p:sp>
      <p:pic>
        <p:nvPicPr>
          <p:cNvPr id="4" name="圖片 3" descr="m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428868"/>
            <a:ext cx="4413130" cy="2571768"/>
          </a:xfrm>
          <a:prstGeom prst="rect">
            <a:avLst/>
          </a:prstGeom>
        </p:spPr>
      </p:pic>
      <p:pic>
        <p:nvPicPr>
          <p:cNvPr id="5" name="圖片 4" descr="camer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57752" y="1214422"/>
            <a:ext cx="1428760" cy="1428760"/>
          </a:xfrm>
          <a:prstGeom prst="rect">
            <a:avLst/>
          </a:prstGeom>
        </p:spPr>
      </p:pic>
      <p:pic>
        <p:nvPicPr>
          <p:cNvPr id="7" name="圖片 6" descr="recorder_fai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00628" y="5286388"/>
            <a:ext cx="1219048" cy="1219048"/>
          </a:xfrm>
          <a:prstGeom prst="rect">
            <a:avLst/>
          </a:prstGeom>
        </p:spPr>
      </p:pic>
      <p:pic>
        <p:nvPicPr>
          <p:cNvPr id="8" name="圖片 7" descr="recorder_non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95874" y="4000504"/>
            <a:ext cx="1219048" cy="1219048"/>
          </a:xfrm>
          <a:prstGeom prst="rect">
            <a:avLst/>
          </a:prstGeom>
        </p:spPr>
      </p:pic>
      <p:pic>
        <p:nvPicPr>
          <p:cNvPr id="9" name="圖片 8" descr="recorder_ok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95874" y="2714620"/>
            <a:ext cx="1219200" cy="1219200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6500826" y="1714488"/>
            <a:ext cx="221457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踏板可以使用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12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相機可以使用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36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有連接器無相機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sz="2400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無連接器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/>
          <p:nvPr/>
        </p:nvCxnSpPr>
        <p:spPr>
          <a:xfrm rot="5400000">
            <a:off x="7000891" y="4714891"/>
            <a:ext cx="15716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圖片 15" descr="C:\A I K E\公司活動宣傳品\產品實照\03.jpg"/>
          <p:cNvPicPr/>
          <p:nvPr/>
        </p:nvPicPr>
        <p:blipFill>
          <a:blip r:embed="rId2" cstate="print"/>
          <a:srcRect l="14199" t="61242" r="55704" b="4374"/>
          <a:stretch>
            <a:fillRect/>
          </a:stretch>
        </p:blipFill>
        <p:spPr bwMode="auto">
          <a:xfrm>
            <a:off x="7500958" y="4786322"/>
            <a:ext cx="991917" cy="849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55" name="直線接點 54"/>
          <p:cNvCxnSpPr/>
          <p:nvPr/>
        </p:nvCxnSpPr>
        <p:spPr>
          <a:xfrm>
            <a:off x="5286380" y="3571876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68264"/>
            <a:ext cx="8229600" cy="98903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接上相機與掃瞄條碼</a:t>
            </a:r>
            <a:endParaRPr lang="zh-TW" alt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2643182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</a:p>
          <a:p>
            <a:pPr algn="ctr"/>
            <a:r>
              <a:rPr lang="zh-TW" altLang="en-US" sz="2400" dirty="0" smtClean="0"/>
              <a:t>（工廠程式）</a:t>
            </a:r>
            <a:endParaRPr lang="zh-TW" altLang="en-US" sz="2400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1406" y="12858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23" name="圖片 2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2643182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" name="圖片 20" descr="4Image00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00" y="2160000"/>
            <a:ext cx="4857784" cy="3668639"/>
          </a:xfrm>
          <a:prstGeom prst="rect">
            <a:avLst/>
          </a:prstGeom>
        </p:spPr>
      </p:pic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5715008" y="3286124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24" name="向右箭號 23"/>
          <p:cNvSpPr/>
          <p:nvPr/>
        </p:nvSpPr>
        <p:spPr>
          <a:xfrm flipH="1">
            <a:off x="5786446" y="371475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10800000" flipH="1">
            <a:off x="5786446" y="300037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/>
          <p:nvPr/>
        </p:nvCxnSpPr>
        <p:spPr>
          <a:xfrm rot="5400000">
            <a:off x="7000891" y="4714891"/>
            <a:ext cx="15716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圖片 15" descr="C:\A I K E\公司活動宣傳品\產品實照\03.jpg"/>
          <p:cNvPicPr/>
          <p:nvPr/>
        </p:nvPicPr>
        <p:blipFill>
          <a:blip r:embed="rId2" cstate="print"/>
          <a:srcRect l="14199" t="61242" r="55704" b="4374"/>
          <a:stretch>
            <a:fillRect/>
          </a:stretch>
        </p:blipFill>
        <p:spPr bwMode="auto">
          <a:xfrm>
            <a:off x="7500958" y="4786322"/>
            <a:ext cx="991917" cy="849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55" name="直線接點 54"/>
          <p:cNvCxnSpPr/>
          <p:nvPr/>
        </p:nvCxnSpPr>
        <p:spPr>
          <a:xfrm>
            <a:off x="5286380" y="3571876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68264"/>
            <a:ext cx="8229600" cy="98903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開始燒錄</a:t>
            </a:r>
            <a:endParaRPr lang="zh-TW" alt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2643182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</a:p>
          <a:p>
            <a:pPr algn="ctr"/>
            <a:r>
              <a:rPr lang="zh-TW" altLang="en-US" sz="2400" dirty="0" smtClean="0"/>
              <a:t>（工廠程式）</a:t>
            </a:r>
            <a:endParaRPr lang="zh-TW" altLang="en-US" sz="240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715008" y="3286124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flipH="1">
            <a:off x="5786446" y="371475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0800000" flipH="1">
            <a:off x="5786446" y="300037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1406" y="12858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23" name="圖片 2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2643182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8" name="圖片 17" descr="5Image00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00" y="2160000"/>
            <a:ext cx="4857784" cy="3668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接點 14"/>
          <p:cNvCxnSpPr/>
          <p:nvPr/>
        </p:nvCxnSpPr>
        <p:spPr>
          <a:xfrm rot="5400000">
            <a:off x="7000891" y="4714891"/>
            <a:ext cx="15716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圖片 15" descr="C:\A I K E\公司活動宣傳品\產品實照\03.jpg"/>
          <p:cNvPicPr/>
          <p:nvPr/>
        </p:nvPicPr>
        <p:blipFill>
          <a:blip r:embed="rId2" cstate="print"/>
          <a:srcRect l="14199" t="61242" r="55704" b="4374"/>
          <a:stretch>
            <a:fillRect/>
          </a:stretch>
        </p:blipFill>
        <p:spPr bwMode="auto">
          <a:xfrm>
            <a:off x="7500958" y="4786322"/>
            <a:ext cx="991917" cy="849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55" name="直線接點 54"/>
          <p:cNvCxnSpPr/>
          <p:nvPr/>
        </p:nvCxnSpPr>
        <p:spPr>
          <a:xfrm>
            <a:off x="5286380" y="3571876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368264"/>
            <a:ext cx="8229600" cy="989034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燒錄與驗證</a:t>
            </a:r>
            <a:endParaRPr lang="zh-TW" alt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2643182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</a:p>
          <a:p>
            <a:pPr algn="ctr"/>
            <a:r>
              <a:rPr lang="zh-TW" altLang="en-US" sz="2400" dirty="0" smtClean="0"/>
              <a:t>（工廠程式）</a:t>
            </a:r>
            <a:endParaRPr lang="zh-TW" altLang="en-US" sz="2400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1406" y="12858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23" name="圖片 2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2643182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1" name="圖片 20" descr="6Image01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0000" y="2160000"/>
            <a:ext cx="4857784" cy="3668639"/>
          </a:xfrm>
          <a:prstGeom prst="rect">
            <a:avLst/>
          </a:prstGeom>
        </p:spPr>
      </p:pic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5715008" y="3286124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20" name="向右箭號 19"/>
          <p:cNvSpPr/>
          <p:nvPr/>
        </p:nvSpPr>
        <p:spPr>
          <a:xfrm flipH="1">
            <a:off x="5786446" y="371475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 rot="10800000" flipH="1">
            <a:off x="5786446" y="300037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線接點 54"/>
          <p:cNvCxnSpPr/>
          <p:nvPr/>
        </p:nvCxnSpPr>
        <p:spPr>
          <a:xfrm>
            <a:off x="5286380" y="3571876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主機時間更新</a:t>
            </a:r>
            <a:endParaRPr lang="zh-TW" alt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2643182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</a:p>
          <a:p>
            <a:pPr algn="ctr"/>
            <a:r>
              <a:rPr lang="zh-TW" altLang="en-US" sz="2400" dirty="0" smtClean="0"/>
              <a:t>（工廠程式）</a:t>
            </a:r>
            <a:endParaRPr lang="zh-TW" altLang="en-US" sz="240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857884" y="3286124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flipH="1">
            <a:off x="5929322" y="371475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0800000" flipH="1">
            <a:off x="5929322" y="300037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1406" y="12858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23" name="圖片 2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2643182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圖片 14" descr="Image05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589" y="1643050"/>
            <a:ext cx="5719295" cy="4319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直線接點 54"/>
          <p:cNvCxnSpPr/>
          <p:nvPr/>
        </p:nvCxnSpPr>
        <p:spPr>
          <a:xfrm>
            <a:off x="5286380" y="3571876"/>
            <a:ext cx="1571636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主機序號燒錄</a:t>
            </a:r>
            <a:endParaRPr lang="zh-TW" altLang="en-US" dirty="0"/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510350" y="2643182"/>
            <a:ext cx="2562244" cy="185738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 dirty="0" smtClean="0"/>
              <a:t>Aries EGD System</a:t>
            </a:r>
          </a:p>
          <a:p>
            <a:pPr algn="ctr"/>
            <a:r>
              <a:rPr lang="zh-TW" altLang="en-US" sz="2400" dirty="0" smtClean="0"/>
              <a:t>（工廠程式）</a:t>
            </a:r>
            <a:endParaRPr lang="zh-TW" altLang="en-US" sz="2400" dirty="0"/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5857884" y="3286124"/>
            <a:ext cx="78581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 smtClean="0"/>
              <a:t>COM</a:t>
            </a:r>
            <a:endParaRPr lang="en-US" altLang="zh-TW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7" name="向右箭號 26"/>
          <p:cNvSpPr/>
          <p:nvPr/>
        </p:nvSpPr>
        <p:spPr>
          <a:xfrm flipH="1">
            <a:off x="5929322" y="371475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 rot="10800000" flipH="1">
            <a:off x="5929322" y="3000372"/>
            <a:ext cx="500066" cy="35719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71406" y="128586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M$ Windows</a:t>
            </a:r>
            <a:endParaRPr lang="zh-TW" altLang="en-US" dirty="0"/>
          </a:p>
        </p:txBody>
      </p:sp>
      <p:pic>
        <p:nvPicPr>
          <p:cNvPr id="23" name="圖片 22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00826" y="2643182"/>
            <a:ext cx="2571768" cy="1857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5" name="圖片 14" descr="Image057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406" y="1643050"/>
            <a:ext cx="5770220" cy="435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主機序號資料格式</a:t>
            </a:r>
            <a:endParaRPr lang="zh-TW" altLang="en-US" dirty="0"/>
          </a:p>
        </p:txBody>
      </p:sp>
      <p:sp>
        <p:nvSpPr>
          <p:cNvPr id="1028" name="AutoShape 4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0" name="AutoShape 6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2" name="AutoShape 8" descr="「條碼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34" name="AutoShape 10" descr="條碼--EAN13條碼--條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14282" y="2143114"/>
          <a:ext cx="8715436" cy="3071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18"/>
                <a:gridCol w="3676956"/>
                <a:gridCol w="3500462"/>
              </a:tblGrid>
              <a:tr h="7679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項目</a:t>
                      </a:r>
                      <a:endParaRPr lang="zh-TW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格式</a:t>
                      </a:r>
                      <a:endParaRPr lang="zh-TW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範例</a:t>
                      </a:r>
                      <a:endParaRPr lang="zh-TW" altLang="en-US" sz="2000" dirty="0"/>
                    </a:p>
                  </a:txBody>
                  <a:tcPr anchor="ctr" anchorCtr="1"/>
                </a:tc>
              </a:tr>
              <a:tr h="7679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主機序號</a:t>
                      </a:r>
                      <a:endParaRPr lang="zh-TW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</a:t>
                      </a:r>
                      <a:r>
                        <a:rPr lang="zh-TW" altLang="en-US" sz="1800" dirty="0" smtClean="0"/>
                        <a:t>位，第</a:t>
                      </a:r>
                      <a:r>
                        <a:rPr lang="en-US" altLang="zh-TW" sz="1800" dirty="0" smtClean="0"/>
                        <a:t>7</a:t>
                      </a:r>
                      <a:r>
                        <a:rPr lang="zh-TW" altLang="en-US" sz="1800" dirty="0" smtClean="0"/>
                        <a:t>位為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en-US" altLang="zh-TW" sz="1800" dirty="0" smtClean="0"/>
                        <a:t>(dash)</a:t>
                      </a:r>
                      <a:r>
                        <a:rPr lang="zh-TW" altLang="en-US" sz="1800" dirty="0" smtClean="0"/>
                        <a:t>，第</a:t>
                      </a:r>
                      <a:r>
                        <a:rPr lang="en-US" altLang="zh-TW" sz="1800" dirty="0" smtClean="0"/>
                        <a:t>8</a:t>
                      </a:r>
                      <a:r>
                        <a:rPr lang="zh-TW" altLang="en-US" sz="1800" dirty="0" smtClean="0"/>
                        <a:t>位為</a:t>
                      </a:r>
                      <a:r>
                        <a:rPr lang="en-US" altLang="zh-TW" sz="180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zh-TW" altLang="en-US" sz="1800" dirty="0" smtClean="0"/>
                        <a:t>，其他為數字（由</a:t>
                      </a:r>
                      <a:r>
                        <a:rPr lang="en-US" altLang="zh-TW" sz="1800" dirty="0" smtClean="0"/>
                        <a:t>0</a:t>
                      </a:r>
                      <a:r>
                        <a:rPr lang="zh-TW" altLang="en-US" sz="1800" dirty="0" smtClean="0"/>
                        <a:t>起算）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1906009</a:t>
                      </a:r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</a:rPr>
                        <a:t>-B</a:t>
                      </a:r>
                      <a:r>
                        <a:rPr lang="en-US" altLang="zh-TW" sz="2000" dirty="0" smtClean="0"/>
                        <a:t>0001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7679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大</a:t>
                      </a:r>
                      <a:r>
                        <a:rPr lang="en-US" altLang="zh-TW" sz="2000" dirty="0" smtClean="0"/>
                        <a:t>PCBA</a:t>
                      </a:r>
                      <a:r>
                        <a:rPr lang="zh-TW" altLang="en-US" sz="2000" dirty="0" smtClean="0"/>
                        <a:t>序號</a:t>
                      </a:r>
                      <a:endParaRPr lang="zh-TW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</a:t>
                      </a:r>
                      <a:r>
                        <a:rPr lang="zh-TW" altLang="en-US" sz="1800" dirty="0" smtClean="0"/>
                        <a:t>位，全部為數字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1200134100086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76795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小</a:t>
                      </a:r>
                      <a:r>
                        <a:rPr lang="en-US" altLang="zh-TW" sz="2000" dirty="0" smtClean="0"/>
                        <a:t>PCBA</a:t>
                      </a:r>
                      <a:r>
                        <a:rPr lang="zh-TW" altLang="en-US" sz="2000" dirty="0" smtClean="0"/>
                        <a:t>序號</a:t>
                      </a:r>
                      <a:endParaRPr lang="zh-TW" altLang="en-US" sz="20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24</a:t>
                      </a:r>
                      <a:r>
                        <a:rPr lang="zh-TW" altLang="en-US" sz="1800" dirty="0" smtClean="0"/>
                        <a:t>位，第</a:t>
                      </a:r>
                      <a:r>
                        <a:rPr lang="en-US" altLang="zh-TW" sz="1800" dirty="0" smtClean="0"/>
                        <a:t>7</a:t>
                      </a:r>
                      <a:r>
                        <a:rPr lang="zh-TW" altLang="en-US" sz="1800" dirty="0" smtClean="0"/>
                        <a:t>、第</a:t>
                      </a:r>
                      <a:r>
                        <a:rPr lang="en-US" altLang="zh-TW" sz="1800" dirty="0" smtClean="0"/>
                        <a:t>12</a:t>
                      </a:r>
                      <a:r>
                        <a:rPr lang="zh-TW" altLang="en-US" sz="1800" dirty="0" smtClean="0"/>
                        <a:t>、第</a:t>
                      </a:r>
                      <a:r>
                        <a:rPr lang="en-US" altLang="zh-TW" sz="1800" dirty="0" smtClean="0"/>
                        <a:t>19</a:t>
                      </a:r>
                      <a:r>
                        <a:rPr lang="zh-TW" altLang="en-US" sz="1800" dirty="0" smtClean="0"/>
                        <a:t>位為空白，其他為數字（由</a:t>
                      </a:r>
                      <a:r>
                        <a:rPr lang="en-US" altLang="zh-TW" sz="1800" dirty="0" smtClean="0"/>
                        <a:t>0</a:t>
                      </a:r>
                      <a:r>
                        <a:rPr lang="zh-TW" altLang="en-US" sz="1800" dirty="0" smtClean="0"/>
                        <a:t>起算）</a:t>
                      </a:r>
                      <a:endParaRPr lang="zh-TW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900" dirty="0" smtClean="0"/>
                        <a:t>4000104</a:t>
                      </a:r>
                      <a:r>
                        <a:rPr lang="zh-TW" altLang="en-US" sz="1900" b="1" dirty="0" smtClean="0">
                          <a:solidFill>
                            <a:srgbClr val="FF0000"/>
                          </a:solidFill>
                        </a:rPr>
                        <a:t>△</a:t>
                      </a:r>
                      <a:r>
                        <a:rPr lang="en-US" altLang="zh-TW" sz="1900" dirty="0" smtClean="0"/>
                        <a:t>1401</a:t>
                      </a:r>
                      <a:r>
                        <a:rPr lang="zh-TW" altLang="en-US" sz="1900" b="1" dirty="0" smtClean="0">
                          <a:solidFill>
                            <a:srgbClr val="FF0000"/>
                          </a:solidFill>
                        </a:rPr>
                        <a:t>△</a:t>
                      </a:r>
                      <a:r>
                        <a:rPr lang="en-US" altLang="zh-TW" sz="1900" dirty="0" smtClean="0"/>
                        <a:t>000335</a:t>
                      </a:r>
                      <a:r>
                        <a:rPr lang="zh-TW" altLang="en-US" sz="1900" b="1" dirty="0" smtClean="0">
                          <a:solidFill>
                            <a:srgbClr val="FF0000"/>
                          </a:solidFill>
                        </a:rPr>
                        <a:t>△</a:t>
                      </a:r>
                      <a:r>
                        <a:rPr lang="en-US" altLang="zh-TW" sz="1900" dirty="0" smtClean="0"/>
                        <a:t>1836</a:t>
                      </a:r>
                      <a:endParaRPr lang="zh-TW" altLang="en-US" sz="19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11122</TotalTime>
  <Words>1074</Words>
  <Application>Microsoft Office PowerPoint</Application>
  <PresentationFormat>如螢幕大小 (4:3)</PresentationFormat>
  <Paragraphs>321</Paragraphs>
  <Slides>32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3" baseType="lpstr">
      <vt:lpstr>Office 佈景主題</vt:lpstr>
      <vt:lpstr>投影片 1</vt:lpstr>
      <vt:lpstr>imsLink連線</vt:lpstr>
      <vt:lpstr>切換到燒錄頁面</vt:lpstr>
      <vt:lpstr>接上相機與掃瞄條碼</vt:lpstr>
      <vt:lpstr>開始燒錄</vt:lpstr>
      <vt:lpstr>燒錄與驗證</vt:lpstr>
      <vt:lpstr>主機時間更新</vt:lpstr>
      <vt:lpstr>主機序號燒錄</vt:lpstr>
      <vt:lpstr>主機序號資料格式</vt:lpstr>
      <vt:lpstr>相機序號讀寫</vt:lpstr>
      <vt:lpstr>相機序號資料格式</vt:lpstr>
      <vt:lpstr>相機型號讀寫</vt:lpstr>
      <vt:lpstr>相機資料讀寫</vt:lpstr>
      <vt:lpstr>相機序號讀寫</vt:lpstr>
      <vt:lpstr>投影片 15</vt:lpstr>
      <vt:lpstr>目標</vt:lpstr>
      <vt:lpstr>相機Flash儲存資料</vt:lpstr>
      <vt:lpstr>相機Flash儲存資料</vt:lpstr>
      <vt:lpstr>內視鏡相機防止二次使用機制</vt:lpstr>
      <vt:lpstr>內視鏡相機防止二次使用機制</vt:lpstr>
      <vt:lpstr>Error Code</vt:lpstr>
      <vt:lpstr>相機過期的畫面</vt:lpstr>
      <vt:lpstr>圖示</vt:lpstr>
      <vt:lpstr>工廠模式看相機資訊</vt:lpstr>
      <vt:lpstr>AWB 資料</vt:lpstr>
      <vt:lpstr>使用者資料</vt:lpstr>
      <vt:lpstr>其他問題</vt:lpstr>
      <vt:lpstr>其他問題</vt:lpstr>
      <vt:lpstr>問題</vt:lpstr>
      <vt:lpstr>投影片 30</vt:lpstr>
      <vt:lpstr>內視鏡使用個數記錄</vt:lpstr>
      <vt:lpstr>其他圖示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ims</dc:creator>
  <cp:lastModifiedBy>USER</cp:lastModifiedBy>
  <cp:revision>917</cp:revision>
  <dcterms:created xsi:type="dcterms:W3CDTF">2017-04-06T07:22:08Z</dcterms:created>
  <dcterms:modified xsi:type="dcterms:W3CDTF">2019-11-11T07:41:33Z</dcterms:modified>
</cp:coreProperties>
</file>