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68" r:id="rId4"/>
    <p:sldId id="289" r:id="rId5"/>
    <p:sldId id="300" r:id="rId6"/>
    <p:sldId id="299" r:id="rId7"/>
    <p:sldId id="348" r:id="rId8"/>
    <p:sldId id="298" r:id="rId9"/>
    <p:sldId id="350" r:id="rId10"/>
    <p:sldId id="309" r:id="rId11"/>
    <p:sldId id="290" r:id="rId12"/>
    <p:sldId id="293" r:id="rId13"/>
    <p:sldId id="301" r:id="rId14"/>
    <p:sldId id="313" r:id="rId15"/>
    <p:sldId id="314" r:id="rId16"/>
    <p:sldId id="349" r:id="rId17"/>
    <p:sldId id="282" r:id="rId18"/>
    <p:sldId id="281" r:id="rId19"/>
    <p:sldId id="335" r:id="rId20"/>
    <p:sldId id="347" r:id="rId21"/>
    <p:sldId id="346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260" r:id="rId33"/>
    <p:sldId id="261" r:id="rId34"/>
    <p:sldId id="296" r:id="rId35"/>
    <p:sldId id="321" r:id="rId36"/>
    <p:sldId id="267" r:id="rId37"/>
    <p:sldId id="334" r:id="rId38"/>
    <p:sldId id="324" r:id="rId39"/>
    <p:sldId id="331" r:id="rId40"/>
    <p:sldId id="274" r:id="rId41"/>
    <p:sldId id="266" r:id="rId42"/>
    <p:sldId id="328" r:id="rId43"/>
    <p:sldId id="325" r:id="rId44"/>
    <p:sldId id="332" r:id="rId45"/>
    <p:sldId id="326" r:id="rId46"/>
    <p:sldId id="275" r:id="rId47"/>
    <p:sldId id="329" r:id="rId48"/>
    <p:sldId id="330" r:id="rId49"/>
    <p:sldId id="327" r:id="rId50"/>
    <p:sldId id="333" r:id="rId51"/>
    <p:sldId id="307" r:id="rId52"/>
    <p:sldId id="278" r:id="rId53"/>
    <p:sldId id="305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76AA"/>
    <a:srgbClr val="377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0" autoAdjust="0"/>
    <p:restoredTop sz="79049" autoAdjust="0"/>
  </p:normalViewPr>
  <p:slideViewPr>
    <p:cSldViewPr snapToGrid="0">
      <p:cViewPr varScale="1">
        <p:scale>
          <a:sx n="54" d="100"/>
          <a:sy n="54" d="100"/>
        </p:scale>
        <p:origin x="-916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83748-C1F9-410D-B357-67EE7C0E1A8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2C8D1-3B82-46EB-80A2-C6E22B7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4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https://www.trendfollowing.com/2012/07/11/richard-dennis-the-turtletrader-teacher/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2C8D1-3B82-46EB-80A2-C6E22B737B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08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http://turtletrader.com/richard-dennis-turtle-want-ad/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2C8D1-3B82-46EB-80A2-C6E22B737B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80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200" dirty="0" smtClean="0"/>
              <a:t>‘It was simply the nickname Dennis used for his students.  He had been on a trip to Singapore and visited a turtle-breeding farm.  A huge vat of squirming turtles inspired him to say, “We are going to grow traders just like they grow turtles in Singapore.”’</a:t>
            </a:r>
          </a:p>
          <a:p>
            <a:pPr marL="0" indent="0" algn="r">
              <a:buNone/>
            </a:pPr>
            <a:r>
              <a:rPr lang="en-US" altLang="zh-TW" sz="1200" dirty="0" smtClean="0"/>
              <a:t>~ </a:t>
            </a:r>
            <a:r>
              <a:rPr lang="en-US" altLang="zh-TW" sz="1200" i="1" dirty="0" smtClean="0"/>
              <a:t>The Complete Turtle Trader </a:t>
            </a:r>
            <a:r>
              <a:rPr lang="en-US" altLang="zh-TW" sz="1200" dirty="0" smtClean="0"/>
              <a:t>by Michael </a:t>
            </a:r>
            <a:r>
              <a:rPr lang="en-US" altLang="zh-TW" sz="1200" dirty="0" err="1" smtClean="0"/>
              <a:t>Covel</a:t>
            </a:r>
            <a:endParaRPr lang="en-US" altLang="zh-TW" sz="1200" dirty="0" smtClean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2C8D1-3B82-46EB-80A2-C6E22B737B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63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http://baike.baidu.com/view/2280811.htm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2C8D1-3B82-46EB-80A2-C6E22B737B9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82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/>
              <a:t>大部分交易人忽視了前兩者，而且不是真的擁有交易系統，這是 </a:t>
            </a:r>
            <a:r>
              <a:rPr lang="en-US" altLang="zh-TW" sz="1200" dirty="0" smtClean="0"/>
              <a:t>90% </a:t>
            </a:r>
            <a:r>
              <a:rPr lang="zh-TW" altLang="en-US" sz="1200" dirty="0" smtClean="0"/>
              <a:t>的交易人失利的原因。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2C8D1-3B82-46EB-80A2-C6E22B737B9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1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9CC1-5B96-49DF-96BD-47E172C11D9E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5620-4595-4770-A2E4-582474E6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9CC1-5B96-49DF-96BD-47E172C11D9E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5620-4595-4770-A2E4-582474E6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04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9CC1-5B96-49DF-96BD-47E172C11D9E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5620-4595-4770-A2E4-582474E6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0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9CC1-5B96-49DF-96BD-47E172C11D9E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5620-4595-4770-A2E4-582474E6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6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9CC1-5B96-49DF-96BD-47E172C11D9E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5620-4595-4770-A2E4-582474E6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9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9CC1-5B96-49DF-96BD-47E172C11D9E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5620-4595-4770-A2E4-582474E6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9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9CC1-5B96-49DF-96BD-47E172C11D9E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5620-4595-4770-A2E4-582474E6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0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9CC1-5B96-49DF-96BD-47E172C11D9E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5620-4595-4770-A2E4-582474E6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1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9CC1-5B96-49DF-96BD-47E172C11D9E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5620-4595-4770-A2E4-582474E6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4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9CC1-5B96-49DF-96BD-47E172C11D9E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5620-4595-4770-A2E4-582474E6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7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9CC1-5B96-49DF-96BD-47E172C11D9E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5620-4595-4770-A2E4-582474E6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6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99CC1-5B96-49DF-96BD-47E172C11D9E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B5620-4595-4770-A2E4-582474E6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7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-requests.org/en/maste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hite5168.blogspot.tw/2012/08/python_12.html#.WC-3s_l96Uk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remote_data.html" TargetMode="External"/><Relationship Id="rId2" Type="http://schemas.openxmlformats.org/officeDocument/2006/relationships/hyperlink" Target="http://matplotlib.org/examples/pylab_examples/finance_demo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quandl.com/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智慧理財與程式</a:t>
            </a:r>
            <a:r>
              <a:rPr lang="zh-TW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交易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82499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Victor Gau</a:t>
            </a:r>
          </a:p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2017/03/11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156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893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所以</a:t>
            </a:r>
            <a:r>
              <a:rPr lang="en-US" altLang="zh-TW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投機賺錢是一種科學？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141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海龜交易法則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 </a:t>
            </a:r>
            <a:r>
              <a:rPr lang="zh-TW" altLang="en-US" dirty="0" smtClean="0"/>
              <a:t>突破系統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76" y="1398260"/>
            <a:ext cx="10892248" cy="545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1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893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那我們應該怎麼</a:t>
            </a:r>
            <a:r>
              <a:rPr lang="en-US" altLang="zh-TW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投機</a:t>
            </a:r>
            <a:r>
              <a:rPr lang="en-US" altLang="zh-TW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獲利？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011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用下面的方式嗎？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基本面分析？</a:t>
            </a:r>
            <a:endParaRPr lang="en-US" altLang="zh-TW" sz="4000" dirty="0" smtClean="0"/>
          </a:p>
          <a:p>
            <a:r>
              <a:rPr lang="zh-TW" altLang="en-US" sz="4000" dirty="0" smtClean="0"/>
              <a:t>技術面分析？</a:t>
            </a:r>
            <a:endParaRPr lang="en-US" altLang="zh-TW" sz="4000" dirty="0" smtClean="0"/>
          </a:p>
          <a:p>
            <a:r>
              <a:rPr lang="zh-TW" altLang="en-US" sz="4000" dirty="0" smtClean="0"/>
              <a:t>趨勢交易？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5936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關於基本面分析 </a:t>
            </a:r>
            <a:r>
              <a:rPr lang="en-US" altLang="zh-TW" dirty="0" smtClean="0"/>
              <a:t>(</a:t>
            </a:r>
            <a:r>
              <a:rPr lang="zh-TW" altLang="en-US" dirty="0" smtClean="0"/>
              <a:t>漫步華爾街 </a:t>
            </a:r>
            <a:r>
              <a:rPr lang="en-US" altLang="zh-TW" dirty="0" smtClean="0"/>
              <a:t>by </a:t>
            </a:r>
            <a:r>
              <a:rPr lang="en-US" altLang="zh-TW" dirty="0" err="1" smtClean="0"/>
              <a:t>Malkiel</a:t>
            </a:r>
            <a:r>
              <a:rPr lang="en-US" altLang="zh-TW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dirty="0"/>
              <a:t>「</a:t>
            </a:r>
            <a:r>
              <a:rPr lang="en-US" altLang="zh-TW" sz="4000" dirty="0"/>
              <a:t>... </a:t>
            </a:r>
            <a:r>
              <a:rPr lang="zh-TW" altLang="en-US" sz="4000" dirty="0"/>
              <a:t>我不再熱心提倡利用種種</a:t>
            </a:r>
            <a:r>
              <a:rPr lang="zh-TW" altLang="en-US" sz="4000" b="1" dirty="0">
                <a:solidFill>
                  <a:srgbClr val="FF0000"/>
                </a:solidFill>
              </a:rPr>
              <a:t>證券分析方法</a:t>
            </a:r>
            <a:r>
              <a:rPr lang="zh-TW" altLang="en-US" sz="4000" dirty="0"/>
              <a:t>，尋找優良的投資機會。在四十年前這曾經是值得的，但是情況已然改變</a:t>
            </a:r>
            <a:r>
              <a:rPr lang="en-US" altLang="zh-TW" sz="4000" dirty="0"/>
              <a:t>... </a:t>
            </a:r>
            <a:r>
              <a:rPr lang="zh-TW" altLang="en-US" sz="4000" dirty="0"/>
              <a:t>。現在我懷疑這種殫精竭慮的努力能和其代價相當。</a:t>
            </a:r>
            <a:r>
              <a:rPr lang="en-US" altLang="zh-TW" sz="4000" dirty="0"/>
              <a:t>... </a:t>
            </a:r>
            <a:r>
              <a:rPr lang="zh-TW" altLang="en-US" sz="4000" dirty="0"/>
              <a:t>我現在讚成</a:t>
            </a:r>
            <a:r>
              <a:rPr lang="zh-TW" altLang="en-US" sz="4000" b="1" dirty="0">
                <a:solidFill>
                  <a:srgbClr val="FF0000"/>
                </a:solidFill>
              </a:rPr>
              <a:t>效率市場</a:t>
            </a:r>
            <a:r>
              <a:rPr lang="zh-TW" altLang="en-US" sz="4000" dirty="0"/>
              <a:t>的想法。</a:t>
            </a:r>
            <a:r>
              <a:rPr lang="en-US" altLang="zh-TW" sz="4000" dirty="0"/>
              <a:t>...</a:t>
            </a:r>
            <a:r>
              <a:rPr lang="zh-TW" altLang="en-US" sz="4000" dirty="0" smtClean="0"/>
              <a:t>」</a:t>
            </a:r>
            <a:endParaRPr lang="en-US" altLang="zh-TW" sz="4000" dirty="0" smtClean="0"/>
          </a:p>
          <a:p>
            <a:pPr marL="0" indent="0" algn="r">
              <a:buNone/>
            </a:pPr>
            <a:r>
              <a:rPr lang="en-US" sz="4000" dirty="0" smtClean="0"/>
              <a:t>~ by Benjamin Graham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4906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關於技術面分析 </a:t>
            </a:r>
            <a:r>
              <a:rPr lang="en-US" altLang="zh-TW" dirty="0" smtClean="0"/>
              <a:t>(</a:t>
            </a:r>
            <a:r>
              <a:rPr lang="zh-TW" altLang="en-US" dirty="0" smtClean="0"/>
              <a:t>漫步華爾街 </a:t>
            </a:r>
            <a:r>
              <a:rPr lang="en-US" altLang="zh-TW" dirty="0" smtClean="0"/>
              <a:t>by </a:t>
            </a:r>
            <a:r>
              <a:rPr lang="en-US" altLang="zh-TW" dirty="0" err="1" smtClean="0"/>
              <a:t>Malkiel</a:t>
            </a:r>
            <a:r>
              <a:rPr lang="en-US" altLang="zh-TW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000" dirty="0" err="1" smtClean="0"/>
              <a:t>Malkiel</a:t>
            </a:r>
            <a:r>
              <a:rPr lang="en-US" altLang="zh-TW" sz="4000" dirty="0" smtClean="0"/>
              <a:t> </a:t>
            </a:r>
            <a:r>
              <a:rPr lang="zh-TW" altLang="en-US" sz="4000" dirty="0" smtClean="0"/>
              <a:t>強調</a:t>
            </a:r>
            <a:r>
              <a:rPr lang="zh-TW" altLang="en-US" sz="4000" dirty="0"/>
              <a:t>心理因素對股價有很大的影響，但是他承認自己對技術分析有偏見，因為技術分析很容易被挑毛病，而且</a:t>
            </a:r>
            <a:r>
              <a:rPr lang="zh-TW" altLang="en-US" sz="4000" b="1" dirty="0">
                <a:solidFill>
                  <a:srgbClr val="FF0000"/>
                </a:solidFill>
              </a:rPr>
              <a:t>沒有什麼合理的邏輯</a:t>
            </a:r>
            <a:r>
              <a:rPr lang="zh-TW" altLang="en-US" sz="4000" dirty="0"/>
              <a:t>，</a:t>
            </a:r>
            <a:r>
              <a:rPr lang="zh-TW" altLang="en-US" sz="4000" b="1" dirty="0">
                <a:solidFill>
                  <a:srgbClr val="FF0000"/>
                </a:solidFill>
              </a:rPr>
              <a:t>唯一的根據就是覺得歷史會重演</a:t>
            </a:r>
            <a:r>
              <a:rPr lang="zh-TW" altLang="en-US" sz="4000" dirty="0"/>
              <a:t>，</a:t>
            </a:r>
            <a:r>
              <a:rPr lang="zh-TW" altLang="en-US" sz="4000" b="1" dirty="0">
                <a:solidFill>
                  <a:srgbClr val="FF0000"/>
                </a:solidFill>
              </a:rPr>
              <a:t>相同的線型會再出現</a:t>
            </a:r>
            <a:r>
              <a:rPr lang="zh-TW" altLang="en-US" sz="4000" dirty="0"/>
              <a:t>。他認為技術分析容易付出較多的交易費，使得技術分析本身沒有「買進並持有」的策略好</a:t>
            </a:r>
            <a:r>
              <a:rPr lang="zh-TW" altLang="en-US" sz="4000" dirty="0" smtClean="0"/>
              <a:t>。</a:t>
            </a:r>
            <a:endParaRPr lang="zh-TW" altLang="en-US" sz="4000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123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893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所以</a:t>
            </a:r>
            <a:r>
              <a:rPr lang="en-US" altLang="zh-TW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趨勢交易囉？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216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看得出下圖的趨勢嗎？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763" y="1295396"/>
            <a:ext cx="7994473" cy="532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5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651" y="162739"/>
            <a:ext cx="8654148" cy="649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3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422"/>
            <a:ext cx="10515600" cy="629629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pylab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duration = 100</a:t>
            </a:r>
          </a:p>
          <a:p>
            <a:pPr marL="0" indent="0">
              <a:buNone/>
            </a:pPr>
            <a:r>
              <a:rPr lang="en-US" dirty="0"/>
              <a:t>mu, sigma = 0.0, 1.0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 = range(duration)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 = </a:t>
            </a:r>
            <a:r>
              <a:rPr lang="en-US" dirty="0" err="1"/>
              <a:t>np.random.normal</a:t>
            </a:r>
            <a:r>
              <a:rPr lang="en-US" dirty="0"/>
              <a:t>(mu, sigma, 100)</a:t>
            </a:r>
          </a:p>
          <a:p>
            <a:pPr marL="0" indent="0">
              <a:buNone/>
            </a:pPr>
            <a:r>
              <a:rPr lang="en-US" dirty="0"/>
              <a:t>y = </a:t>
            </a:r>
            <a:r>
              <a:rPr lang="en-US" dirty="0" err="1"/>
              <a:t>s.cumsum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pylab.plot</a:t>
            </a:r>
            <a:r>
              <a:rPr lang="en-US" dirty="0"/>
              <a:t>(x, y)</a:t>
            </a:r>
          </a:p>
          <a:p>
            <a:pPr marL="0" indent="0">
              <a:buNone/>
            </a:pPr>
            <a:r>
              <a:rPr lang="en-US" dirty="0" err="1"/>
              <a:t>pylab.xlabel</a:t>
            </a:r>
            <a:r>
              <a:rPr lang="en-US" dirty="0"/>
              <a:t>("Time")</a:t>
            </a:r>
          </a:p>
          <a:p>
            <a:pPr marL="0" indent="0">
              <a:buNone/>
            </a:pPr>
            <a:r>
              <a:rPr lang="en-US" dirty="0" err="1"/>
              <a:t>pylab.ylabel</a:t>
            </a:r>
            <a:r>
              <a:rPr lang="en-US" dirty="0"/>
              <a:t>("Value")</a:t>
            </a:r>
          </a:p>
          <a:p>
            <a:pPr marL="0" indent="0">
              <a:buNone/>
            </a:pPr>
            <a:r>
              <a:rPr lang="en-US" dirty="0" err="1"/>
              <a:t>pylab.savefig</a:t>
            </a:r>
            <a:r>
              <a:rPr lang="en-US" dirty="0"/>
              <a:t>("RandomGraph.png")</a:t>
            </a:r>
          </a:p>
          <a:p>
            <a:pPr marL="0" indent="0">
              <a:buNone/>
            </a:pPr>
            <a:r>
              <a:rPr lang="en-US" dirty="0" err="1"/>
              <a:t>pylab.show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354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477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5400" b="1" dirty="0" smtClean="0"/>
              <a:t>免責聲明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08222"/>
            <a:ext cx="10515600" cy="2252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800" dirty="0"/>
              <a:t>投資必有風險，投資人必須謹慎、理性地判讀各種市場資訊並為個人投資決策及其後果負起盈虧責任。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5247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893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所以</a:t>
            </a:r>
            <a:r>
              <a:rPr lang="en-US" altLang="zh-TW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投機賺錢是一種藝術？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658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893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So… 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藝術？科學？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396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炒股的智慧 </a:t>
            </a:r>
            <a:r>
              <a:rPr lang="en-US" altLang="zh-TW" dirty="0" smtClean="0"/>
              <a:t>(</a:t>
            </a:r>
            <a:r>
              <a:rPr lang="zh-TW" altLang="en-US" dirty="0" smtClean="0"/>
              <a:t>陳江挺</a:t>
            </a:r>
            <a:r>
              <a:rPr lang="en-US" altLang="zh-TW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/>
              <a:t>股票遊戲是概率的遊戲，沒有百分之百這回事</a:t>
            </a:r>
            <a:r>
              <a:rPr lang="zh-TW" altLang="en-US" sz="3600" dirty="0" smtClean="0"/>
              <a:t>。</a:t>
            </a: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r>
              <a:rPr lang="zh-TW" altLang="en-US" sz="3600" dirty="0" smtClean="0"/>
              <a:t>只有</a:t>
            </a:r>
            <a:r>
              <a:rPr lang="zh-TW" altLang="en-US" sz="3600" dirty="0"/>
              <a:t>隨著經驗的增加，你才可能將預測股票運動的正確率從</a:t>
            </a:r>
            <a:r>
              <a:rPr lang="en-US" sz="3600" dirty="0"/>
              <a:t>50%</a:t>
            </a:r>
            <a:r>
              <a:rPr lang="zh-TW" altLang="en-US" sz="3600" dirty="0"/>
              <a:t>提高到</a:t>
            </a:r>
            <a:r>
              <a:rPr lang="en-US" sz="3600" dirty="0"/>
              <a:t>60%</a:t>
            </a:r>
            <a:r>
              <a:rPr lang="zh-TW" altLang="en-US" sz="3600" dirty="0"/>
              <a:t>、</a:t>
            </a:r>
            <a:r>
              <a:rPr lang="en-US" sz="3600" dirty="0"/>
              <a:t>70%</a:t>
            </a:r>
            <a:r>
              <a:rPr lang="zh-TW" altLang="en-US" sz="3600" dirty="0" smtClean="0"/>
              <a:t>。</a:t>
            </a: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r>
              <a:rPr lang="zh-TW" altLang="en-US" sz="3600" dirty="0" smtClean="0"/>
              <a:t>就算</a:t>
            </a:r>
            <a:r>
              <a:rPr lang="zh-TW" altLang="en-US" sz="3600" dirty="0"/>
              <a:t>你能有</a:t>
            </a:r>
            <a:r>
              <a:rPr lang="en-US" sz="3600" dirty="0"/>
              <a:t>70%</a:t>
            </a:r>
            <a:r>
              <a:rPr lang="zh-TW" altLang="en-US" sz="3600" dirty="0"/>
              <a:t>的正確率，若不遵循「</a:t>
            </a:r>
            <a:r>
              <a:rPr lang="zh-TW" altLang="en-US" sz="3600" b="1" dirty="0">
                <a:solidFill>
                  <a:srgbClr val="FF0000"/>
                </a:solidFill>
              </a:rPr>
              <a:t>截短虧損</a:t>
            </a:r>
            <a:r>
              <a:rPr lang="zh-TW" altLang="en-US" sz="3600" dirty="0"/>
              <a:t>，</a:t>
            </a:r>
            <a:r>
              <a:rPr lang="zh-TW" altLang="en-US" sz="3600" b="1" dirty="0">
                <a:solidFill>
                  <a:srgbClr val="FF0000"/>
                </a:solidFill>
              </a:rPr>
              <a:t>讓利潤奔跑</a:t>
            </a:r>
            <a:r>
              <a:rPr lang="zh-TW" altLang="en-US" sz="3600" dirty="0"/>
              <a:t>」的原則，到頭來可能還是白忙一場。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4634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止損很重要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3600" dirty="0"/>
              <a:t>假設 </a:t>
            </a:r>
            <a:r>
              <a:rPr lang="en-US" sz="3600" dirty="0"/>
              <a:t>R </a:t>
            </a:r>
            <a:r>
              <a:rPr lang="zh-TW" altLang="en-US" sz="3600" dirty="0"/>
              <a:t>是自己設定的止損</a:t>
            </a:r>
            <a:r>
              <a:rPr lang="zh-TW" altLang="en-US" sz="3600" dirty="0" smtClean="0"/>
              <a:t>金額 </a:t>
            </a:r>
            <a:r>
              <a:rPr lang="en-US" altLang="zh-TW" sz="3600" dirty="0" smtClean="0"/>
              <a:t>(</a:t>
            </a:r>
            <a:r>
              <a:rPr lang="zh-TW" altLang="en-US" sz="3600" dirty="0" smtClean="0"/>
              <a:t>或止損比例</a:t>
            </a:r>
            <a:r>
              <a:rPr lang="en-US" altLang="zh-TW" sz="3600" dirty="0" smtClean="0"/>
              <a:t>)</a:t>
            </a:r>
            <a:r>
              <a:rPr lang="zh-TW" altLang="en-US" sz="3600" dirty="0" smtClean="0"/>
              <a:t>。</a:t>
            </a:r>
            <a:endParaRPr lang="zh-TW" altLang="en-US" sz="3600" b="0" dirty="0" smtClean="0">
              <a:effectLst/>
            </a:endParaRPr>
          </a:p>
          <a:p>
            <a:pPr marL="0" indent="0">
              <a:buNone/>
            </a:pPr>
            <a:endParaRPr lang="zh-TW" altLang="en-US" sz="3600" b="0" dirty="0" smtClean="0">
              <a:effectLst/>
            </a:endParaRPr>
          </a:p>
          <a:p>
            <a:pPr marL="0" indent="0">
              <a:buNone/>
            </a:pPr>
            <a:r>
              <a:rPr lang="zh-TW" altLang="en-US" sz="3600" dirty="0"/>
              <a:t>假設一個交易系統，</a:t>
            </a:r>
            <a:r>
              <a:rPr lang="en-US" altLang="zh-TW" sz="3600" dirty="0"/>
              <a:t>20% </a:t>
            </a:r>
            <a:r>
              <a:rPr lang="zh-TW" altLang="en-US" sz="3600" dirty="0"/>
              <a:t>可能是 </a:t>
            </a:r>
            <a:r>
              <a:rPr lang="en-US" altLang="zh-TW" sz="3600" dirty="0"/>
              <a:t>10</a:t>
            </a:r>
            <a:r>
              <a:rPr lang="en-US" sz="3600" dirty="0"/>
              <a:t>R </a:t>
            </a:r>
            <a:r>
              <a:rPr lang="zh-TW" altLang="en-US" sz="3600" dirty="0"/>
              <a:t>贏家，</a:t>
            </a:r>
            <a:r>
              <a:rPr lang="en-US" altLang="zh-TW" sz="3600" dirty="0"/>
              <a:t>70% </a:t>
            </a:r>
            <a:r>
              <a:rPr lang="zh-TW" altLang="en-US" sz="3600" dirty="0"/>
              <a:t>是 </a:t>
            </a:r>
            <a:r>
              <a:rPr lang="en-US" altLang="zh-TW" sz="3600" dirty="0"/>
              <a:t>1</a:t>
            </a:r>
            <a:r>
              <a:rPr lang="en-US" sz="3600" dirty="0"/>
              <a:t>R </a:t>
            </a:r>
            <a:r>
              <a:rPr lang="zh-TW" altLang="en-US" sz="3600" dirty="0"/>
              <a:t>輸家，</a:t>
            </a:r>
            <a:r>
              <a:rPr lang="en-US" altLang="zh-TW" sz="3600" dirty="0"/>
              <a:t>10% </a:t>
            </a:r>
            <a:r>
              <a:rPr lang="zh-TW" altLang="en-US" sz="3600" dirty="0"/>
              <a:t>是 </a:t>
            </a:r>
            <a:r>
              <a:rPr lang="en-US" altLang="zh-TW" sz="3600" dirty="0"/>
              <a:t>5</a:t>
            </a:r>
            <a:r>
              <a:rPr lang="en-US" sz="3600" dirty="0"/>
              <a:t>R </a:t>
            </a:r>
            <a:r>
              <a:rPr lang="zh-TW" altLang="en-US" sz="3600" dirty="0"/>
              <a:t>輸家。</a:t>
            </a:r>
            <a:endParaRPr lang="zh-TW" altLang="en-US" sz="3600" b="0" dirty="0" smtClean="0">
              <a:effectLst/>
            </a:endParaRPr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r>
              <a:rPr lang="zh-TW" altLang="en-US" sz="3600" dirty="0" smtClean="0"/>
              <a:t>意思</a:t>
            </a:r>
            <a:r>
              <a:rPr lang="zh-TW" altLang="en-US" sz="3600" dirty="0"/>
              <a:t>就是，只要做好止損，每次出手的期望值是 </a:t>
            </a:r>
            <a:r>
              <a:rPr lang="en-US" altLang="zh-TW" sz="3600" dirty="0"/>
              <a:t>0.8</a:t>
            </a:r>
            <a:r>
              <a:rPr lang="en-US" sz="3600" dirty="0"/>
              <a:t>R。</a:t>
            </a:r>
            <a:endParaRPr lang="en-US" sz="3600" b="0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99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止損很重要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/>
              <a:t>假設一個交易系統，</a:t>
            </a:r>
            <a:r>
              <a:rPr lang="en-US" altLang="zh-TW" sz="3600" dirty="0"/>
              <a:t>30% </a:t>
            </a:r>
            <a:r>
              <a:rPr lang="zh-TW" altLang="en-US" sz="3600" dirty="0"/>
              <a:t>是 </a:t>
            </a:r>
            <a:r>
              <a:rPr lang="en-US" altLang="zh-TW" sz="3600" dirty="0"/>
              <a:t>3</a:t>
            </a:r>
            <a:r>
              <a:rPr lang="en-US" sz="3600" dirty="0"/>
              <a:t>R </a:t>
            </a:r>
            <a:r>
              <a:rPr lang="zh-TW" altLang="en-US" sz="3600" dirty="0"/>
              <a:t>贏家，</a:t>
            </a:r>
            <a:r>
              <a:rPr lang="en-US" altLang="zh-TW" sz="3600" dirty="0"/>
              <a:t>20% </a:t>
            </a:r>
            <a:r>
              <a:rPr lang="zh-TW" altLang="en-US" sz="3600" dirty="0"/>
              <a:t>是 </a:t>
            </a:r>
            <a:r>
              <a:rPr lang="en-US" altLang="zh-TW" sz="3600" dirty="0"/>
              <a:t>2</a:t>
            </a:r>
            <a:r>
              <a:rPr lang="en-US" sz="3600" dirty="0"/>
              <a:t>R </a:t>
            </a:r>
            <a:r>
              <a:rPr lang="zh-TW" altLang="en-US" sz="3600" dirty="0"/>
              <a:t>贏家，</a:t>
            </a:r>
            <a:r>
              <a:rPr lang="en-US" altLang="zh-TW" sz="3600" dirty="0"/>
              <a:t>40% </a:t>
            </a:r>
            <a:r>
              <a:rPr lang="zh-TW" altLang="en-US" sz="3600" dirty="0"/>
              <a:t>是 </a:t>
            </a:r>
            <a:r>
              <a:rPr lang="en-US" altLang="zh-TW" sz="3600" dirty="0"/>
              <a:t>1</a:t>
            </a:r>
            <a:r>
              <a:rPr lang="en-US" sz="3600" dirty="0"/>
              <a:t>R </a:t>
            </a:r>
            <a:r>
              <a:rPr lang="zh-TW" altLang="en-US" sz="3600" dirty="0"/>
              <a:t>輸家，</a:t>
            </a:r>
            <a:r>
              <a:rPr lang="en-US" altLang="zh-TW" sz="3600" dirty="0"/>
              <a:t>10% </a:t>
            </a:r>
            <a:r>
              <a:rPr lang="zh-TW" altLang="en-US" sz="3600" dirty="0"/>
              <a:t>是 </a:t>
            </a:r>
            <a:r>
              <a:rPr lang="en-US" altLang="zh-TW" sz="3600" dirty="0"/>
              <a:t>5</a:t>
            </a:r>
            <a:r>
              <a:rPr lang="en-US" sz="3600" dirty="0"/>
              <a:t>R </a:t>
            </a:r>
            <a:r>
              <a:rPr lang="zh-TW" altLang="en-US" sz="3600" dirty="0"/>
              <a:t>輸家</a:t>
            </a:r>
            <a:r>
              <a:rPr lang="zh-TW" altLang="en-US" sz="3600" dirty="0" smtClean="0"/>
              <a:t>。</a:t>
            </a:r>
            <a:endParaRPr lang="en-US" altLang="zh-TW" sz="3600" dirty="0" smtClean="0"/>
          </a:p>
          <a:p>
            <a:endParaRPr lang="zh-TW" altLang="en-US" sz="3600" b="0" dirty="0" smtClean="0">
              <a:effectLst/>
            </a:endParaRPr>
          </a:p>
          <a:p>
            <a:pPr marL="0" indent="0">
              <a:buNone/>
            </a:pPr>
            <a:r>
              <a:rPr lang="zh-TW" altLang="en-US" sz="3600" dirty="0"/>
              <a:t>意思就是，只要</a:t>
            </a:r>
            <a:r>
              <a:rPr lang="zh-TW" altLang="en-US" sz="3600" dirty="0" smtClean="0"/>
              <a:t>做好止損</a:t>
            </a:r>
            <a:r>
              <a:rPr lang="zh-TW" altLang="en-US" sz="3600" dirty="0"/>
              <a:t>，每次出手的期望值是 </a:t>
            </a:r>
            <a:r>
              <a:rPr lang="en-US" altLang="zh-TW" sz="3600" dirty="0"/>
              <a:t>0.4</a:t>
            </a:r>
            <a:r>
              <a:rPr lang="en-US" sz="3600" dirty="0"/>
              <a:t>R</a:t>
            </a:r>
            <a:r>
              <a:rPr lang="en-US" sz="3600" dirty="0" smtClean="0"/>
              <a:t>。</a:t>
            </a:r>
            <a:endParaRPr lang="en-US" sz="3600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2552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893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量化投資在做什麼？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331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什麼是量化投資？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dirty="0" smtClean="0"/>
              <a:t>用程式量化自己的投資策略，從而找出比較好</a:t>
            </a:r>
            <a:r>
              <a:rPr lang="en-US" altLang="zh-TW" sz="4000" dirty="0" smtClean="0"/>
              <a:t>(</a:t>
            </a:r>
            <a:r>
              <a:rPr lang="zh-TW" altLang="en-US" sz="4000" dirty="0" smtClean="0"/>
              <a:t>比較賺錢或可以賺比較多錢</a:t>
            </a:r>
            <a:r>
              <a:rPr lang="en-US" altLang="zh-TW" sz="4000" dirty="0" smtClean="0"/>
              <a:t>)</a:t>
            </a:r>
            <a:r>
              <a:rPr lang="zh-TW" altLang="en-US" sz="4000" dirty="0" smtClean="0"/>
              <a:t>的投資方式。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3333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893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散戶拚得過大戶嗎？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93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散戶的優勢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28364"/>
          </a:xfrm>
        </p:spPr>
        <p:txBody>
          <a:bodyPr/>
          <a:lstStyle/>
          <a:p>
            <a:r>
              <a:rPr lang="zh-TW" altLang="en-US" dirty="0" smtClean="0"/>
              <a:t>進出市場比較容易。</a:t>
            </a:r>
            <a:endParaRPr lang="en-US" altLang="zh-TW" dirty="0" smtClean="0"/>
          </a:p>
          <a:p>
            <a:r>
              <a:rPr lang="zh-TW" altLang="en-US" dirty="0" smtClean="0"/>
              <a:t>比較不會有滑價 </a:t>
            </a:r>
            <a:r>
              <a:rPr lang="en-US" altLang="zh-TW" dirty="0" smtClean="0"/>
              <a:t>(Slippage) </a:t>
            </a:r>
            <a:r>
              <a:rPr lang="zh-TW" altLang="en-US" dirty="0" smtClean="0"/>
              <a:t>的狀況。</a:t>
            </a:r>
            <a:endParaRPr lang="en-US" altLang="zh-TW" dirty="0" smtClean="0"/>
          </a:p>
          <a:p>
            <a:r>
              <a:rPr lang="zh-TW" altLang="en-US" dirty="0" smtClean="0"/>
              <a:t>比較少法規限制。</a:t>
            </a:r>
            <a:endParaRPr lang="en-US" altLang="zh-TW" dirty="0" smtClean="0"/>
          </a:p>
          <a:p>
            <a:r>
              <a:rPr lang="zh-TW" altLang="en-US" dirty="0" smtClean="0"/>
              <a:t>不需要要對客戶提出投資績效報</a:t>
            </a:r>
            <a:r>
              <a:rPr lang="zh-TW" altLang="en-US" dirty="0"/>
              <a:t>告</a:t>
            </a:r>
            <a:r>
              <a:rPr lang="zh-TW" altLang="en-US" dirty="0" smtClean="0"/>
              <a:t>。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42547" y="42709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基金經理人有比較厲害嗎？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42553" y="5617041"/>
            <a:ext cx="10515600" cy="696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超過 </a:t>
            </a:r>
            <a:r>
              <a:rPr lang="en-US" altLang="zh-TW" dirty="0" smtClean="0"/>
              <a:t>75% </a:t>
            </a:r>
            <a:r>
              <a:rPr lang="zh-TW" altLang="en-US" dirty="0" smtClean="0"/>
              <a:t>基金經理人無法打敗 </a:t>
            </a:r>
            <a:r>
              <a:rPr lang="en-US" altLang="zh-TW" dirty="0" smtClean="0"/>
              <a:t>ETF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(Ref?)</a:t>
            </a:r>
          </a:p>
        </p:txBody>
      </p:sp>
    </p:spTree>
    <p:extLst>
      <p:ext uri="{BB962C8B-B14F-4D97-AF65-F5344CB8AC3E}">
        <p14:creationId xmlns:p14="http://schemas.microsoft.com/office/powerpoint/2010/main" val="155716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pytho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097" y="1349145"/>
            <a:ext cx="5085806" cy="508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And, we have…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70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893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投機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賺錢：藝術？科學？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721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關於散戶</a:t>
            </a:r>
            <a:r>
              <a:rPr lang="en-US" altLang="zh-TW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“</a:t>
            </a:r>
            <a:r>
              <a:rPr lang="zh-TW" altLang="en-US" sz="3600" dirty="0" smtClean="0"/>
              <a:t>許多享有盛名的計量避險基金管理人，例如 </a:t>
            </a:r>
            <a:r>
              <a:rPr lang="en-US" altLang="zh-TW" sz="3600" dirty="0" smtClean="0"/>
              <a:t>Princeton-Newport Partners </a:t>
            </a:r>
            <a:r>
              <a:rPr lang="zh-TW" altLang="en-US" sz="3600" dirty="0" smtClean="0"/>
              <a:t>的創立者 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Edward Thorp </a:t>
            </a:r>
            <a:r>
              <a:rPr lang="zh-TW" altLang="en-US" sz="3600" dirty="0" smtClean="0"/>
              <a:t>博士，還有 </a:t>
            </a:r>
            <a:r>
              <a:rPr lang="en-US" altLang="zh-TW" sz="3600" dirty="0" smtClean="0"/>
              <a:t>Renaissance Technologies Corp. </a:t>
            </a:r>
            <a:r>
              <a:rPr lang="zh-TW" altLang="en-US" sz="3600" dirty="0" smtClean="0"/>
              <a:t>的 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Jim Simons</a:t>
            </a:r>
            <a:r>
              <a:rPr lang="en-US" altLang="zh-TW" sz="3600" dirty="0" smtClean="0"/>
              <a:t> </a:t>
            </a:r>
            <a:r>
              <a:rPr lang="zh-TW" altLang="en-US" sz="3600" dirty="0" smtClean="0"/>
              <a:t>博士，他們最早都是先操做自己的資金，從而開啟他們的交易生涯。在操作自己的基金管理事業之前，他們都未曾替任何投資銀行或避險基金</a:t>
            </a:r>
            <a:r>
              <a:rPr lang="zh-TW" altLang="en-US" sz="3600" dirty="0"/>
              <a:t>工作</a:t>
            </a:r>
            <a:r>
              <a:rPr lang="zh-TW" altLang="en-US" sz="3600" dirty="0" smtClean="0"/>
              <a:t>過。</a:t>
            </a:r>
            <a:r>
              <a:rPr lang="en-US" altLang="zh-TW" sz="3600" dirty="0" smtClean="0"/>
              <a:t>”</a:t>
            </a:r>
          </a:p>
          <a:p>
            <a:pPr marL="0" indent="0" algn="r">
              <a:buNone/>
            </a:pPr>
            <a:r>
              <a:rPr lang="en-US" sz="3600" dirty="0" smtClean="0"/>
              <a:t>~ </a:t>
            </a:r>
            <a:r>
              <a:rPr lang="en-US" sz="3600" i="1" dirty="0" smtClean="0"/>
              <a:t>Quantitative Trading </a:t>
            </a:r>
            <a:r>
              <a:rPr lang="en-US" sz="3600" dirty="0" smtClean="0"/>
              <a:t>by Ernest Chan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4322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893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那</a:t>
            </a:r>
            <a:r>
              <a:rPr lang="en-US" altLang="zh-TW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到底要怎麼</a:t>
            </a:r>
            <a:r>
              <a:rPr lang="en-US" altLang="zh-TW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投機</a:t>
            </a:r>
            <a:r>
              <a:rPr lang="en-US" altLang="zh-TW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獲利？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845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想法對了，錢就進來了 </a:t>
            </a:r>
            <a:r>
              <a:rPr lang="en-US" altLang="zh-TW" dirty="0" smtClean="0"/>
              <a:t>(Dr. </a:t>
            </a:r>
            <a:r>
              <a:rPr lang="en-US" dirty="0" smtClean="0"/>
              <a:t>Van K. Tharp)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“</a:t>
            </a:r>
            <a:r>
              <a:rPr lang="zh-TW" altLang="en-US" sz="3200" dirty="0" smtClean="0"/>
              <a:t>我跟 </a:t>
            </a:r>
            <a:r>
              <a:rPr lang="en-US" altLang="zh-TW" sz="3200" dirty="0"/>
              <a:t>Ed </a:t>
            </a:r>
            <a:r>
              <a:rPr lang="en-US" altLang="zh-TW" sz="3200" dirty="0" err="1"/>
              <a:t>Seykota</a:t>
            </a:r>
            <a:r>
              <a:rPr lang="en-US" altLang="zh-TW" sz="3200" dirty="0"/>
              <a:t>, </a:t>
            </a:r>
            <a:r>
              <a:rPr lang="zh-TW" altLang="en-US" sz="3200" dirty="0"/>
              <a:t>還有 </a:t>
            </a:r>
            <a:r>
              <a:rPr lang="en-US" altLang="zh-TW" sz="3200" dirty="0"/>
              <a:t>Tom Basso </a:t>
            </a:r>
            <a:r>
              <a:rPr lang="zh-TW" altLang="en-US" sz="3200" dirty="0" smtClean="0"/>
              <a:t>都</a:t>
            </a:r>
            <a:r>
              <a:rPr lang="zh-TW" altLang="en-US" sz="3200" dirty="0"/>
              <a:t>同意，交易包含三個部分：</a:t>
            </a:r>
            <a:r>
              <a:rPr lang="zh-TW" altLang="en-US" sz="3200" b="1" dirty="0">
                <a:solidFill>
                  <a:srgbClr val="FF0000"/>
                </a:solidFill>
              </a:rPr>
              <a:t>個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人心理</a:t>
            </a:r>
            <a:r>
              <a:rPr lang="zh-TW" altLang="en-US" sz="3200" dirty="0" smtClean="0"/>
              <a:t>、</a:t>
            </a:r>
            <a:r>
              <a:rPr lang="zh-TW" altLang="en-US" sz="3200" b="1" dirty="0">
                <a:solidFill>
                  <a:srgbClr val="FF0000"/>
                </a:solidFill>
              </a:rPr>
              <a:t>資金管理 </a:t>
            </a:r>
            <a:r>
              <a:rPr lang="en-US" altLang="zh-TW" sz="3200" dirty="0"/>
              <a:t>(Asset </a:t>
            </a:r>
            <a:r>
              <a:rPr lang="en-US" altLang="zh-TW" sz="3200" dirty="0" smtClean="0"/>
              <a:t>Allocation - </a:t>
            </a:r>
            <a:r>
              <a:rPr lang="zh-TW" altLang="en-US" sz="3200" dirty="0"/>
              <a:t>後來改稱</a:t>
            </a:r>
            <a:r>
              <a:rPr lang="zh-TW" altLang="en-US" sz="3200" dirty="0" smtClean="0"/>
              <a:t>為部位規模 </a:t>
            </a:r>
            <a:r>
              <a:rPr lang="en-US" altLang="zh-TW" sz="3200" dirty="0"/>
              <a:t>Position Sizing)</a:t>
            </a:r>
            <a:r>
              <a:rPr lang="zh-TW" altLang="en-US" sz="3200" dirty="0"/>
              <a:t>、以及</a:t>
            </a:r>
            <a:r>
              <a:rPr lang="zh-TW" altLang="en-US" sz="3200" b="1" dirty="0">
                <a:solidFill>
                  <a:srgbClr val="FF0000"/>
                </a:solidFill>
              </a:rPr>
              <a:t>系統發展</a:t>
            </a:r>
            <a:r>
              <a:rPr lang="zh-TW" altLang="en-US" sz="3200" dirty="0" smtClean="0"/>
              <a:t>。其</a:t>
            </a:r>
            <a:r>
              <a:rPr lang="zh-TW" altLang="en-US" sz="3200" dirty="0"/>
              <a:t>中</a:t>
            </a:r>
            <a:r>
              <a:rPr lang="zh-TW" altLang="en-US" sz="3200" dirty="0" smtClean="0"/>
              <a:t>交易</a:t>
            </a:r>
            <a:r>
              <a:rPr lang="zh-TW" altLang="en-US" sz="3200" dirty="0"/>
              <a:t>心理占 </a:t>
            </a:r>
            <a:r>
              <a:rPr lang="en-US" altLang="zh-TW" sz="3200" dirty="0"/>
              <a:t>60% </a:t>
            </a:r>
            <a:r>
              <a:rPr lang="zh-TW" altLang="en-US" sz="3200" dirty="0"/>
              <a:t>左右，部位規模設定佔 </a:t>
            </a:r>
            <a:r>
              <a:rPr lang="en-US" altLang="zh-TW" sz="3200" dirty="0"/>
              <a:t>30%</a:t>
            </a:r>
            <a:r>
              <a:rPr lang="zh-TW" altLang="en-US" sz="3200" dirty="0"/>
              <a:t>，最後剩下的 </a:t>
            </a:r>
            <a:r>
              <a:rPr lang="en-US" altLang="zh-TW" sz="3200" dirty="0"/>
              <a:t>10% </a:t>
            </a:r>
            <a:r>
              <a:rPr lang="zh-TW" altLang="en-US" sz="3200" dirty="0"/>
              <a:t>是系統發展</a:t>
            </a:r>
            <a:r>
              <a:rPr lang="zh-TW" altLang="en-US" sz="3200" dirty="0" smtClean="0"/>
              <a:t>。</a:t>
            </a:r>
            <a:r>
              <a:rPr lang="en-US" sz="3200" dirty="0" smtClean="0"/>
              <a:t>”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altLang="zh-TW" sz="3200" dirty="0" smtClean="0"/>
              <a:t>(Dr. Van K. Tharp </a:t>
            </a:r>
            <a:r>
              <a:rPr lang="zh-TW" altLang="en-US" sz="3200" dirty="0" smtClean="0"/>
              <a:t>後來認為 </a:t>
            </a:r>
            <a:r>
              <a:rPr lang="en-US" altLang="zh-TW" sz="3200" dirty="0" smtClean="0"/>
              <a:t>100% </a:t>
            </a:r>
            <a:r>
              <a:rPr lang="zh-TW" altLang="en-US" sz="3200" dirty="0" smtClean="0"/>
              <a:t>是在交易心理，因為他認為他的所有建模都牽涉信念、心理狀態和心理策略，所以全部都跟心理有關係。</a:t>
            </a:r>
            <a:r>
              <a:rPr lang="en-US" altLang="zh-TW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390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進入我的交易室 </a:t>
            </a:r>
            <a:r>
              <a:rPr lang="en-US" altLang="zh-TW" dirty="0" smtClean="0"/>
              <a:t>(Dr. </a:t>
            </a:r>
            <a:r>
              <a:rPr lang="en-US" dirty="0" smtClean="0"/>
              <a:t>Alexander Elder)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“</a:t>
            </a:r>
            <a:r>
              <a:rPr lang="zh-TW" altLang="en-US" sz="3600" dirty="0" smtClean="0"/>
              <a:t>成功的交易取決於三個要素 </a:t>
            </a:r>
            <a:r>
              <a:rPr lang="en-US" altLang="zh-TW" sz="3600" dirty="0" smtClean="0"/>
              <a:t>(3M’s)</a:t>
            </a:r>
            <a:r>
              <a:rPr lang="zh-TW" altLang="en-US" sz="3600" dirty="0" smtClean="0"/>
              <a:t>：心 </a:t>
            </a:r>
            <a:r>
              <a:rPr lang="en-US" altLang="zh-TW" sz="3600" dirty="0" smtClean="0"/>
              <a:t>(Mind)</a:t>
            </a:r>
            <a:r>
              <a:rPr lang="zh-TW" altLang="en-US" sz="3600" dirty="0" smtClean="0"/>
              <a:t>、法 </a:t>
            </a:r>
            <a:r>
              <a:rPr lang="en-US" altLang="zh-TW" sz="3600" dirty="0" smtClean="0"/>
              <a:t>(Method)</a:t>
            </a:r>
            <a:r>
              <a:rPr lang="zh-TW" altLang="en-US" sz="3600" dirty="0" smtClean="0"/>
              <a:t>、錢 </a:t>
            </a:r>
            <a:r>
              <a:rPr lang="en-US" altLang="zh-TW" sz="3600" dirty="0" smtClean="0"/>
              <a:t>(Money)</a:t>
            </a:r>
            <a:r>
              <a:rPr lang="zh-TW" altLang="en-US" sz="3600" dirty="0" smtClean="0"/>
              <a:t>。</a:t>
            </a:r>
            <a:r>
              <a:rPr lang="en-US" altLang="zh-TW" sz="3600" dirty="0" smtClean="0"/>
              <a:t>… </a:t>
            </a:r>
            <a:r>
              <a:rPr lang="zh-TW" altLang="en-US" sz="3600" dirty="0" smtClean="0"/>
              <a:t>心、法、錢也就是</a:t>
            </a:r>
            <a:r>
              <a:rPr lang="zh-TW" altLang="en-US" sz="3600" b="1" dirty="0" smtClean="0">
                <a:solidFill>
                  <a:srgbClr val="FF0000"/>
                </a:solidFill>
              </a:rPr>
              <a:t>交易心理</a:t>
            </a:r>
            <a:r>
              <a:rPr lang="zh-TW" altLang="en-US" sz="3600" dirty="0" smtClean="0"/>
              <a:t>、</a:t>
            </a:r>
            <a:r>
              <a:rPr lang="zh-TW" altLang="en-US" sz="3600" b="1" dirty="0" smtClean="0">
                <a:solidFill>
                  <a:srgbClr val="FF0000"/>
                </a:solidFill>
              </a:rPr>
              <a:t>交易方法</a:t>
            </a:r>
            <a:r>
              <a:rPr lang="zh-TW" altLang="en-US" sz="3600" dirty="0" smtClean="0"/>
              <a:t>、和</a:t>
            </a:r>
            <a:r>
              <a:rPr lang="zh-TW" altLang="en-US" sz="3600" b="1" dirty="0" smtClean="0">
                <a:solidFill>
                  <a:srgbClr val="FF0000"/>
                </a:solidFill>
              </a:rPr>
              <a:t>資金管</a:t>
            </a:r>
            <a:r>
              <a:rPr lang="zh-TW" altLang="en-US" sz="3600" b="1" dirty="0">
                <a:solidFill>
                  <a:srgbClr val="FF0000"/>
                </a:solidFill>
              </a:rPr>
              <a:t>理</a:t>
            </a:r>
            <a:r>
              <a:rPr lang="zh-TW" altLang="en-US" sz="3600" dirty="0" smtClean="0"/>
              <a:t>。有時有人會問我，三者中何者較重要，但這就好比問三腳蹬的哪隻腳最重要，一次取走一隻腳，試著做做看就知道。</a:t>
            </a:r>
            <a:r>
              <a:rPr lang="en-US" altLang="zh-TW" sz="3600" dirty="0" smtClean="0"/>
              <a:t>”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1787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8934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關於交易心理？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172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8934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關於資金控管？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892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893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怎麼建立自己的</a:t>
            </a: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？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834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7780" y="2821575"/>
            <a:ext cx="1584960" cy="97535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抓資</a:t>
            </a:r>
            <a:r>
              <a:rPr lang="zh-TW" altLang="en-US" dirty="0"/>
              <a:t>料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190299" y="2821575"/>
            <a:ext cx="1584960" cy="97535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選股策略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672242" y="2812867"/>
            <a:ext cx="1584960" cy="97535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進出場策略</a:t>
            </a:r>
            <a:endParaRPr lang="en-US" altLang="zh-TW" dirty="0" smtClean="0"/>
          </a:p>
          <a:p>
            <a:pPr algn="ctr"/>
            <a:r>
              <a:rPr lang="en-US" dirty="0" smtClean="0"/>
              <a:t>(</a:t>
            </a:r>
            <a:r>
              <a:rPr lang="zh-TW" altLang="en-US" dirty="0" smtClean="0"/>
              <a:t>回測</a:t>
            </a:r>
            <a:r>
              <a:rPr lang="en-US" altLang="zh-TW" dirty="0" smtClean="0"/>
              <a:t>)</a:t>
            </a:r>
            <a:endParaRPr lang="en-US" dirty="0"/>
          </a:p>
        </p:txBody>
      </p:sp>
      <p:sp>
        <p:nvSpPr>
          <p:cNvPr id="9" name="Parallelogram 8"/>
          <p:cNvSpPr/>
          <p:nvPr/>
        </p:nvSpPr>
        <p:spPr>
          <a:xfrm>
            <a:off x="2809041" y="4410887"/>
            <a:ext cx="1584959" cy="96665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所有股</a:t>
            </a:r>
            <a:r>
              <a:rPr lang="zh-TW" altLang="en-US" dirty="0"/>
              <a:t>票</a:t>
            </a:r>
            <a:endParaRPr lang="en-US" dirty="0"/>
          </a:p>
        </p:txBody>
      </p:sp>
      <p:sp>
        <p:nvSpPr>
          <p:cNvPr id="10" name="Parallelogram 9"/>
          <p:cNvSpPr/>
          <p:nvPr/>
        </p:nvSpPr>
        <p:spPr>
          <a:xfrm>
            <a:off x="5190299" y="4415244"/>
            <a:ext cx="1584959" cy="96665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候選股</a:t>
            </a:r>
            <a:r>
              <a:rPr lang="zh-TW" altLang="en-US" dirty="0"/>
              <a:t>票</a:t>
            </a:r>
            <a:endParaRPr lang="en-US" dirty="0"/>
          </a:p>
        </p:txBody>
      </p:sp>
      <p:sp>
        <p:nvSpPr>
          <p:cNvPr id="11" name="Parallelogram 10"/>
          <p:cNvSpPr/>
          <p:nvPr/>
        </p:nvSpPr>
        <p:spPr>
          <a:xfrm>
            <a:off x="7672242" y="4410887"/>
            <a:ext cx="1584959" cy="96665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投資標</a:t>
            </a:r>
            <a:r>
              <a:rPr lang="zh-TW" altLang="en-US" dirty="0"/>
              <a:t>的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0154185" y="2812866"/>
            <a:ext cx="1584960" cy="97535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部位規</a:t>
            </a:r>
            <a:r>
              <a:rPr lang="zh-TW" altLang="en-US" dirty="0"/>
              <a:t>模</a:t>
            </a:r>
            <a:endParaRPr lang="en-US" dirty="0"/>
          </a:p>
        </p:txBody>
      </p:sp>
      <p:cxnSp>
        <p:nvCxnSpPr>
          <p:cNvPr id="18" name="Elbow Connector 17"/>
          <p:cNvCxnSpPr>
            <a:stCxn id="9" idx="2"/>
            <a:endCxn id="5" idx="1"/>
          </p:cNvCxnSpPr>
          <p:nvPr/>
        </p:nvCxnSpPr>
        <p:spPr>
          <a:xfrm flipV="1">
            <a:off x="4273169" y="3309255"/>
            <a:ext cx="917130" cy="158495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10" idx="0"/>
          </p:cNvCxnSpPr>
          <p:nvPr/>
        </p:nvCxnSpPr>
        <p:spPr>
          <a:xfrm>
            <a:off x="5982779" y="3796934"/>
            <a:ext cx="0" cy="618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0" idx="2"/>
            <a:endCxn id="7" idx="1"/>
          </p:cNvCxnSpPr>
          <p:nvPr/>
        </p:nvCxnSpPr>
        <p:spPr>
          <a:xfrm flipV="1">
            <a:off x="6654427" y="3300547"/>
            <a:ext cx="1017815" cy="1598023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11" idx="0"/>
          </p:cNvCxnSpPr>
          <p:nvPr/>
        </p:nvCxnSpPr>
        <p:spPr>
          <a:xfrm>
            <a:off x="8464722" y="3788226"/>
            <a:ext cx="0" cy="6226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12" idx="1"/>
          </p:cNvCxnSpPr>
          <p:nvPr/>
        </p:nvCxnSpPr>
        <p:spPr>
          <a:xfrm flipV="1">
            <a:off x="9257202" y="3300546"/>
            <a:ext cx="89698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1" idx="2"/>
            <a:endCxn id="12" idx="2"/>
          </p:cNvCxnSpPr>
          <p:nvPr/>
        </p:nvCxnSpPr>
        <p:spPr>
          <a:xfrm flipV="1">
            <a:off x="9136370" y="3788225"/>
            <a:ext cx="1810295" cy="110598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arallelogram 28"/>
          <p:cNvSpPr/>
          <p:nvPr/>
        </p:nvSpPr>
        <p:spPr>
          <a:xfrm>
            <a:off x="2809040" y="2812867"/>
            <a:ext cx="1584959" cy="98406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財報資料</a:t>
            </a:r>
            <a:endParaRPr lang="en-US" altLang="zh-TW" dirty="0" smtClean="0"/>
          </a:p>
        </p:txBody>
      </p:sp>
      <p:sp>
        <p:nvSpPr>
          <p:cNvPr id="30" name="Parallelogram 29"/>
          <p:cNvSpPr/>
          <p:nvPr/>
        </p:nvSpPr>
        <p:spPr>
          <a:xfrm>
            <a:off x="2809040" y="1232263"/>
            <a:ext cx="1584959" cy="96665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股</a:t>
            </a:r>
            <a:r>
              <a:rPr lang="zh-TW" altLang="en-US" dirty="0"/>
              <a:t>價</a:t>
            </a:r>
            <a:r>
              <a:rPr lang="zh-TW" altLang="en-US" dirty="0" smtClean="0"/>
              <a:t>資料</a:t>
            </a:r>
            <a:endParaRPr lang="en-US" dirty="0"/>
          </a:p>
        </p:txBody>
      </p:sp>
      <p:cxnSp>
        <p:nvCxnSpPr>
          <p:cNvPr id="44" name="Elbow Connector 43"/>
          <p:cNvCxnSpPr>
            <a:stCxn id="4" idx="3"/>
            <a:endCxn id="29" idx="5"/>
          </p:cNvCxnSpPr>
          <p:nvPr/>
        </p:nvCxnSpPr>
        <p:spPr>
          <a:xfrm flipV="1">
            <a:off x="2012740" y="3304901"/>
            <a:ext cx="919308" cy="435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" idx="3"/>
            <a:endCxn id="30" idx="5"/>
          </p:cNvCxnSpPr>
          <p:nvPr/>
        </p:nvCxnSpPr>
        <p:spPr>
          <a:xfrm flipV="1">
            <a:off x="2012740" y="1715589"/>
            <a:ext cx="917131" cy="159366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" idx="3"/>
            <a:endCxn id="9" idx="5"/>
          </p:cNvCxnSpPr>
          <p:nvPr/>
        </p:nvCxnSpPr>
        <p:spPr>
          <a:xfrm>
            <a:off x="2012740" y="3309255"/>
            <a:ext cx="917132" cy="158495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9" idx="2"/>
            <a:endCxn id="5" idx="1"/>
          </p:cNvCxnSpPr>
          <p:nvPr/>
        </p:nvCxnSpPr>
        <p:spPr>
          <a:xfrm>
            <a:off x="4270991" y="3304901"/>
            <a:ext cx="919308" cy="4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0" idx="2"/>
            <a:endCxn id="5" idx="1"/>
          </p:cNvCxnSpPr>
          <p:nvPr/>
        </p:nvCxnSpPr>
        <p:spPr>
          <a:xfrm>
            <a:off x="4273168" y="1715589"/>
            <a:ext cx="917131" cy="159366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30" idx="2"/>
            <a:endCxn id="7" idx="0"/>
          </p:cNvCxnSpPr>
          <p:nvPr/>
        </p:nvCxnSpPr>
        <p:spPr>
          <a:xfrm>
            <a:off x="4273168" y="1715589"/>
            <a:ext cx="4191554" cy="109727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853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893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怎麼抓資</a:t>
            </a: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料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？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665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 </a:t>
            </a:r>
            <a:r>
              <a:rPr lang="en-US" altLang="zh-TW" dirty="0" smtClean="0"/>
              <a:t>requests</a:t>
            </a:r>
            <a:r>
              <a:rPr lang="zh-TW" altLang="en-US" dirty="0" smtClean="0"/>
              <a:t>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dirty="0" smtClean="0"/>
              <a:t>官網：</a:t>
            </a:r>
            <a:r>
              <a:rPr lang="en-US" altLang="zh-TW" dirty="0">
                <a:hlinkClick r:id="rId2"/>
              </a:rPr>
              <a:t>http://docs.python-requests.org/en/master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安裝：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pip install requests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zh-TW" altLang="en-US" dirty="0" smtClean="0"/>
              <a:t>使用範例</a:t>
            </a:r>
            <a:r>
              <a:rPr lang="zh-TW" altLang="en-US" dirty="0"/>
              <a:t>：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Import requests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url</a:t>
            </a:r>
            <a:r>
              <a:rPr lang="en-US" dirty="0" smtClean="0"/>
              <a:t> = “http://www.google.com”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r = </a:t>
            </a:r>
            <a:r>
              <a:rPr lang="en-US" dirty="0" err="1" smtClean="0"/>
              <a:t>requests.get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r.text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93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893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華爾街傳奇：海龜交易法則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983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抓取上市公司資料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政府開放資料？</a:t>
            </a:r>
            <a:endParaRPr lang="en-US" altLang="zh-TW" dirty="0" smtClean="0"/>
          </a:p>
          <a:p>
            <a:r>
              <a:rPr lang="zh-TW" altLang="en-US" dirty="0" smtClean="0"/>
              <a:t>公開資料觀測站</a:t>
            </a:r>
            <a:endParaRPr lang="en-US" altLang="zh-TW" dirty="0"/>
          </a:p>
          <a:p>
            <a:r>
              <a:rPr lang="zh-TW" altLang="en-US" dirty="0" smtClean="0"/>
              <a:t>或 </a:t>
            </a:r>
            <a:r>
              <a:rPr lang="en-US" altLang="zh-TW" dirty="0">
                <a:hlinkClick r:id="rId2"/>
              </a:rPr>
              <a:t>http://white5168.blogspot.tw/2012/08/python_12.html#.</a:t>
            </a:r>
            <a:r>
              <a:rPr lang="en-US" altLang="zh-TW" dirty="0" smtClean="0">
                <a:hlinkClick r:id="rId2"/>
              </a:rPr>
              <a:t>WC-3s_l96Uk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9700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抓取股</a:t>
            </a:r>
            <a:r>
              <a:rPr lang="zh-TW" altLang="en-US" dirty="0"/>
              <a:t>價</a:t>
            </a:r>
            <a:r>
              <a:rPr lang="zh-TW" altLang="en-US" dirty="0" smtClean="0"/>
              <a:t>歷史資料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matplotlib.org/examples/pylab_examples/finance_demo.html</a:t>
            </a:r>
            <a:endParaRPr lang="en-US" dirty="0" smtClean="0"/>
          </a:p>
          <a:p>
            <a:r>
              <a:rPr lang="en-US" dirty="0" smtClean="0"/>
              <a:t>Pandas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pandas.pydata.org/pandas-docs/stable/remote_data.html</a:t>
            </a:r>
            <a:endParaRPr lang="en-US" dirty="0" smtClean="0"/>
          </a:p>
          <a:p>
            <a:r>
              <a:rPr lang="en-US" dirty="0" err="1" smtClean="0"/>
              <a:t>Quandl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https://www.quandl.com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6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Quandl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12" y="1437381"/>
            <a:ext cx="10145313" cy="522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1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893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怎麼選</a:t>
            </a: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股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？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491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譬如說：波動率選股？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 Pandas v0.16 </a:t>
            </a:r>
            <a:r>
              <a:rPr lang="zh-TW" altLang="en-US" dirty="0"/>
              <a:t>之前，使用下面這個</a:t>
            </a:r>
          </a:p>
          <a:p>
            <a:pPr marL="0" indent="0">
              <a:buNone/>
            </a:pPr>
            <a:r>
              <a:rPr lang="en-US" altLang="zh-TW" dirty="0"/>
              <a:t># </a:t>
            </a:r>
            <a:r>
              <a:rPr lang="en-US" dirty="0"/>
              <a:t>import </a:t>
            </a:r>
            <a:r>
              <a:rPr lang="en-US" dirty="0" err="1"/>
              <a:t>pandas.io.data</a:t>
            </a:r>
            <a:r>
              <a:rPr lang="en-US" dirty="0"/>
              <a:t> as web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Pandas v0.16 </a:t>
            </a:r>
            <a:r>
              <a:rPr lang="zh-TW" altLang="en-US" dirty="0"/>
              <a:t>之後，使用下面</a:t>
            </a:r>
            <a:r>
              <a:rPr lang="zh-TW" altLang="en-US" dirty="0" smtClean="0"/>
              <a:t>這個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# </a:t>
            </a:r>
            <a:r>
              <a:rPr lang="zh-TW" altLang="en-US" dirty="0" smtClean="0"/>
              <a:t>如果沒有 </a:t>
            </a:r>
            <a:r>
              <a:rPr lang="en-US" altLang="zh-TW" dirty="0" err="1" smtClean="0"/>
              <a:t>pandas_datareader</a:t>
            </a:r>
            <a:r>
              <a:rPr lang="zh-TW" altLang="en-US" dirty="0" smtClean="0"/>
              <a:t>，則需要 </a:t>
            </a:r>
            <a:r>
              <a:rPr lang="en-US" altLang="zh-TW" dirty="0" smtClean="0"/>
              <a:t>pip install pandas-</a:t>
            </a:r>
            <a:r>
              <a:rPr lang="en-US" altLang="zh-TW" dirty="0" err="1" smtClean="0"/>
              <a:t>datareader</a:t>
            </a:r>
            <a:endParaRPr lang="zh-TW" alt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pandas_datareader.data</a:t>
            </a:r>
            <a:r>
              <a:rPr lang="en-US" dirty="0"/>
              <a:t> as web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datetime</a:t>
            </a:r>
            <a:r>
              <a:rPr lang="en-US" dirty="0"/>
              <a:t> import </a:t>
            </a:r>
            <a:r>
              <a:rPr lang="en-US" dirty="0" err="1" smtClean="0"/>
              <a:t>datetime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=</a:t>
            </a:r>
            <a:r>
              <a:rPr lang="en-US" dirty="0" err="1"/>
              <a:t>web.DataReader</a:t>
            </a:r>
            <a:r>
              <a:rPr lang="en-US" dirty="0"/>
              <a:t>("MSFT", 'yahoo', </a:t>
            </a:r>
            <a:r>
              <a:rPr lang="en-US" dirty="0" err="1"/>
              <a:t>datetime</a:t>
            </a:r>
            <a:r>
              <a:rPr lang="en-US" dirty="0"/>
              <a:t>(2014,1,1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err="1"/>
              <a:t>dailyRet</a:t>
            </a:r>
            <a:r>
              <a:rPr lang="en-US" dirty="0"/>
              <a:t> = </a:t>
            </a:r>
            <a:r>
              <a:rPr lang="en-US" dirty="0" err="1"/>
              <a:t>df</a:t>
            </a:r>
            <a:r>
              <a:rPr lang="en-US" dirty="0"/>
              <a:t>['Close'].</a:t>
            </a:r>
            <a:r>
              <a:rPr lang="en-US" dirty="0" err="1"/>
              <a:t>pct_change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/>
              <a:t>dailyRet.std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1387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893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進出場策略 </a:t>
            </a:r>
            <a:r>
              <a:rPr lang="en-US" altLang="zh-TW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(Entry &amp; Exit)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94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策略哪裡找？</a:t>
            </a:r>
            <a:endParaRPr lang="en-US" altLang="zh-TW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444" t="23361" r="27314" b="9275"/>
          <a:stretch/>
        </p:blipFill>
        <p:spPr>
          <a:xfrm>
            <a:off x="3660178" y="1488035"/>
            <a:ext cx="4871643" cy="504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5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也可從 </a:t>
            </a:r>
            <a:r>
              <a:rPr lang="en-US" dirty="0" err="1" smtClean="0"/>
              <a:t>Quantopian</a:t>
            </a:r>
            <a:r>
              <a:rPr lang="en-US" dirty="0" smtClean="0"/>
              <a:t> </a:t>
            </a:r>
            <a:r>
              <a:rPr lang="zh-TW" altLang="en-US" dirty="0" smtClean="0"/>
              <a:t>上面找！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825" y="1690688"/>
            <a:ext cx="9320349" cy="479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8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需要知道策略適合用在哪一種市場？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4000" dirty="0" smtClean="0"/>
              <a:t>空頭震盪</a:t>
            </a:r>
          </a:p>
          <a:p>
            <a:r>
              <a:rPr lang="zh-TW" altLang="en-US" sz="4000" dirty="0" smtClean="0"/>
              <a:t>空頭平靜</a:t>
            </a:r>
          </a:p>
          <a:p>
            <a:r>
              <a:rPr lang="zh-TW" altLang="en-US" sz="4000" dirty="0" smtClean="0"/>
              <a:t>橫盤震盪</a:t>
            </a:r>
          </a:p>
          <a:p>
            <a:r>
              <a:rPr lang="zh-TW" altLang="en-US" sz="4000" dirty="0" smtClean="0"/>
              <a:t>橫盤平靜</a:t>
            </a:r>
          </a:p>
          <a:p>
            <a:r>
              <a:rPr lang="zh-TW" altLang="en-US" sz="4000" dirty="0" smtClean="0"/>
              <a:t>多頭震盪</a:t>
            </a:r>
          </a:p>
          <a:p>
            <a:r>
              <a:rPr lang="zh-TW" altLang="en-US" sz="4000" dirty="0" smtClean="0"/>
              <a:t>多頭平靜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23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893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回測 </a:t>
            </a:r>
            <a:r>
              <a:rPr lang="en-US" altLang="zh-TW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Backtesting</a:t>
            </a:r>
            <a:r>
              <a:rPr lang="en-US" altLang="zh-TW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94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Nature </a:t>
            </a:r>
            <a:r>
              <a:rPr lang="en-US" dirty="0" err="1" smtClean="0"/>
              <a:t>v.s</a:t>
            </a:r>
            <a:r>
              <a:rPr lang="en-US" dirty="0" smtClean="0"/>
              <a:t>. Nurture</a:t>
            </a:r>
            <a:endParaRPr lang="en-US" dirty="0"/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496" y="1551351"/>
            <a:ext cx="3431176" cy="494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trading pla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296" y="1551351"/>
            <a:ext cx="3418731" cy="495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306492" y="2946584"/>
            <a:ext cx="583474" cy="5716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8730344" y="3020607"/>
            <a:ext cx="583474" cy="5716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166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 </a:t>
            </a:r>
            <a:r>
              <a:rPr lang="en-US" altLang="zh-TW" dirty="0" smtClean="0"/>
              <a:t>Sharpe Ratio </a:t>
            </a:r>
            <a:r>
              <a:rPr lang="zh-TW" altLang="en-US" dirty="0" smtClean="0"/>
              <a:t>評估回測結果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2159"/>
            <a:ext cx="10857683" cy="364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0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回測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Backtesting</a:t>
            </a:r>
            <a:r>
              <a:rPr lang="en-US" altLang="zh-TW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922" t="20698" r="14410" b="5971"/>
          <a:stretch/>
        </p:blipFill>
        <p:spPr>
          <a:xfrm>
            <a:off x="1497243" y="1358537"/>
            <a:ext cx="8953332" cy="549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3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8934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TW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 &amp; A</a:t>
            </a:r>
            <a:endParaRPr lang="en-US" sz="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157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8934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TW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You!</a:t>
            </a:r>
            <a:endParaRPr lang="en-US" sz="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838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William </a:t>
            </a:r>
            <a:r>
              <a:rPr lang="en-US" dirty="0" err="1" smtClean="0"/>
              <a:t>Eckhardt</a:t>
            </a:r>
            <a:r>
              <a:rPr lang="en-US" dirty="0" smtClean="0"/>
              <a:t> </a:t>
            </a:r>
            <a:r>
              <a:rPr lang="en-US" dirty="0" err="1" smtClean="0"/>
              <a:t>v.s</a:t>
            </a:r>
            <a:r>
              <a:rPr lang="en-US" dirty="0" smtClean="0"/>
              <a:t>. Richard Dennis</a:t>
            </a:r>
            <a:endParaRPr lang="en-US" dirty="0"/>
          </a:p>
        </p:txBody>
      </p:sp>
      <p:pic>
        <p:nvPicPr>
          <p:cNvPr id="2050" name="Picture 2" descr="Richard Denn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633" y="1704974"/>
            <a:ext cx="4695825" cy="515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richard dennis william eckhard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242" y="1830026"/>
            <a:ext cx="2605475" cy="364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83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urtletrader.com/images/dennis-turtle-want-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518" y="1374044"/>
            <a:ext cx="5620870" cy="542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Richard Dennis Turtle Want 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88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為什麼叫做海龜</a:t>
            </a:r>
            <a:r>
              <a:rPr lang="en-US" altLang="zh-TW" dirty="0" smtClean="0"/>
              <a:t>…!?</a:t>
            </a:r>
            <a:endParaRPr lang="en-US" dirty="0"/>
          </a:p>
        </p:txBody>
      </p:sp>
      <p:pic>
        <p:nvPicPr>
          <p:cNvPr id="1026" name="Picture 2" descr="Image result for pokemon animated 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622" y="1398904"/>
            <a:ext cx="7394756" cy="470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84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turtletrader.com/images/wsj_arti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20" y="190500"/>
            <a:ext cx="7464424" cy="651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71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2400</TotalTime>
  <Words>1300</Words>
  <Application>Microsoft Office PowerPoint</Application>
  <PresentationFormat>Custom</PresentationFormat>
  <Paragraphs>157</Paragraphs>
  <Slides>53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智慧理財與程式交易</vt:lpstr>
      <vt:lpstr>免責聲明</vt:lpstr>
      <vt:lpstr>投機賺錢：藝術？科學？</vt:lpstr>
      <vt:lpstr>華爾街傳奇：海龜交易法則</vt:lpstr>
      <vt:lpstr>Nature v.s. Nurture</vt:lpstr>
      <vt:lpstr>William Eckhardt v.s. Richard Dennis</vt:lpstr>
      <vt:lpstr>Richard Dennis Turtle Want Ad.</vt:lpstr>
      <vt:lpstr>為什麼叫做海龜…!?</vt:lpstr>
      <vt:lpstr>PowerPoint Presentation</vt:lpstr>
      <vt:lpstr>所以… 投機賺錢是一種科學？</vt:lpstr>
      <vt:lpstr>海龜交易法則  突破系統</vt:lpstr>
      <vt:lpstr>那我們應該怎麼”投機”獲利？</vt:lpstr>
      <vt:lpstr>用下面的方式嗎？</vt:lpstr>
      <vt:lpstr>關於基本面分析 (漫步華爾街 by Malkiel)</vt:lpstr>
      <vt:lpstr>關於技術面分析 (漫步華爾街 by Malkiel)</vt:lpstr>
      <vt:lpstr>所以… 趨勢交易囉？</vt:lpstr>
      <vt:lpstr>看得出下圖的趨勢嗎？</vt:lpstr>
      <vt:lpstr>PowerPoint Presentation</vt:lpstr>
      <vt:lpstr>PowerPoint Presentation</vt:lpstr>
      <vt:lpstr>所以… 投機賺錢是一種藝術？</vt:lpstr>
      <vt:lpstr>So… 藝術？科學？</vt:lpstr>
      <vt:lpstr>炒股的智慧 (陳江挺)</vt:lpstr>
      <vt:lpstr>止損很重要</vt:lpstr>
      <vt:lpstr>止損很重要</vt:lpstr>
      <vt:lpstr>量化投資在做什麼？</vt:lpstr>
      <vt:lpstr>什麼是量化投資？</vt:lpstr>
      <vt:lpstr>散戶拚得過大戶嗎？</vt:lpstr>
      <vt:lpstr>散戶的優勢</vt:lpstr>
      <vt:lpstr>And, we have…</vt:lpstr>
      <vt:lpstr>關於散戶…</vt:lpstr>
      <vt:lpstr>那… 到底要怎麼”投機”獲利？</vt:lpstr>
      <vt:lpstr>想法對了，錢就進來了 (Dr. Van K. Tharp)</vt:lpstr>
      <vt:lpstr>進入我的交易室 (Dr. Alexander Elder)</vt:lpstr>
      <vt:lpstr>關於交易心理？</vt:lpstr>
      <vt:lpstr>關於資金控管？</vt:lpstr>
      <vt:lpstr>怎麼建立自己的系統？</vt:lpstr>
      <vt:lpstr>PowerPoint Presentation</vt:lpstr>
      <vt:lpstr>怎麼抓資料？</vt:lpstr>
      <vt:lpstr>使用 requests？</vt:lpstr>
      <vt:lpstr>抓取上市公司資料</vt:lpstr>
      <vt:lpstr>抓取股價歷史資料</vt:lpstr>
      <vt:lpstr>Quandl</vt:lpstr>
      <vt:lpstr>怎麼選股？</vt:lpstr>
      <vt:lpstr>譬如說：波動率選股？</vt:lpstr>
      <vt:lpstr>進出場策略 (Entry &amp; Exit)</vt:lpstr>
      <vt:lpstr>策略哪裡找？</vt:lpstr>
      <vt:lpstr>也可從 Quantopian 上面找！</vt:lpstr>
      <vt:lpstr>需要知道策略適合用在哪一種市場？</vt:lpstr>
      <vt:lpstr>回測 (Backtesting)</vt:lpstr>
      <vt:lpstr>使用 Sharpe Ratio 評估回測結果</vt:lpstr>
      <vt:lpstr>回測 (Backtesting)</vt:lpstr>
      <vt:lpstr>Q &amp; A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 Python 做量化投資</dc:title>
  <dc:creator>Victor Gau</dc:creator>
  <cp:lastModifiedBy>Victor Gau</cp:lastModifiedBy>
  <cp:revision>66</cp:revision>
  <dcterms:created xsi:type="dcterms:W3CDTF">2016-11-17T04:09:15Z</dcterms:created>
  <dcterms:modified xsi:type="dcterms:W3CDTF">2017-03-10T05:34:05Z</dcterms:modified>
</cp:coreProperties>
</file>