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6858000" cx="9144000"/>
  <p:notesSz cx="6858000" cy="9144000"/>
  <p:embeddedFontLs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253926" y="2348880"/>
            <a:ext cx="8256662" cy="9765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253926" y="3325391"/>
            <a:ext cx="5326881" cy="19721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sz="18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88486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779588" y="6381750"/>
            <a:ext cx="41052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027988" y="6381750"/>
            <a:ext cx="6588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sz="16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(背景單純)">
  <p:cSld name="標題及物件(背景單純)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80017" y="2564904"/>
            <a:ext cx="7016197" cy="9765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780017" y="3541415"/>
            <a:ext cx="4808207" cy="21198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5884863" y="6381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1779588" y="6381750"/>
            <a:ext cx="41052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027988" y="6381750"/>
            <a:ext cx="6588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/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/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3200">
                <a:solidFill>
                  <a:schemeClr val="dk1"/>
                </a:solidFill>
              </a:defRPr>
            </a:lvl1pPr>
            <a:lvl2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800">
                <a:solidFill>
                  <a:schemeClr val="dk1"/>
                </a:solidFill>
              </a:defRPr>
            </a:lvl2pPr>
            <a:lvl3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400">
                <a:solidFill>
                  <a:schemeClr val="dk1"/>
                </a:solidFill>
              </a:defRPr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2000">
                <a:solidFill>
                  <a:schemeClr val="dk1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630238" y="18864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630238" y="1512788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b="1" sz="3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30238" y="2336700"/>
            <a:ext cx="3868737" cy="4044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4629150" y="1512788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b="1" sz="30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6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4629150" y="2336700"/>
            <a:ext cx="3887788" cy="4044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4400"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/>
        </p:txBody>
      </p: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None/>
              <a:defRPr sz="1600"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2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3" marL="13716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4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5" marL="22860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6" marL="2743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7" marL="3200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88900" lvl="8" marL="3657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littleb.tc/slides/2012/everyone/git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53926" y="2348880"/>
            <a:ext cx="8256662" cy="9765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Coding together! GITHUB入門</a:t>
            </a: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Part.1</a:t>
            </a:r>
            <a:b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GIT版本控制介紹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53926" y="3325391"/>
            <a:ext cx="5326881" cy="1972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政大圖檔所 陳勇汀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2013/2/5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027988" y="6381750"/>
            <a:ext cx="6588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版本控制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Branch / Commit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34" y="2257716"/>
            <a:ext cx="47625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518" y="4408427"/>
            <a:ext cx="1219200" cy="121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/>
          <p:cNvSpPr/>
          <p:nvPr/>
        </p:nvSpPr>
        <p:spPr>
          <a:xfrm>
            <a:off x="5427134" y="5185297"/>
            <a:ext cx="1549400" cy="606544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$threshold = </a:t>
            </a:r>
            <a:r>
              <a:rPr b="1" i="0" lang="en-US" sz="1400" u="none" cap="none" strike="noStrike">
                <a:solidFill>
                  <a:srgbClr val="FF535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7061201" y="5638801"/>
            <a:ext cx="13758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config.php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3566584" y="5185297"/>
            <a:ext cx="1549400" cy="606544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$threshold =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b="0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1854200" y="5185297"/>
            <a:ext cx="1549400" cy="606544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$threshold = </a:t>
            </a:r>
            <a:r>
              <a:rPr b="1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0.7</a:t>
            </a:r>
            <a:r>
              <a:rPr b="0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23"/>
          <p:cNvCxnSpPr/>
          <p:nvPr/>
        </p:nvCxnSpPr>
        <p:spPr>
          <a:xfrm>
            <a:off x="6104467" y="4648491"/>
            <a:ext cx="0" cy="536806"/>
          </a:xfrm>
          <a:prstGeom prst="straightConnector1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98" name="Google Shape;198;p23"/>
          <p:cNvCxnSpPr/>
          <p:nvPr/>
        </p:nvCxnSpPr>
        <p:spPr>
          <a:xfrm>
            <a:off x="4341284" y="4648491"/>
            <a:ext cx="0" cy="536806"/>
          </a:xfrm>
          <a:prstGeom prst="straightConnector1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2563284" y="4648491"/>
            <a:ext cx="0" cy="536806"/>
          </a:xfrm>
          <a:prstGeom prst="straightConnector1">
            <a:avLst/>
          </a:prstGeom>
          <a:solidFill>
            <a:schemeClr val="accent1"/>
          </a:solidFill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200" name="Google Shape;200;p23"/>
          <p:cNvSpPr/>
          <p:nvPr/>
        </p:nvSpPr>
        <p:spPr>
          <a:xfrm>
            <a:off x="7061201" y="1750986"/>
            <a:ext cx="1554480" cy="1013460"/>
          </a:xfrm>
          <a:prstGeom prst="wedgeRoundRectCallout">
            <a:avLst>
              <a:gd fmla="val -72918" name="adj1"/>
              <a:gd fmla="val 30086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分支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3794760" y="1785537"/>
            <a:ext cx="1554480" cy="1013460"/>
          </a:xfrm>
          <a:prstGeom prst="wedgeRoundRectCallout">
            <a:avLst>
              <a:gd fmla="val 43927" name="adj1"/>
              <a:gd fmla="val 114547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提交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1854200" y="1785537"/>
            <a:ext cx="1554480" cy="1013460"/>
          </a:xfrm>
          <a:prstGeom prst="wedgeRoundRectCallout">
            <a:avLst>
              <a:gd fmla="val 43927" name="adj1"/>
              <a:gd fmla="val 114547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提交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版本控制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67" y="2363519"/>
            <a:ext cx="5260486" cy="301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4"/>
          <p:cNvSpPr/>
          <p:nvPr/>
        </p:nvSpPr>
        <p:spPr>
          <a:xfrm>
            <a:off x="6842760" y="3119798"/>
            <a:ext cx="1844040" cy="1013460"/>
          </a:xfrm>
          <a:prstGeom prst="wedgeRoundRectCallout">
            <a:avLst>
              <a:gd fmla="val -59990" name="adj1"/>
              <a:gd fmla="val 70737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建立新的分支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6383634" y="1761988"/>
            <a:ext cx="1554480" cy="1013460"/>
          </a:xfrm>
          <a:prstGeom prst="wedgeRoundRectCallout">
            <a:avLst>
              <a:gd fmla="val -67256" name="adj1"/>
              <a:gd fmla="val 97692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新的提交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3516923" y="4369579"/>
            <a:ext cx="1832317" cy="1013460"/>
          </a:xfrm>
          <a:prstGeom prst="wedgeRoundRectCallout">
            <a:avLst>
              <a:gd fmla="val 75601" name="adj1"/>
              <a:gd fmla="val 25313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儲存庫的現況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24"/>
          <p:cNvGrpSpPr/>
          <p:nvPr/>
        </p:nvGrpSpPr>
        <p:grpSpPr>
          <a:xfrm>
            <a:off x="457200" y="4693704"/>
            <a:ext cx="2700198" cy="1445518"/>
            <a:chOff x="457200" y="4693704"/>
            <a:chExt cx="2700198" cy="1445518"/>
          </a:xfrm>
        </p:grpSpPr>
        <p:sp>
          <p:nvSpPr>
            <p:cNvPr id="214" name="Google Shape;214;p24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1.5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版本控制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67" y="2363519"/>
            <a:ext cx="5260486" cy="217514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/>
          <p:nvPr/>
        </p:nvSpPr>
        <p:spPr>
          <a:xfrm>
            <a:off x="6703841" y="1741854"/>
            <a:ext cx="1832317" cy="1013460"/>
          </a:xfrm>
          <a:prstGeom prst="wedgeRoundRectCallout">
            <a:avLst>
              <a:gd fmla="val -40110" name="adj1"/>
              <a:gd fmla="val 90751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取出現況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785" y="1594644"/>
            <a:ext cx="956267" cy="49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5"/>
          <p:cNvCxnSpPr>
            <a:stCxn id="227" idx="2"/>
          </p:cNvCxnSpPr>
          <p:nvPr/>
        </p:nvCxnSpPr>
        <p:spPr>
          <a:xfrm>
            <a:off x="4768918" y="2085007"/>
            <a:ext cx="0" cy="3273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228" name="Google Shape;22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886" y="4952373"/>
            <a:ext cx="956267" cy="49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5"/>
          <p:cNvCxnSpPr>
            <a:stCxn id="230" idx="3"/>
            <a:endCxn id="227" idx="3"/>
          </p:cNvCxnSpPr>
          <p:nvPr/>
        </p:nvCxnSpPr>
        <p:spPr>
          <a:xfrm rot="10800000">
            <a:off x="5246953" y="1839955"/>
            <a:ext cx="1435200" cy="3357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31" name="Google Shape;231;p25"/>
          <p:cNvGrpSpPr/>
          <p:nvPr/>
        </p:nvGrpSpPr>
        <p:grpSpPr>
          <a:xfrm>
            <a:off x="457200" y="4693704"/>
            <a:ext cx="4506686" cy="1445518"/>
            <a:chOff x="457200" y="4693704"/>
            <a:chExt cx="4506686" cy="1445518"/>
          </a:xfrm>
        </p:grpSpPr>
        <p:sp>
          <p:nvSpPr>
            <p:cNvPr id="232" name="Google Shape;232;p25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5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25"/>
            <p:cNvSpPr/>
            <p:nvPr/>
          </p:nvSpPr>
          <p:spPr>
            <a:xfrm>
              <a:off x="3414735" y="4899445"/>
              <a:ext cx="1549151" cy="1013460"/>
            </a:xfrm>
            <a:prstGeom prst="wedgeRoundRectCallout">
              <a:avLst>
                <a:gd fmla="val -63691" name="adj1"/>
                <a:gd fmla="val 2508" name="adj2"/>
                <a:gd fmla="val 16667" name="adj3"/>
              </a:avLst>
            </a:prstGeom>
            <a:solidFill>
              <a:srgbClr val="F1FC88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原始碼也會一併變動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版本控制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67" y="2363519"/>
            <a:ext cx="5260486" cy="217514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/>
          <p:nvPr/>
        </p:nvSpPr>
        <p:spPr>
          <a:xfrm>
            <a:off x="6703841" y="1741854"/>
            <a:ext cx="1832317" cy="1013460"/>
          </a:xfrm>
          <a:prstGeom prst="wedgeRoundRectCallout">
            <a:avLst>
              <a:gd fmla="val -40110" name="adj1"/>
              <a:gd fmla="val 90751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Checkout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取出現況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0785" y="1594644"/>
            <a:ext cx="956267" cy="49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26"/>
          <p:cNvCxnSpPr>
            <a:stCxn id="246" idx="2"/>
          </p:cNvCxnSpPr>
          <p:nvPr/>
        </p:nvCxnSpPr>
        <p:spPr>
          <a:xfrm>
            <a:off x="4768918" y="2085007"/>
            <a:ext cx="0" cy="327300"/>
          </a:xfrm>
          <a:prstGeom prst="straightConnector1">
            <a:avLst/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pic>
        <p:nvPicPr>
          <p:cNvPr id="247" name="Google Shape;2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886" y="4952373"/>
            <a:ext cx="956267" cy="4903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8" name="Google Shape;248;p26"/>
          <p:cNvCxnSpPr>
            <a:stCxn id="249" idx="3"/>
            <a:endCxn id="246" idx="3"/>
          </p:cNvCxnSpPr>
          <p:nvPr/>
        </p:nvCxnSpPr>
        <p:spPr>
          <a:xfrm rot="10800000">
            <a:off x="5246953" y="1839955"/>
            <a:ext cx="1435200" cy="3357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</p:cxnSp>
      <p:grpSp>
        <p:nvGrpSpPr>
          <p:cNvPr id="250" name="Google Shape;250;p26"/>
          <p:cNvGrpSpPr/>
          <p:nvPr/>
        </p:nvGrpSpPr>
        <p:grpSpPr>
          <a:xfrm>
            <a:off x="457200" y="4693704"/>
            <a:ext cx="4506686" cy="1445518"/>
            <a:chOff x="457200" y="4693704"/>
            <a:chExt cx="4506686" cy="1445518"/>
          </a:xfrm>
        </p:grpSpPr>
        <p:sp>
          <p:nvSpPr>
            <p:cNvPr id="251" name="Google Shape;251;p26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" name="Google Shape;253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26"/>
            <p:cNvSpPr/>
            <p:nvPr/>
          </p:nvSpPr>
          <p:spPr>
            <a:xfrm>
              <a:off x="3414735" y="4899445"/>
              <a:ext cx="1549151" cy="1013460"/>
            </a:xfrm>
            <a:prstGeom prst="wedgeRoundRectCallout">
              <a:avLst>
                <a:gd fmla="val -63691" name="adj1"/>
                <a:gd fmla="val 2508" name="adj2"/>
                <a:gd fmla="val 16667" name="adj3"/>
              </a:avLst>
            </a:prstGeom>
            <a:solidFill>
              <a:srgbClr val="F1FC88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原始碼也會一併變動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什麼時候要Branch？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「每個 Branch 都分開處理一項事情」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將測試中和穩定的版本分開為不同的 Branch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將需要很長時間才能完成的獨立項目拆成 Branch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穩定版本 Master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實驗版本 Experiment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偵錯版本 Issues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開發/偵錯完成，再merge回Master Branch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4102099"/>
            <a:ext cx="1549400" cy="221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000" y="1660093"/>
            <a:ext cx="1535112" cy="19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112" y="4069557"/>
            <a:ext cx="1545430" cy="222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28"/>
          <p:cNvCxnSpPr>
            <a:stCxn id="273" idx="1"/>
            <a:endCxn id="274" idx="0"/>
          </p:cNvCxnSpPr>
          <p:nvPr/>
        </p:nvCxnSpPr>
        <p:spPr>
          <a:xfrm flipH="1">
            <a:off x="3289400" y="2610428"/>
            <a:ext cx="774600" cy="1491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5" name="Google Shape;275;p28"/>
          <p:cNvSpPr/>
          <p:nvPr/>
        </p:nvSpPr>
        <p:spPr>
          <a:xfrm>
            <a:off x="457200" y="2107304"/>
            <a:ext cx="2522881" cy="1283596"/>
          </a:xfrm>
          <a:prstGeom prst="wedgeRoundRectCallout">
            <a:avLst>
              <a:gd fmla="val 72784" name="adj1"/>
              <a:gd fmla="val 56719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拉取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開始工作/衝突時使用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9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4102099"/>
            <a:ext cx="1549400" cy="221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000" y="1660093"/>
            <a:ext cx="1535112" cy="19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112" y="4069557"/>
            <a:ext cx="1545430" cy="222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29"/>
          <p:cNvCxnSpPr>
            <a:stCxn id="286" idx="1"/>
            <a:endCxn id="287" idx="0"/>
          </p:cNvCxnSpPr>
          <p:nvPr/>
        </p:nvCxnSpPr>
        <p:spPr>
          <a:xfrm flipH="1">
            <a:off x="3289400" y="2610428"/>
            <a:ext cx="774600" cy="1491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88" name="Google Shape;288;p29"/>
          <p:cNvSpPr/>
          <p:nvPr/>
        </p:nvSpPr>
        <p:spPr>
          <a:xfrm>
            <a:off x="457200" y="2107304"/>
            <a:ext cx="2522881" cy="1283596"/>
          </a:xfrm>
          <a:prstGeom prst="wedgeRoundRectCallout">
            <a:avLst>
              <a:gd fmla="val 72784" name="adj1"/>
              <a:gd fmla="val 56719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推送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結束工作時使用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Conflict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4102099"/>
            <a:ext cx="1549400" cy="221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4000" y="1660093"/>
            <a:ext cx="1535112" cy="19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9112" y="4069557"/>
            <a:ext cx="1545430" cy="222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30"/>
          <p:cNvCxnSpPr>
            <a:stCxn id="299" idx="1"/>
            <a:endCxn id="300" idx="0"/>
          </p:cNvCxnSpPr>
          <p:nvPr/>
        </p:nvCxnSpPr>
        <p:spPr>
          <a:xfrm flipH="1">
            <a:off x="3289400" y="2610428"/>
            <a:ext cx="774600" cy="149160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grpSp>
        <p:nvGrpSpPr>
          <p:cNvPr id="301" name="Google Shape;301;p30"/>
          <p:cNvGrpSpPr/>
          <p:nvPr/>
        </p:nvGrpSpPr>
        <p:grpSpPr>
          <a:xfrm>
            <a:off x="752414" y="2622334"/>
            <a:ext cx="2700198" cy="1445518"/>
            <a:chOff x="457200" y="4693704"/>
            <a:chExt cx="2700198" cy="1445518"/>
          </a:xfrm>
        </p:grpSpPr>
        <p:sp>
          <p:nvSpPr>
            <p:cNvPr id="302" name="Google Shape;302;p30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0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4" name="Google Shape;304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5" name="Google Shape;305;p30"/>
          <p:cNvCxnSpPr/>
          <p:nvPr/>
        </p:nvCxnSpPr>
        <p:spPr>
          <a:xfrm>
            <a:off x="5599112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06" name="Google Shape;306;p30"/>
          <p:cNvSpPr/>
          <p:nvPr/>
        </p:nvSpPr>
        <p:spPr>
          <a:xfrm>
            <a:off x="5795564" y="1825018"/>
            <a:ext cx="1152525" cy="717089"/>
          </a:xfrm>
          <a:prstGeom prst="wedgeRoundRectCallout">
            <a:avLst>
              <a:gd fmla="val -47275" name="adj1"/>
              <a:gd fmla="val 118310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30"/>
          <p:cNvGrpSpPr/>
          <p:nvPr/>
        </p:nvGrpSpPr>
        <p:grpSpPr>
          <a:xfrm>
            <a:off x="6132183" y="2555718"/>
            <a:ext cx="2700198" cy="1445518"/>
            <a:chOff x="457200" y="4693704"/>
            <a:chExt cx="2700198" cy="1445518"/>
          </a:xfrm>
        </p:grpSpPr>
        <p:sp>
          <p:nvSpPr>
            <p:cNvPr id="308" name="Google Shape;308;p30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0" name="Google Shape;310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30"/>
          <p:cNvSpPr/>
          <p:nvPr/>
        </p:nvSpPr>
        <p:spPr>
          <a:xfrm>
            <a:off x="5599112" y="455695"/>
            <a:ext cx="2192667" cy="913639"/>
          </a:xfrm>
          <a:prstGeom prst="wedgeRoundRectCallout">
            <a:avLst>
              <a:gd fmla="val -47275" name="adj1"/>
              <a:gd fmla="val 118310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Conflick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衝突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2677912" y="1825018"/>
            <a:ext cx="1152525" cy="717089"/>
          </a:xfrm>
          <a:prstGeom prst="wedgeRoundRectCallout">
            <a:avLst>
              <a:gd fmla="val 48629" name="adj1"/>
              <a:gd fmla="val 108501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發生conflict的時候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Resolve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660093"/>
            <a:ext cx="1535112" cy="19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112" y="4069557"/>
            <a:ext cx="1545430" cy="222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31"/>
          <p:cNvCxnSpPr/>
          <p:nvPr/>
        </p:nvCxnSpPr>
        <p:spPr>
          <a:xfrm>
            <a:off x="5599112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31"/>
          <p:cNvSpPr/>
          <p:nvPr/>
        </p:nvSpPr>
        <p:spPr>
          <a:xfrm>
            <a:off x="5795564" y="1825018"/>
            <a:ext cx="1152525" cy="717089"/>
          </a:xfrm>
          <a:prstGeom prst="wedgeRoundRectCallout">
            <a:avLst>
              <a:gd fmla="val -47275" name="adj1"/>
              <a:gd fmla="val 118310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發生conflict的時候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Resolve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32"/>
          <p:cNvGrpSpPr/>
          <p:nvPr/>
        </p:nvGrpSpPr>
        <p:grpSpPr>
          <a:xfrm>
            <a:off x="3526745" y="1875086"/>
            <a:ext cx="2700198" cy="1445518"/>
            <a:chOff x="457200" y="4693704"/>
            <a:chExt cx="2700198" cy="1445518"/>
          </a:xfrm>
        </p:grpSpPr>
        <p:sp>
          <p:nvSpPr>
            <p:cNvPr id="333" name="Google Shape;333;p32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 txBox="1"/>
            <p:nvPr/>
          </p:nvSpPr>
          <p:spPr>
            <a:xfrm>
              <a:off x="457200" y="5769890"/>
              <a:ext cx="1919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config.php.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local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5" name="Google Shape;335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32"/>
          <p:cNvGrpSpPr/>
          <p:nvPr/>
        </p:nvGrpSpPr>
        <p:grpSpPr>
          <a:xfrm>
            <a:off x="6179510" y="1875086"/>
            <a:ext cx="2700198" cy="1445518"/>
            <a:chOff x="457200" y="4693704"/>
            <a:chExt cx="2700198" cy="1445518"/>
          </a:xfrm>
        </p:grpSpPr>
        <p:sp>
          <p:nvSpPr>
            <p:cNvPr id="337" name="Google Shape;337;p32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2"/>
            <p:cNvSpPr txBox="1"/>
            <p:nvPr/>
          </p:nvSpPr>
          <p:spPr>
            <a:xfrm>
              <a:off x="457200" y="5769890"/>
              <a:ext cx="2336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config.php.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remote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9" name="Google Shape;33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" name="Google Shape;340;p32"/>
          <p:cNvGrpSpPr/>
          <p:nvPr/>
        </p:nvGrpSpPr>
        <p:grpSpPr>
          <a:xfrm>
            <a:off x="5074191" y="4016177"/>
            <a:ext cx="2700198" cy="1445518"/>
            <a:chOff x="457200" y="4693704"/>
            <a:chExt cx="2700198" cy="1445518"/>
          </a:xfrm>
        </p:grpSpPr>
        <p:sp>
          <p:nvSpPr>
            <p:cNvPr id="341" name="Google Shape;341;p32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2"/>
            <p:cNvSpPr txBox="1"/>
            <p:nvPr/>
          </p:nvSpPr>
          <p:spPr>
            <a:xfrm>
              <a:off x="457200" y="5769890"/>
              <a:ext cx="1919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config.php.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base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" name="Google Shape;34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" name="Google Shape;344;p32"/>
          <p:cNvCxnSpPr>
            <a:stCxn id="334" idx="2"/>
            <a:endCxn id="341" idx="0"/>
          </p:cNvCxnSpPr>
          <p:nvPr/>
        </p:nvCxnSpPr>
        <p:spPr>
          <a:xfrm>
            <a:off x="4486476" y="3320604"/>
            <a:ext cx="2513100" cy="1022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32"/>
          <p:cNvCxnSpPr>
            <a:stCxn id="338" idx="2"/>
            <a:endCxn id="341" idx="0"/>
          </p:cNvCxnSpPr>
          <p:nvPr/>
        </p:nvCxnSpPr>
        <p:spPr>
          <a:xfrm flipH="1">
            <a:off x="6999631" y="3320604"/>
            <a:ext cx="348000" cy="10227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6" name="Google Shape;346;p32"/>
          <p:cNvSpPr/>
          <p:nvPr/>
        </p:nvSpPr>
        <p:spPr>
          <a:xfrm>
            <a:off x="3173564" y="4288058"/>
            <a:ext cx="1650698" cy="947320"/>
          </a:xfrm>
          <a:prstGeom prst="wedgeRoundRectCallout">
            <a:avLst>
              <a:gd fmla="val 178693" name="adj1"/>
              <a:gd fmla="val -68467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合併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32601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分散式版本控制架構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每一臺電腦都有一份完整的程式碼，可以獨立運作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Server: Github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檢視版本歷史、提交變更都可單機運作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589449"/>
            <a:ext cx="4038600" cy="454746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4648200" y="1589449"/>
            <a:ext cx="4038600" cy="454746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086885" y="433136"/>
            <a:ext cx="1648326" cy="1070407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6BCDEB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Repository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(Github)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2923674" y="5406357"/>
            <a:ext cx="1648326" cy="902368"/>
          </a:xfrm>
          <a:prstGeom prst="wedgeRoundRectCallout">
            <a:avLst>
              <a:gd fmla="val 67488" name="adj1"/>
              <a:gd fmla="val -33500" name="adj2"/>
              <a:gd fmla="val 16667" name="adj3"/>
            </a:avLst>
          </a:prstGeom>
          <a:solidFill>
            <a:srgbClr val="CAE8AA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(Your PC)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795" y="-92042"/>
            <a:ext cx="1795205" cy="1795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發生conflict的時候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Resolve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3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3"/>
          <p:cNvGrpSpPr/>
          <p:nvPr/>
        </p:nvGrpSpPr>
        <p:grpSpPr>
          <a:xfrm>
            <a:off x="5074191" y="4016177"/>
            <a:ext cx="2700198" cy="1445518"/>
            <a:chOff x="457200" y="4693704"/>
            <a:chExt cx="2700198" cy="1445518"/>
          </a:xfrm>
        </p:grpSpPr>
        <p:sp>
          <p:nvSpPr>
            <p:cNvPr id="355" name="Google Shape;355;p33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3"/>
            <p:cNvSpPr txBox="1"/>
            <p:nvPr/>
          </p:nvSpPr>
          <p:spPr>
            <a:xfrm>
              <a:off x="457200" y="5769890"/>
              <a:ext cx="1919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config.php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7" name="Google Shape;357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p33"/>
          <p:cNvGrpSpPr/>
          <p:nvPr/>
        </p:nvGrpSpPr>
        <p:grpSpPr>
          <a:xfrm>
            <a:off x="5074191" y="1875086"/>
            <a:ext cx="2700198" cy="1445518"/>
            <a:chOff x="457200" y="4693704"/>
            <a:chExt cx="2700198" cy="1445518"/>
          </a:xfrm>
        </p:grpSpPr>
        <p:sp>
          <p:nvSpPr>
            <p:cNvPr id="359" name="Google Shape;359;p33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3"/>
            <p:cNvSpPr txBox="1"/>
            <p:nvPr/>
          </p:nvSpPr>
          <p:spPr>
            <a:xfrm>
              <a:off x="457200" y="5769890"/>
              <a:ext cx="19194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config.php.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base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" name="Google Shape;361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2" name="Google Shape;362;p33"/>
          <p:cNvCxnSpPr/>
          <p:nvPr/>
        </p:nvCxnSpPr>
        <p:spPr>
          <a:xfrm>
            <a:off x="6681628" y="3351834"/>
            <a:ext cx="2104" cy="685659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p33"/>
          <p:cNvSpPr/>
          <p:nvPr/>
        </p:nvSpPr>
        <p:spPr>
          <a:xfrm>
            <a:off x="3173564" y="4288058"/>
            <a:ext cx="1650698" cy="947320"/>
          </a:xfrm>
          <a:prstGeom prst="wedgeRoundRectCallout">
            <a:avLst>
              <a:gd fmla="val 157996" name="adj1"/>
              <a:gd fmla="val -113017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Resovle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解決衝突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發生conflict的時候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Resolve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000" y="1660093"/>
            <a:ext cx="1535112" cy="19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112" y="4069557"/>
            <a:ext cx="1545430" cy="22237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34"/>
          <p:cNvCxnSpPr/>
          <p:nvPr/>
        </p:nvCxnSpPr>
        <p:spPr>
          <a:xfrm>
            <a:off x="5599112" y="2610428"/>
            <a:ext cx="774700" cy="1491671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75" name="Google Shape;375;p34"/>
          <p:cNvSpPr/>
          <p:nvPr/>
        </p:nvSpPr>
        <p:spPr>
          <a:xfrm>
            <a:off x="5795564" y="1825018"/>
            <a:ext cx="1152525" cy="717089"/>
          </a:xfrm>
          <a:prstGeom prst="wedgeRoundRectCallout">
            <a:avLst>
              <a:gd fmla="val -47275" name="adj1"/>
              <a:gd fmla="val 118310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6" name="Google Shape;376;p34"/>
          <p:cNvGrpSpPr/>
          <p:nvPr/>
        </p:nvGrpSpPr>
        <p:grpSpPr>
          <a:xfrm>
            <a:off x="6132183" y="2555718"/>
            <a:ext cx="2700198" cy="1445518"/>
            <a:chOff x="457200" y="4693704"/>
            <a:chExt cx="2700198" cy="1445518"/>
          </a:xfrm>
        </p:grpSpPr>
        <p:sp>
          <p:nvSpPr>
            <p:cNvPr id="377" name="Google Shape;377;p34"/>
            <p:cNvSpPr/>
            <p:nvPr/>
          </p:nvSpPr>
          <p:spPr>
            <a:xfrm>
              <a:off x="1607998" y="5020858"/>
              <a:ext cx="1549400" cy="606544"/>
            </a:xfrm>
            <a:prstGeom prst="rect">
              <a:avLst/>
            </a:prstGeom>
            <a:solidFill>
              <a:schemeClr val="dk1"/>
            </a:solidFill>
            <a:ln cap="flat" cmpd="sng" w="2857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$threshold = </a:t>
              </a:r>
              <a:r>
                <a:rPr b="1" i="0" lang="en-US" sz="1400" u="none" cap="none" strike="noStrike">
                  <a:solidFill>
                    <a:srgbClr val="FF535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i="0" lang="en-US" sz="1400" u="none" cap="none" strike="noStrike">
                  <a:solidFill>
                    <a:srgbClr val="92D050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4"/>
            <p:cNvSpPr txBox="1"/>
            <p:nvPr/>
          </p:nvSpPr>
          <p:spPr>
            <a:xfrm>
              <a:off x="457200" y="5769890"/>
              <a:ext cx="1375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config.php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9" name="Google Shape;37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5517" y="4693704"/>
              <a:ext cx="1219200" cy="1219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Branch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5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18" y="2528365"/>
            <a:ext cx="5045886" cy="3199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Branch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718" y="2528365"/>
            <a:ext cx="5045886" cy="3199197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36"/>
          <p:cNvSpPr/>
          <p:nvPr/>
        </p:nvSpPr>
        <p:spPr>
          <a:xfrm>
            <a:off x="3793490" y="3376247"/>
            <a:ext cx="964642" cy="80386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4836726" y="3376247"/>
            <a:ext cx="964642" cy="80386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5879962" y="4117914"/>
            <a:ext cx="964642" cy="803869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6"/>
          <p:cNvCxnSpPr>
            <a:stCxn id="396" idx="1"/>
            <a:endCxn id="394" idx="2"/>
          </p:cNvCxnSpPr>
          <p:nvPr/>
        </p:nvCxnSpPr>
        <p:spPr>
          <a:xfrm rot="10800000">
            <a:off x="4275862" y="4180249"/>
            <a:ext cx="1604100" cy="33960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36"/>
          <p:cNvCxnSpPr>
            <a:stCxn id="395" idx="0"/>
            <a:endCxn id="394" idx="0"/>
          </p:cNvCxnSpPr>
          <p:nvPr/>
        </p:nvCxnSpPr>
        <p:spPr>
          <a:xfrm rot="10800000">
            <a:off x="4275947" y="3376247"/>
            <a:ext cx="1043100" cy="0"/>
          </a:xfrm>
          <a:prstGeom prst="straightConnector1">
            <a:avLst/>
          </a:prstGeom>
          <a:solidFill>
            <a:schemeClr val="accen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9" name="Google Shape;399;p36"/>
          <p:cNvSpPr/>
          <p:nvPr/>
        </p:nvSpPr>
        <p:spPr>
          <a:xfrm>
            <a:off x="2987287" y="2017388"/>
            <a:ext cx="1520803" cy="717089"/>
          </a:xfrm>
          <a:prstGeom prst="wedgeRoundRectCallout">
            <a:avLst>
              <a:gd fmla="val 50107" name="adj1"/>
              <a:gd fmla="val 104297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C4 → C2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3078889" y="4977636"/>
            <a:ext cx="1429201" cy="717089"/>
          </a:xfrm>
          <a:prstGeom prst="wedgeRoundRectCallout">
            <a:avLst>
              <a:gd fmla="val 50810" name="adj1"/>
              <a:gd fmla="val -100288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C5→C2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410" y="2602651"/>
            <a:ext cx="5803096" cy="3079194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遠端作業之同步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Branch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7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7"/>
          <p:cNvSpPr/>
          <p:nvPr/>
        </p:nvSpPr>
        <p:spPr>
          <a:xfrm>
            <a:off x="6501283" y="2404881"/>
            <a:ext cx="1227574" cy="173736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b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下一步：持續整合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8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5" name="Google Shape;4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46" y="3093028"/>
            <a:ext cx="1535112" cy="19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2244" y="2724428"/>
            <a:ext cx="2637867" cy="2637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38"/>
          <p:cNvCxnSpPr>
            <a:stCxn id="418" idx="1"/>
            <a:endCxn id="419" idx="3"/>
          </p:cNvCxnSpPr>
          <p:nvPr/>
        </p:nvCxnSpPr>
        <p:spPr>
          <a:xfrm rot="10800000">
            <a:off x="2262944" y="4043361"/>
            <a:ext cx="81930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20" name="Google Shape;420;p38"/>
          <p:cNvSpPr/>
          <p:nvPr/>
        </p:nvSpPr>
        <p:spPr>
          <a:xfrm>
            <a:off x="2419318" y="2724428"/>
            <a:ext cx="1152525" cy="717089"/>
          </a:xfrm>
          <a:prstGeom prst="wedgeRoundRectCallout">
            <a:avLst>
              <a:gd fmla="val -47275" name="adj1"/>
              <a:gd fmla="val 118310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3066614" y="5362295"/>
            <a:ext cx="23494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exp-kals-2012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5842455" y="2191934"/>
            <a:ext cx="2166082" cy="3170361"/>
          </a:xfrm>
          <a:prstGeom prst="wedgeRoundRectCallout">
            <a:avLst>
              <a:gd fmla="val -66653" name="adj1"/>
              <a:gd fmla="val -11291" name="adj2"/>
              <a:gd fmla="val 16667" name="adj3"/>
            </a:avLst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8"/>
          <p:cNvSpPr/>
          <p:nvPr/>
        </p:nvSpPr>
        <p:spPr>
          <a:xfrm>
            <a:off x="5993181" y="2411948"/>
            <a:ext cx="1864630" cy="1235604"/>
          </a:xfrm>
          <a:prstGeom prst="roundRect">
            <a:avLst>
              <a:gd fmla="val 16667" name="adj"/>
            </a:avLst>
          </a:prstGeom>
          <a:solidFill>
            <a:srgbClr val="CAE8AA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自動化測試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單元測試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整合測試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38"/>
          <p:cNvGrpSpPr/>
          <p:nvPr/>
        </p:nvGrpSpPr>
        <p:grpSpPr>
          <a:xfrm>
            <a:off x="5993181" y="3546544"/>
            <a:ext cx="1864630" cy="1556626"/>
            <a:chOff x="5993181" y="3546544"/>
            <a:chExt cx="1864630" cy="1556626"/>
          </a:xfrm>
        </p:grpSpPr>
        <p:sp>
          <p:nvSpPr>
            <p:cNvPr id="425" name="Google Shape;425;p38"/>
            <p:cNvSpPr/>
            <p:nvPr/>
          </p:nvSpPr>
          <p:spPr>
            <a:xfrm>
              <a:off x="5993181" y="3867566"/>
              <a:ext cx="1864630" cy="1235604"/>
            </a:xfrm>
            <a:prstGeom prst="roundRect">
              <a:avLst>
                <a:gd fmla="val 16667" name="adj"/>
              </a:avLst>
            </a:prstGeom>
            <a:solidFill>
              <a:srgbClr val="CAE8AA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寄送測試報告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" name="Google Shape;426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55889" y="4309623"/>
              <a:ext cx="739214" cy="739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38"/>
            <p:cNvSpPr/>
            <p:nvPr/>
          </p:nvSpPr>
          <p:spPr>
            <a:xfrm>
              <a:off x="6744625" y="3546544"/>
              <a:ext cx="361741" cy="42203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1FC88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Continuous Integration</a:t>
            </a:r>
            <a:b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下一步：持續整合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自動將穩定版本配置到伺服器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自動化測試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確保程式碼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順利運作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提早發現</a:t>
            </a:r>
            <a:b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錯誤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9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244" y="2724428"/>
            <a:ext cx="2637867" cy="263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39"/>
          <p:cNvSpPr txBox="1"/>
          <p:nvPr/>
        </p:nvSpPr>
        <p:spPr>
          <a:xfrm>
            <a:off x="3066614" y="5362295"/>
            <a:ext cx="23494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exp-kals-2012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5842455" y="2191934"/>
            <a:ext cx="2166082" cy="3170361"/>
          </a:xfrm>
          <a:prstGeom prst="wedgeRoundRectCallout">
            <a:avLst>
              <a:gd fmla="val -66653" name="adj1"/>
              <a:gd fmla="val -11291" name="adj2"/>
              <a:gd fmla="val 16667" name="adj3"/>
            </a:avLst>
          </a:prstGeom>
          <a:noFill/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5993181" y="2411948"/>
            <a:ext cx="1864630" cy="1235604"/>
          </a:xfrm>
          <a:prstGeom prst="roundRect">
            <a:avLst>
              <a:gd fmla="val 16667" name="adj"/>
            </a:avLst>
          </a:prstGeom>
          <a:solidFill>
            <a:srgbClr val="CAE8AA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自動化測試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單元測試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整合測試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39"/>
          <p:cNvGrpSpPr/>
          <p:nvPr/>
        </p:nvGrpSpPr>
        <p:grpSpPr>
          <a:xfrm>
            <a:off x="5993181" y="3546544"/>
            <a:ext cx="1864630" cy="1556626"/>
            <a:chOff x="5993181" y="3546544"/>
            <a:chExt cx="1864630" cy="1556626"/>
          </a:xfrm>
        </p:grpSpPr>
        <p:sp>
          <p:nvSpPr>
            <p:cNvPr id="441" name="Google Shape;441;p39"/>
            <p:cNvSpPr/>
            <p:nvPr/>
          </p:nvSpPr>
          <p:spPr>
            <a:xfrm>
              <a:off x="5993181" y="3867566"/>
              <a:ext cx="1864630" cy="1235604"/>
            </a:xfrm>
            <a:prstGeom prst="roundRect">
              <a:avLst>
                <a:gd fmla="val 16667" name="adj"/>
              </a:avLst>
            </a:prstGeom>
            <a:solidFill>
              <a:srgbClr val="CAE8AA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寄送測試報告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" name="Google Shape;442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55889" y="4309623"/>
              <a:ext cx="739214" cy="739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39"/>
            <p:cNvSpPr/>
            <p:nvPr/>
          </p:nvSpPr>
          <p:spPr>
            <a:xfrm>
              <a:off x="6744625" y="3546544"/>
              <a:ext cx="361741" cy="422031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F1FC88"/>
            </a:solidFill>
            <a:ln cap="flat" cmpd="sng" w="38100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 txBox="1"/>
          <p:nvPr>
            <p:ph type="title"/>
          </p:nvPr>
        </p:nvSpPr>
        <p:spPr>
          <a:xfrm>
            <a:off x="1780017" y="2564904"/>
            <a:ext cx="7016197" cy="9765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概念介紹到此為止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0"/>
          <p:cNvSpPr txBox="1"/>
          <p:nvPr>
            <p:ph idx="1" type="body"/>
          </p:nvPr>
        </p:nvSpPr>
        <p:spPr>
          <a:xfrm>
            <a:off x="1780017" y="3541415"/>
            <a:ext cx="4808207" cy="2119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接下來是實作的部份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參考網頁：寫給大家的Git教學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Littlebtc (Hsiao-Ting Yu)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http://littleb.tc/slides/2012/everyone/git.html#slide-0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0"/>
          <p:cNvSpPr txBox="1"/>
          <p:nvPr>
            <p:ph idx="12" type="sldNum"/>
          </p:nvPr>
        </p:nvSpPr>
        <p:spPr>
          <a:xfrm>
            <a:off x="8027988" y="6381750"/>
            <a:ext cx="65881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Repository (Repo) 儲存庫/倉儲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659" y="1769631"/>
            <a:ext cx="4038600" cy="45474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6"/>
          <p:cNvCxnSpPr>
            <a:endCxn id="113" idx="0"/>
          </p:cNvCxnSpPr>
          <p:nvPr/>
        </p:nvCxnSpPr>
        <p:spPr>
          <a:xfrm>
            <a:off x="4434839" y="2717642"/>
            <a:ext cx="2413500" cy="138270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4" name="Google Shape;114;p16"/>
          <p:cNvSpPr/>
          <p:nvPr/>
        </p:nvSpPr>
        <p:spPr>
          <a:xfrm>
            <a:off x="5531919" y="2227741"/>
            <a:ext cx="1554480" cy="1013460"/>
          </a:xfrm>
          <a:prstGeom prst="wedgeRoundRectCallout">
            <a:avLst>
              <a:gd fmla="val -39951" name="adj1"/>
              <a:gd fmla="val 67763" name="adj2"/>
              <a:gd fmla="val 16667" name="adj3"/>
            </a:avLst>
          </a:prstGeom>
          <a:solidFill>
            <a:srgbClr val="F1FC88"/>
          </a:solidFill>
          <a:ln cap="flat" cmpd="sng" w="381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複製/克隆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16"/>
          <p:cNvGrpSpPr/>
          <p:nvPr/>
        </p:nvGrpSpPr>
        <p:grpSpPr>
          <a:xfrm>
            <a:off x="6076951" y="4100249"/>
            <a:ext cx="1543033" cy="2216846"/>
            <a:chOff x="4705351" y="3920067"/>
            <a:chExt cx="1543033" cy="2216846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4705351" y="3920067"/>
              <a:ext cx="1543033" cy="2216846"/>
              <a:chOff x="4705351" y="3920067"/>
              <a:chExt cx="1543033" cy="2216846"/>
            </a:xfrm>
          </p:grpSpPr>
          <p:pic>
            <p:nvPicPr>
              <p:cNvPr id="117" name="Google Shape;117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705351" y="3920067"/>
                <a:ext cx="1543033" cy="22168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" name="Google Shape;118;p16"/>
              <p:cNvSpPr/>
              <p:nvPr/>
            </p:nvSpPr>
            <p:spPr>
              <a:xfrm>
                <a:off x="4886325" y="3954780"/>
                <a:ext cx="1181100" cy="228600"/>
              </a:xfrm>
              <a:prstGeom prst="rect">
                <a:avLst/>
              </a:prstGeom>
              <a:solidFill>
                <a:srgbClr val="DCDCD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 Black"/>
                  <a:buNone/>
                </a:pPr>
                <a:r>
                  <a:rPr b="0" i="0" lang="en-US" sz="1100" u="none" cap="none" strike="noStrike">
                    <a:solidFill>
                      <a:schemeClr val="dk1"/>
                    </a:solidFill>
                    <a:latin typeface="Arial Black"/>
                    <a:ea typeface="Arial Black"/>
                    <a:cs typeface="Arial Black"/>
                    <a:sym typeface="Arial Black"/>
                  </a:rPr>
                  <a:t>Computer C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" name="Google Shape;119;p16"/>
            <p:cNvSpPr/>
            <p:nvPr/>
          </p:nvSpPr>
          <p:spPr>
            <a:xfrm>
              <a:off x="4800600" y="4183380"/>
              <a:ext cx="1348740" cy="189738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16"/>
          <p:cNvGrpSpPr/>
          <p:nvPr/>
        </p:nvGrpSpPr>
        <p:grpSpPr>
          <a:xfrm>
            <a:off x="6076951" y="4100249"/>
            <a:ext cx="1543033" cy="2216846"/>
            <a:chOff x="4705351" y="3920067"/>
            <a:chExt cx="1543033" cy="2216846"/>
          </a:xfrm>
        </p:grpSpPr>
        <p:pic>
          <p:nvPicPr>
            <p:cNvPr id="121" name="Google Shape;12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05351" y="3920067"/>
              <a:ext cx="1543033" cy="22168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6"/>
            <p:cNvSpPr/>
            <p:nvPr/>
          </p:nvSpPr>
          <p:spPr>
            <a:xfrm>
              <a:off x="4886325" y="3954780"/>
              <a:ext cx="1181100" cy="22860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Black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Computer C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3" name="Google Shape;12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1238" y="1224716"/>
            <a:ext cx="2329016" cy="136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7340138" y="365760"/>
            <a:ext cx="374073" cy="488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本機作業之檔案狀態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622" y="-1"/>
            <a:ext cx="2239992" cy="19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本機作業之檔案狀態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add the file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8"/>
          <p:cNvGrpSpPr/>
          <p:nvPr/>
        </p:nvGrpSpPr>
        <p:grpSpPr>
          <a:xfrm>
            <a:off x="1014884" y="3273398"/>
            <a:ext cx="2680816" cy="1806602"/>
            <a:chOff x="1014884" y="3273398"/>
            <a:chExt cx="2680816" cy="1806602"/>
          </a:xfrm>
        </p:grpSpPr>
        <p:sp>
          <p:nvSpPr>
            <p:cNvPr id="141" name="Google Shape;141;p18"/>
            <p:cNvSpPr/>
            <p:nvPr/>
          </p:nvSpPr>
          <p:spPr>
            <a:xfrm>
              <a:off x="1257300" y="3556000"/>
              <a:ext cx="2438400" cy="15240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53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014884" y="3273398"/>
              <a:ext cx="653143" cy="653143"/>
            </a:xfrm>
            <a:prstGeom prst="ellipse">
              <a:avLst/>
            </a:prstGeom>
            <a:solidFill>
              <a:srgbClr val="FF535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 Black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1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8"/>
          <p:cNvSpPr/>
          <p:nvPr/>
        </p:nvSpPr>
        <p:spPr>
          <a:xfrm>
            <a:off x="7340138" y="365760"/>
            <a:ext cx="374073" cy="488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622" y="-1"/>
            <a:ext cx="2239992" cy="19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本機作業之檔案狀態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edit the file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3206680" y="3294743"/>
            <a:ext cx="2438400" cy="12370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964264" y="3012141"/>
            <a:ext cx="653143" cy="653143"/>
          </a:xfrm>
          <a:prstGeom prst="ellipse">
            <a:avLst/>
          </a:prstGeom>
          <a:solidFill>
            <a:srgbClr val="FF53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7340138" y="365760"/>
            <a:ext cx="374073" cy="488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622" y="-1"/>
            <a:ext cx="2239992" cy="19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本機作業之檔案狀態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stage the file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/>
          <p:nvPr/>
        </p:nvSpPr>
        <p:spPr>
          <a:xfrm>
            <a:off x="5266592" y="4098611"/>
            <a:ext cx="2438400" cy="12370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7402282" y="3772039"/>
            <a:ext cx="653143" cy="653143"/>
          </a:xfrm>
          <a:prstGeom prst="ellipse">
            <a:avLst/>
          </a:prstGeom>
          <a:solidFill>
            <a:srgbClr val="FF53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7340138" y="365760"/>
            <a:ext cx="374073" cy="488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622" y="-1"/>
            <a:ext cx="2239992" cy="19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本機作業之檔案狀態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commit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41" y="1700240"/>
            <a:ext cx="7667718" cy="486133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3352800" y="5324509"/>
            <a:ext cx="4545204" cy="123706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7498788" y="5041907"/>
            <a:ext cx="653143" cy="653143"/>
          </a:xfrm>
          <a:prstGeom prst="ellipse">
            <a:avLst/>
          </a:prstGeom>
          <a:solidFill>
            <a:srgbClr val="FF53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 Black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7340138" y="365760"/>
            <a:ext cx="374073" cy="4882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1622" y="-1"/>
            <a:ext cx="2239992" cy="1973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使用時機</a:t>
            </a:r>
            <a:b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什麼時候要Commit？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修改到可運作版本就要commit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每次commit越短越好，以便出問題時的復原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一天作業至少要commit一次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