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9" r:id="rId5"/>
    <p:sldId id="263" r:id="rId6"/>
    <p:sldId id="265" r:id="rId7"/>
    <p:sldId id="266" r:id="rId8"/>
    <p:sldId id="267" r:id="rId9"/>
    <p:sldId id="270" r:id="rId10"/>
    <p:sldId id="259" r:id="rId11"/>
    <p:sldId id="260" r:id="rId12"/>
    <p:sldId id="261" r:id="rId13"/>
    <p:sldId id="262" r:id="rId14"/>
    <p:sldId id="271" r:id="rId15"/>
    <p:sldId id="272" r:id="rId16"/>
    <p:sldId id="273" r:id="rId17"/>
    <p:sldId id="274" r:id="rId18"/>
    <p:sldId id="276" r:id="rId19"/>
    <p:sldId id="277" r:id="rId20"/>
    <p:sldId id="278" r:id="rId21"/>
    <p:sldId id="275" r:id="rId22"/>
    <p:sldId id="268" r:id="rId23"/>
    <p:sldId id="280" r:id="rId24"/>
    <p:sldId id="281" r:id="rId25"/>
    <p:sldId id="279" r:id="rId26"/>
    <p:sldId id="283" r:id="rId27"/>
    <p:sldId id="282" r:id="rId28"/>
  </p:sldIdLst>
  <p:sldSz cx="9144000" cy="6858000" type="screen4x3"/>
  <p:notesSz cx="6858000" cy="9144000"/>
  <p:defaultTextStyle>
    <a:defPPr>
      <a:defRPr lang="es-E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353"/>
    <a:srgbClr val="DCDCDC"/>
    <a:srgbClr val="F1FC88"/>
    <a:srgbClr val="6BCDEB"/>
    <a:srgbClr val="CAE8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-864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投影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253926" y="2348880"/>
            <a:ext cx="8256662" cy="976511"/>
          </a:xfrm>
        </p:spPr>
        <p:txBody>
          <a:bodyPr anchor="b"/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8" name="文字版面配置區 2"/>
          <p:cNvSpPr>
            <a:spLocks noGrp="1"/>
          </p:cNvSpPr>
          <p:nvPr>
            <p:ph type="body" idx="1"/>
          </p:nvPr>
        </p:nvSpPr>
        <p:spPr>
          <a:xfrm>
            <a:off x="253926" y="3325391"/>
            <a:ext cx="5326881" cy="1972171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5884863" y="6381750"/>
            <a:ext cx="2133600" cy="476250"/>
          </a:xfrm>
        </p:spPr>
        <p:txBody>
          <a:bodyPr/>
          <a:lstStyle>
            <a:lvl1pPr algn="r">
              <a:defRPr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>
              <a:defRPr/>
            </a:pPr>
            <a:endParaRPr lang="es-E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1779588" y="6381750"/>
            <a:ext cx="4105275" cy="476250"/>
          </a:xfrm>
        </p:spPr>
        <p:txBody>
          <a:bodyPr/>
          <a:lstStyle>
            <a:lvl1pPr algn="l">
              <a:defRPr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>
              <a:defRPr/>
            </a:pPr>
            <a:endParaRPr lang="es-E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027988" y="6381750"/>
            <a:ext cx="658812" cy="476250"/>
          </a:xfrm>
        </p:spPr>
        <p:txBody>
          <a:bodyPr/>
          <a:lstStyle>
            <a:lvl1pPr>
              <a:defRPr sz="140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>
              <a:defRPr/>
            </a:pPr>
            <a:fld id="{9A799650-A30B-4D1F-84A9-107B2C670B0B}" type="slidenum">
              <a:rPr lang="es-ES" altLang="zh-TW"/>
              <a:pPr>
                <a:defRPr/>
              </a:pPr>
              <a:t>‹#›</a:t>
            </a:fld>
            <a:endParaRPr lang="es-ES" altLang="zh-TW"/>
          </a:p>
        </p:txBody>
      </p:sp>
    </p:spTree>
    <p:extLst>
      <p:ext uri="{BB962C8B-B14F-4D97-AF65-F5344CB8AC3E}">
        <p14:creationId xmlns:p14="http://schemas.microsoft.com/office/powerpoint/2010/main" val="3883824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 smtClean="0"/>
              <a:t>按一下圖示以新增圖片</a:t>
            </a:r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3D4429-E08E-4ED8-93AA-E7244A7D3DC1}" type="slidenum">
              <a:rPr lang="es-ES" altLang="zh-TW"/>
              <a:pPr>
                <a:defRPr/>
              </a:pPr>
              <a:t>‹#›</a:t>
            </a:fld>
            <a:endParaRPr lang="es-ES" altLang="zh-TW" dirty="0"/>
          </a:p>
        </p:txBody>
      </p:sp>
    </p:spTree>
    <p:extLst>
      <p:ext uri="{BB962C8B-B14F-4D97-AF65-F5344CB8AC3E}">
        <p14:creationId xmlns:p14="http://schemas.microsoft.com/office/powerpoint/2010/main" val="2833520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FA690A-49C7-48D8-9048-206F640F994C}" type="slidenum">
              <a:rPr lang="es-ES" altLang="zh-TW"/>
              <a:pPr>
                <a:defRPr/>
              </a:pPr>
              <a:t>‹#›</a:t>
            </a:fld>
            <a:endParaRPr lang="es-ES" altLang="zh-TW" dirty="0"/>
          </a:p>
        </p:txBody>
      </p:sp>
    </p:spTree>
    <p:extLst>
      <p:ext uri="{BB962C8B-B14F-4D97-AF65-F5344CB8AC3E}">
        <p14:creationId xmlns:p14="http://schemas.microsoft.com/office/powerpoint/2010/main" val="20108223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DCBAE2-9A7B-4F89-9558-485BF9DD48E3}" type="slidenum">
              <a:rPr lang="es-ES" altLang="zh-TW"/>
              <a:pPr>
                <a:defRPr/>
              </a:pPr>
              <a:t>‹#›</a:t>
            </a:fld>
            <a:endParaRPr lang="es-ES" altLang="zh-TW" dirty="0"/>
          </a:p>
        </p:txBody>
      </p:sp>
    </p:spTree>
    <p:extLst>
      <p:ext uri="{BB962C8B-B14F-4D97-AF65-F5344CB8AC3E}">
        <p14:creationId xmlns:p14="http://schemas.microsoft.com/office/powerpoint/2010/main" val="3546144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pPr>
              <a:defRPr/>
            </a:pPr>
            <a:endParaRPr lang="es-E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lIns="0" tIns="0" rIns="0" bIns="0"/>
          <a:lstStyle>
            <a:lvl1pPr>
              <a:defRPr dirty="0"/>
            </a:lvl1pPr>
          </a:lstStyle>
          <a:p>
            <a:pPr>
              <a:defRPr/>
            </a:pPr>
            <a:endParaRPr lang="es-E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pPr>
              <a:defRPr/>
            </a:pPr>
            <a:fld id="{32059851-470B-4FA7-A5C1-D29DD3FF37EB}" type="slidenum">
              <a:rPr lang="es-ES" altLang="zh-TW"/>
              <a:pPr>
                <a:defRPr/>
              </a:pPr>
              <a:t>‹#›</a:t>
            </a:fld>
            <a:endParaRPr lang="es-ES" altLang="zh-TW" dirty="0"/>
          </a:p>
        </p:txBody>
      </p:sp>
    </p:spTree>
    <p:extLst>
      <p:ext uri="{BB962C8B-B14F-4D97-AF65-F5344CB8AC3E}">
        <p14:creationId xmlns:p14="http://schemas.microsoft.com/office/powerpoint/2010/main" val="2773960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(背景單純)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pPr>
              <a:defRPr/>
            </a:pPr>
            <a:endParaRPr lang="es-E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lIns="0" tIns="0" rIns="0" bIns="0"/>
          <a:lstStyle>
            <a:lvl1pPr>
              <a:defRPr dirty="0"/>
            </a:lvl1pPr>
          </a:lstStyle>
          <a:p>
            <a:pPr>
              <a:defRPr/>
            </a:pPr>
            <a:endParaRPr lang="es-E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pPr>
              <a:defRPr/>
            </a:pPr>
            <a:fld id="{EEC96359-B38A-42FB-8EAC-01B2D40723FB}" type="slidenum">
              <a:rPr lang="es-ES" altLang="zh-TW"/>
              <a:pPr>
                <a:defRPr/>
              </a:pPr>
              <a:t>‹#›</a:t>
            </a:fld>
            <a:endParaRPr lang="es-ES" altLang="zh-TW" dirty="0"/>
          </a:p>
        </p:txBody>
      </p:sp>
    </p:spTree>
    <p:extLst>
      <p:ext uri="{BB962C8B-B14F-4D97-AF65-F5344CB8AC3E}">
        <p14:creationId xmlns:p14="http://schemas.microsoft.com/office/powerpoint/2010/main" val="9259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80017" y="2564904"/>
            <a:ext cx="7016197" cy="976511"/>
          </a:xfrm>
        </p:spPr>
        <p:txBody>
          <a:bodyPr anchor="b"/>
          <a:lstStyle>
            <a:lvl1pPr algn="l">
              <a:defRPr sz="44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780017" y="3541415"/>
            <a:ext cx="4808207" cy="2119833"/>
          </a:xfrm>
        </p:spPr>
        <p:txBody>
          <a:bodyPr/>
          <a:lstStyle>
            <a:lvl1pPr marL="0" indent="0">
              <a:buNone/>
              <a:defRPr sz="24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5884863" y="6381750"/>
            <a:ext cx="2133600" cy="476250"/>
          </a:xfrm>
        </p:spPr>
        <p:txBody>
          <a:bodyPr/>
          <a:lstStyle>
            <a:lvl1pPr algn="r">
              <a:defRPr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>
              <a:defRPr/>
            </a:pPr>
            <a:endParaRPr lang="es-E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1779588" y="6381750"/>
            <a:ext cx="4105275" cy="476250"/>
          </a:xfrm>
        </p:spPr>
        <p:txBody>
          <a:bodyPr/>
          <a:lstStyle>
            <a:lvl1pPr algn="l">
              <a:defRPr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>
              <a:defRPr/>
            </a:pPr>
            <a:endParaRPr lang="es-E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027988" y="6381750"/>
            <a:ext cx="658812" cy="476250"/>
          </a:xfrm>
        </p:spPr>
        <p:txBody>
          <a:bodyPr/>
          <a:lstStyle>
            <a:lvl1pPr>
              <a:defRPr sz="140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>
              <a:defRPr/>
            </a:pPr>
            <a:fld id="{9F9FA053-B761-4F1F-9E7B-BCBEB63C6F3A}" type="slidenum">
              <a:rPr lang="es-ES" altLang="zh-TW"/>
              <a:pPr>
                <a:defRPr/>
              </a:pPr>
              <a:t>‹#›</a:t>
            </a:fld>
            <a:endParaRPr lang="es-ES" altLang="zh-TW"/>
          </a:p>
        </p:txBody>
      </p:sp>
    </p:spTree>
    <p:extLst>
      <p:ext uri="{BB962C8B-B14F-4D97-AF65-F5344CB8AC3E}">
        <p14:creationId xmlns:p14="http://schemas.microsoft.com/office/powerpoint/2010/main" val="414096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3A3D27-6193-44DC-A2A4-7142CA379948}" type="slidenum">
              <a:rPr lang="es-ES" altLang="zh-TW"/>
              <a:pPr>
                <a:defRPr/>
              </a:pPr>
              <a:t>‹#›</a:t>
            </a:fld>
            <a:endParaRPr lang="es-ES" altLang="zh-TW"/>
          </a:p>
        </p:txBody>
      </p:sp>
    </p:spTree>
    <p:extLst>
      <p:ext uri="{BB962C8B-B14F-4D97-AF65-F5344CB8AC3E}">
        <p14:creationId xmlns:p14="http://schemas.microsoft.com/office/powerpoint/2010/main" val="2418606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188640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30238" y="1512788"/>
            <a:ext cx="3868737" cy="823912"/>
          </a:xfrm>
        </p:spPr>
        <p:txBody>
          <a:bodyPr anchor="b"/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30238" y="2336700"/>
            <a:ext cx="3868737" cy="40446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29150" y="1512788"/>
            <a:ext cx="3887788" cy="823912"/>
          </a:xfrm>
        </p:spPr>
        <p:txBody>
          <a:bodyPr anchor="b"/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29150" y="2336700"/>
            <a:ext cx="3887788" cy="40446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700"/>
            </a:lvl1pPr>
          </a:lstStyle>
          <a:p>
            <a:pPr>
              <a:defRPr/>
            </a:pPr>
            <a:endParaRPr lang="es-ES" alt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700"/>
            </a:lvl1pPr>
          </a:lstStyle>
          <a:p>
            <a:pPr>
              <a:defRPr/>
            </a:pPr>
            <a:endParaRPr lang="es-ES" altLang="zh-TW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700" smtClean="0"/>
            </a:lvl1pPr>
          </a:lstStyle>
          <a:p>
            <a:pPr>
              <a:defRPr/>
            </a:pPr>
            <a:fld id="{06C35A6E-3AF8-4C00-ADCC-6614DB048264}" type="slidenum">
              <a:rPr lang="es-ES" altLang="zh-TW"/>
              <a:pPr>
                <a:defRPr/>
              </a:pPr>
              <a:t>‹#›</a:t>
            </a:fld>
            <a:endParaRPr lang="es-ES" altLang="zh-TW"/>
          </a:p>
        </p:txBody>
      </p:sp>
    </p:spTree>
    <p:extLst>
      <p:ext uri="{BB962C8B-B14F-4D97-AF65-F5344CB8AC3E}">
        <p14:creationId xmlns:p14="http://schemas.microsoft.com/office/powerpoint/2010/main" val="1850119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6B79C2-F135-4704-911C-194E685101AA}" type="slidenum">
              <a:rPr lang="es-ES" altLang="zh-TW"/>
              <a:pPr>
                <a:defRPr/>
              </a:pPr>
              <a:t>‹#›</a:t>
            </a:fld>
            <a:endParaRPr lang="es-ES" altLang="zh-TW"/>
          </a:p>
        </p:txBody>
      </p:sp>
    </p:spTree>
    <p:extLst>
      <p:ext uri="{BB962C8B-B14F-4D97-AF65-F5344CB8AC3E}">
        <p14:creationId xmlns:p14="http://schemas.microsoft.com/office/powerpoint/2010/main" val="3060704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FAE5E8-6FEA-4E60-BAC0-9EFE925C799B}" type="slidenum">
              <a:rPr lang="es-ES" altLang="zh-TW"/>
              <a:pPr>
                <a:defRPr/>
              </a:pPr>
              <a:t>‹#›</a:t>
            </a:fld>
            <a:endParaRPr lang="es-ES" altLang="zh-TW"/>
          </a:p>
        </p:txBody>
      </p:sp>
    </p:spTree>
    <p:extLst>
      <p:ext uri="{BB962C8B-B14F-4D97-AF65-F5344CB8AC3E}">
        <p14:creationId xmlns:p14="http://schemas.microsoft.com/office/powerpoint/2010/main" val="1354403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6579B6-3E1E-4077-89B1-0B381E21FCEE}" type="slidenum">
              <a:rPr lang="es-ES" altLang="zh-TW"/>
              <a:pPr>
                <a:defRPr/>
              </a:pPr>
              <a:t>‹#›</a:t>
            </a:fld>
            <a:endParaRPr lang="es-ES" altLang="zh-TW" dirty="0"/>
          </a:p>
        </p:txBody>
      </p:sp>
    </p:spTree>
    <p:extLst>
      <p:ext uri="{BB962C8B-B14F-4D97-AF65-F5344CB8AC3E}">
        <p14:creationId xmlns:p14="http://schemas.microsoft.com/office/powerpoint/2010/main" val="3457759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  <a:endParaRPr lang="es-ES" altLang="zh-TW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669088"/>
            <a:ext cx="2133600" cy="188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8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>
              <a:defRPr/>
            </a:pPr>
            <a:endParaRPr lang="es-ES" altLang="zh-TW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669088"/>
            <a:ext cx="2895600" cy="188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8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>
              <a:defRPr/>
            </a:pPr>
            <a:endParaRPr lang="es-ES" altLang="zh-TW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669088"/>
            <a:ext cx="2133600" cy="188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80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>
              <a:defRPr/>
            </a:pPr>
            <a:fld id="{24A0EFA4-998C-483E-B9B6-3DD305EBA203}" type="slidenum">
              <a:rPr lang="es-ES" altLang="zh-TW" smtClean="0"/>
              <a:pPr>
                <a:defRPr/>
              </a:pPr>
              <a:t>‹#›</a:t>
            </a:fld>
            <a:endParaRPr lang="es-ES" altLang="zh-TW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b="1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littleb.tc/slides/2012/everyone/git.html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 b="0" dirty="0" smtClean="0">
                <a:effectLst/>
              </a:rPr>
              <a:t>Coding together! GITHUB</a:t>
            </a:r>
            <a:r>
              <a:rPr lang="zh-TW" altLang="en-US" sz="3600" b="0" dirty="0">
                <a:effectLst/>
              </a:rPr>
              <a:t>入門</a:t>
            </a:r>
            <a:r>
              <a:rPr lang="en-US" altLang="zh-TW" sz="3600" b="0" dirty="0" smtClean="0">
                <a:effectLst/>
              </a:rPr>
              <a:t/>
            </a:r>
            <a:br>
              <a:rPr lang="en-US" altLang="zh-TW" sz="3600" b="0" dirty="0" smtClean="0">
                <a:effectLst/>
              </a:rPr>
            </a:br>
            <a:r>
              <a:rPr lang="en-US" altLang="zh-TW" b="0" dirty="0">
                <a:effectLst/>
              </a:rPr>
              <a:t>Part.1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GIT</a:t>
            </a:r>
            <a:r>
              <a:rPr lang="zh-TW" altLang="en-US" dirty="0" smtClean="0"/>
              <a:t>版本控制介紹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政大圖檔所 陳勇汀</a:t>
            </a:r>
            <a:endParaRPr lang="en-US" altLang="zh-TW" dirty="0" smtClean="0"/>
          </a:p>
          <a:p>
            <a:r>
              <a:rPr lang="en-US" altLang="zh-TW" dirty="0" smtClean="0"/>
              <a:t>2013/2/5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799650-A30B-4D1F-84A9-107B2C670B0B}" type="slidenum">
              <a:rPr lang="es-ES" altLang="zh-TW" smtClean="0"/>
              <a:pPr>
                <a:defRPr/>
              </a:pPr>
              <a:t>1</a:t>
            </a:fld>
            <a:endParaRPr lang="es-ES" altLang="zh-TW"/>
          </a:p>
        </p:txBody>
      </p:sp>
    </p:spTree>
    <p:extLst>
      <p:ext uri="{BB962C8B-B14F-4D97-AF65-F5344CB8AC3E}">
        <p14:creationId xmlns:p14="http://schemas.microsoft.com/office/powerpoint/2010/main" val="2419119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3600" dirty="0" smtClean="0"/>
              <a:t>版本控制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Master Branch / Commit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6B79C2-F135-4704-911C-194E685101AA}" type="slidenum">
              <a:rPr lang="es-ES" altLang="zh-TW" smtClean="0"/>
              <a:pPr>
                <a:defRPr/>
              </a:pPr>
              <a:t>10</a:t>
            </a:fld>
            <a:endParaRPr lang="es-ES" altLang="zh-TW"/>
          </a:p>
        </p:txBody>
      </p:sp>
      <p:pic>
        <p:nvPicPr>
          <p:cNvPr id="1028" name="Picture 4" descr="http://littleb.tc/slides/2012/everyone/git/branch-sample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0034" y="2257716"/>
            <a:ext cx="4762500" cy="239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hp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9518" y="4408427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 bwMode="auto">
          <a:xfrm>
            <a:off x="5427134" y="5185297"/>
            <a:ext cx="1549400" cy="606544"/>
          </a:xfrm>
          <a:prstGeom prst="rect">
            <a:avLst/>
          </a:prstGeom>
          <a:solidFill>
            <a:schemeClr val="tx1"/>
          </a:solidFill>
          <a:ln w="28575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400" dirty="0" smtClean="0">
                <a:solidFill>
                  <a:srgbClr val="92D050"/>
                </a:solidFill>
              </a:rPr>
              <a:t>$threshold = </a:t>
            </a:r>
            <a:r>
              <a:rPr lang="en-US" altLang="zh-TW" sz="1400" b="1" dirty="0" smtClean="0">
                <a:solidFill>
                  <a:srgbClr val="FF535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en-US" altLang="zh-TW" sz="1400" dirty="0" smtClean="0">
                <a:solidFill>
                  <a:srgbClr val="92D050"/>
                </a:solidFill>
              </a:rPr>
              <a:t>;</a:t>
            </a:r>
            <a:endParaRPr kumimoji="0" lang="zh-TW" altLang="en-US" sz="1400" b="0" i="0" u="none" strike="noStrike" cap="none" normalizeH="0" baseline="0" dirty="0" smtClean="0">
              <a:ln>
                <a:noFill/>
              </a:ln>
              <a:solidFill>
                <a:srgbClr val="92D050"/>
              </a:solidFill>
              <a:effectLst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7061201" y="5638801"/>
            <a:ext cx="1375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err="1"/>
              <a:t>c</a:t>
            </a:r>
            <a:r>
              <a:rPr lang="en-US" altLang="zh-TW" dirty="0" err="1" smtClean="0"/>
              <a:t>onfig.php</a:t>
            </a:r>
            <a:endParaRPr lang="zh-TW" altLang="en-US" dirty="0"/>
          </a:p>
        </p:txBody>
      </p:sp>
      <p:sp>
        <p:nvSpPr>
          <p:cNvPr id="11" name="矩形 10"/>
          <p:cNvSpPr/>
          <p:nvPr/>
        </p:nvSpPr>
        <p:spPr bwMode="auto">
          <a:xfrm>
            <a:off x="3566584" y="5185297"/>
            <a:ext cx="1549400" cy="606544"/>
          </a:xfrm>
          <a:prstGeom prst="rect">
            <a:avLst/>
          </a:prstGeom>
          <a:solidFill>
            <a:schemeClr val="tx1"/>
          </a:solidFill>
          <a:ln w="28575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400" dirty="0" smtClean="0">
                <a:solidFill>
                  <a:srgbClr val="92D050"/>
                </a:solidFill>
              </a:rPr>
              <a:t>$threshold = </a:t>
            </a:r>
            <a:r>
              <a:rPr lang="en-US" altLang="zh-TW" sz="1400" b="1" dirty="0" smtClean="0">
                <a:solidFill>
                  <a:srgbClr val="FF0000"/>
                </a:solidFill>
              </a:rPr>
              <a:t>0.5</a:t>
            </a:r>
            <a:r>
              <a:rPr lang="en-US" altLang="zh-TW" sz="1400" dirty="0" smtClean="0">
                <a:solidFill>
                  <a:srgbClr val="92D050"/>
                </a:solidFill>
              </a:rPr>
              <a:t>;</a:t>
            </a:r>
            <a:endParaRPr kumimoji="0" lang="zh-TW" altLang="en-US" sz="1400" b="0" i="0" u="none" strike="noStrike" cap="none" normalizeH="0" baseline="0" dirty="0" smtClean="0">
              <a:ln>
                <a:noFill/>
              </a:ln>
              <a:solidFill>
                <a:srgbClr val="92D050"/>
              </a:solidFill>
              <a:effectLst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1854200" y="5185297"/>
            <a:ext cx="1549400" cy="606544"/>
          </a:xfrm>
          <a:prstGeom prst="rect">
            <a:avLst/>
          </a:prstGeom>
          <a:solidFill>
            <a:schemeClr val="tx1"/>
          </a:solidFill>
          <a:ln w="28575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400" dirty="0" smtClean="0">
                <a:solidFill>
                  <a:srgbClr val="92D050"/>
                </a:solidFill>
              </a:rPr>
              <a:t>$threshold = </a:t>
            </a:r>
            <a:r>
              <a:rPr lang="en-US" altLang="zh-TW" sz="1400" b="1" dirty="0" smtClean="0">
                <a:solidFill>
                  <a:srgbClr val="FF0000"/>
                </a:solidFill>
              </a:rPr>
              <a:t>0.7</a:t>
            </a:r>
            <a:r>
              <a:rPr lang="en-US" altLang="zh-TW" sz="1400" dirty="0" smtClean="0">
                <a:solidFill>
                  <a:srgbClr val="92D050"/>
                </a:solidFill>
              </a:rPr>
              <a:t>;</a:t>
            </a:r>
            <a:endParaRPr kumimoji="0" lang="zh-TW" altLang="en-US" sz="1400" b="0" i="0" u="none" strike="noStrike" cap="none" normalizeH="0" baseline="0" dirty="0" smtClean="0">
              <a:ln>
                <a:noFill/>
              </a:ln>
              <a:solidFill>
                <a:srgbClr val="92D050"/>
              </a:solidFill>
              <a:effectLst/>
            </a:endParaRPr>
          </a:p>
        </p:txBody>
      </p:sp>
      <p:cxnSp>
        <p:nvCxnSpPr>
          <p:cNvPr id="8" name="直線單箭頭接點 7"/>
          <p:cNvCxnSpPr/>
          <p:nvPr/>
        </p:nvCxnSpPr>
        <p:spPr bwMode="auto">
          <a:xfrm>
            <a:off x="6104467" y="4648491"/>
            <a:ext cx="0" cy="536806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直線單箭頭接點 14"/>
          <p:cNvCxnSpPr/>
          <p:nvPr/>
        </p:nvCxnSpPr>
        <p:spPr bwMode="auto">
          <a:xfrm>
            <a:off x="4341284" y="4648491"/>
            <a:ext cx="0" cy="536806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直線單箭頭接點 15"/>
          <p:cNvCxnSpPr/>
          <p:nvPr/>
        </p:nvCxnSpPr>
        <p:spPr bwMode="auto">
          <a:xfrm>
            <a:off x="2563284" y="4648491"/>
            <a:ext cx="0" cy="536806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圓角矩形圖說文字 16"/>
          <p:cNvSpPr/>
          <p:nvPr/>
        </p:nvSpPr>
        <p:spPr bwMode="auto">
          <a:xfrm>
            <a:off x="7061201" y="1750986"/>
            <a:ext cx="1554480" cy="1013460"/>
          </a:xfrm>
          <a:prstGeom prst="wedgeRoundRectCallout">
            <a:avLst>
              <a:gd name="adj1" fmla="val -72918"/>
              <a:gd name="adj2" fmla="val 30086"/>
              <a:gd name="adj3" fmla="val 16667"/>
            </a:avLst>
          </a:prstGeom>
          <a:solidFill>
            <a:srgbClr val="F1FC88"/>
          </a:solidFill>
          <a:ln w="38100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Branch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TW" altLang="en-US" dirty="0" smtClean="0"/>
              <a:t>分支</a:t>
            </a:r>
            <a:endParaRPr kumimoji="0" lang="zh-TW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圓角矩形圖說文字 17"/>
          <p:cNvSpPr/>
          <p:nvPr/>
        </p:nvSpPr>
        <p:spPr bwMode="auto">
          <a:xfrm>
            <a:off x="3794760" y="1785537"/>
            <a:ext cx="1554480" cy="1013460"/>
          </a:xfrm>
          <a:prstGeom prst="wedgeRoundRectCallout">
            <a:avLst>
              <a:gd name="adj1" fmla="val 43927"/>
              <a:gd name="adj2" fmla="val 114547"/>
              <a:gd name="adj3" fmla="val 16667"/>
            </a:avLst>
          </a:prstGeom>
          <a:solidFill>
            <a:srgbClr val="F1FC88"/>
          </a:solidFill>
          <a:ln w="38100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Commit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TW" altLang="en-US" dirty="0" smtClean="0"/>
              <a:t>提交</a:t>
            </a:r>
            <a:endParaRPr kumimoji="0" lang="zh-TW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圓角矩形圖說文字 18"/>
          <p:cNvSpPr/>
          <p:nvPr/>
        </p:nvSpPr>
        <p:spPr bwMode="auto">
          <a:xfrm>
            <a:off x="1854200" y="1785537"/>
            <a:ext cx="1554480" cy="1013460"/>
          </a:xfrm>
          <a:prstGeom prst="wedgeRoundRectCallout">
            <a:avLst>
              <a:gd name="adj1" fmla="val 43927"/>
              <a:gd name="adj2" fmla="val 114547"/>
              <a:gd name="adj3" fmla="val 16667"/>
            </a:avLst>
          </a:prstGeom>
          <a:solidFill>
            <a:srgbClr val="F1FC88"/>
          </a:solidFill>
          <a:ln w="38100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Commit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TW" altLang="en-US" dirty="0" smtClean="0"/>
              <a:t>提交</a:t>
            </a:r>
            <a:endParaRPr kumimoji="0" lang="zh-TW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6600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3600" dirty="0"/>
              <a:t>版本</a:t>
            </a:r>
            <a:r>
              <a:rPr lang="zh-TW" altLang="en-US" sz="3600" dirty="0" smtClean="0"/>
              <a:t>控制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>Branch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6B79C2-F135-4704-911C-194E685101AA}" type="slidenum">
              <a:rPr lang="es-ES" altLang="zh-TW" smtClean="0"/>
              <a:pPr>
                <a:defRPr/>
              </a:pPr>
              <a:t>11</a:t>
            </a:fld>
            <a:endParaRPr lang="es-ES" altLang="zh-TW"/>
          </a:p>
        </p:txBody>
      </p:sp>
      <p:pic>
        <p:nvPicPr>
          <p:cNvPr id="2052" name="Picture 4" descr="http://littleb.tc/slides/2012/everyone/git/branch-ex1-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1667" y="2363519"/>
            <a:ext cx="5260486" cy="3019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圓角矩形圖說文字 5"/>
          <p:cNvSpPr/>
          <p:nvPr/>
        </p:nvSpPr>
        <p:spPr bwMode="auto">
          <a:xfrm>
            <a:off x="6842760" y="3119798"/>
            <a:ext cx="1844040" cy="1013460"/>
          </a:xfrm>
          <a:prstGeom prst="wedgeRoundRectCallout">
            <a:avLst>
              <a:gd name="adj1" fmla="val -59990"/>
              <a:gd name="adj2" fmla="val 70737"/>
              <a:gd name="adj3" fmla="val 16667"/>
            </a:avLst>
          </a:prstGeom>
          <a:solidFill>
            <a:srgbClr val="F1FC88"/>
          </a:solidFill>
          <a:ln w="38100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Branch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TW" altLang="en-US" dirty="0" smtClean="0"/>
              <a:t>建立新的分支</a:t>
            </a:r>
            <a:endParaRPr kumimoji="0" lang="zh-TW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圓角矩形圖說文字 6"/>
          <p:cNvSpPr/>
          <p:nvPr/>
        </p:nvSpPr>
        <p:spPr bwMode="auto">
          <a:xfrm>
            <a:off x="6383634" y="1761988"/>
            <a:ext cx="1554480" cy="1013460"/>
          </a:xfrm>
          <a:prstGeom prst="wedgeRoundRectCallout">
            <a:avLst>
              <a:gd name="adj1" fmla="val -67256"/>
              <a:gd name="adj2" fmla="val 97692"/>
              <a:gd name="adj3" fmla="val 16667"/>
            </a:avLst>
          </a:prstGeom>
          <a:solidFill>
            <a:srgbClr val="F1FC88"/>
          </a:solidFill>
          <a:ln w="38100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Commit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TW" altLang="en-US" dirty="0" smtClean="0"/>
              <a:t>新的提交</a:t>
            </a:r>
            <a:endParaRPr kumimoji="0" lang="zh-TW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圓角矩形圖說文字 8"/>
          <p:cNvSpPr/>
          <p:nvPr/>
        </p:nvSpPr>
        <p:spPr bwMode="auto">
          <a:xfrm>
            <a:off x="3516923" y="4369579"/>
            <a:ext cx="1832317" cy="1013460"/>
          </a:xfrm>
          <a:prstGeom prst="wedgeRoundRectCallout">
            <a:avLst>
              <a:gd name="adj1" fmla="val 75601"/>
              <a:gd name="adj2" fmla="val 25313"/>
              <a:gd name="adj3" fmla="val 16667"/>
            </a:avLst>
          </a:prstGeom>
          <a:solidFill>
            <a:srgbClr val="F1FC88"/>
          </a:solidFill>
          <a:ln w="38100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Head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TW" altLang="en-US" dirty="0"/>
              <a:t>儲存庫的</a:t>
            </a:r>
            <a:r>
              <a:rPr lang="zh-TW" altLang="en-US" dirty="0" smtClean="0"/>
              <a:t>現況</a:t>
            </a:r>
            <a:endParaRPr kumimoji="0" lang="zh-TW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群組 3"/>
          <p:cNvGrpSpPr/>
          <p:nvPr/>
        </p:nvGrpSpPr>
        <p:grpSpPr>
          <a:xfrm>
            <a:off x="457200" y="4693704"/>
            <a:ext cx="2700198" cy="1445518"/>
            <a:chOff x="457200" y="4693704"/>
            <a:chExt cx="2700198" cy="1445518"/>
          </a:xfrm>
        </p:grpSpPr>
        <p:sp>
          <p:nvSpPr>
            <p:cNvPr id="11" name="矩形 10"/>
            <p:cNvSpPr/>
            <p:nvPr/>
          </p:nvSpPr>
          <p:spPr bwMode="auto">
            <a:xfrm>
              <a:off x="1607998" y="5020858"/>
              <a:ext cx="1549400" cy="606544"/>
            </a:xfrm>
            <a:prstGeom prst="rect">
              <a:avLst/>
            </a:prstGeom>
            <a:solidFill>
              <a:schemeClr val="tx1"/>
            </a:solidFill>
            <a:ln w="28575" cap="flat" cmpd="sng" algn="ctr">
              <a:solidFill>
                <a:schemeClr val="accent3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400" dirty="0" smtClean="0">
                  <a:solidFill>
                    <a:srgbClr val="92D050"/>
                  </a:solidFill>
                </a:rPr>
                <a:t>$threshold = </a:t>
              </a:r>
              <a:r>
                <a:rPr lang="en-US" altLang="zh-TW" sz="1400" b="1" dirty="0" smtClean="0">
                  <a:solidFill>
                    <a:srgbClr val="FF5353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1.5</a:t>
              </a:r>
              <a:r>
                <a:rPr lang="en-US" altLang="zh-TW" sz="1400" dirty="0" smtClean="0">
                  <a:solidFill>
                    <a:srgbClr val="92D050"/>
                  </a:solidFill>
                </a:rPr>
                <a:t>;</a:t>
              </a:r>
              <a:endParaRPr kumimoji="0" lang="zh-TW" altLang="en-US" sz="1400" b="0" i="0" u="none" strike="noStrike" cap="none" normalizeH="0" baseline="0" dirty="0" smtClean="0">
                <a:ln>
                  <a:noFill/>
                </a:ln>
                <a:solidFill>
                  <a:srgbClr val="92D050"/>
                </a:solidFill>
                <a:effectLst/>
              </a:endParaRPr>
            </a:p>
          </p:txBody>
        </p:sp>
        <p:sp>
          <p:nvSpPr>
            <p:cNvPr id="12" name="文字方塊 11"/>
            <p:cNvSpPr txBox="1"/>
            <p:nvPr/>
          </p:nvSpPr>
          <p:spPr>
            <a:xfrm>
              <a:off x="457200" y="5769890"/>
              <a:ext cx="13758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err="1"/>
                <a:t>c</a:t>
              </a:r>
              <a:r>
                <a:rPr lang="en-US" altLang="zh-TW" dirty="0" err="1" smtClean="0"/>
                <a:t>onfig.php</a:t>
              </a:r>
              <a:endParaRPr lang="zh-TW" altLang="en-US" dirty="0"/>
            </a:p>
          </p:txBody>
        </p:sp>
        <p:pic>
          <p:nvPicPr>
            <p:cNvPr id="10" name="Picture 6" descr="php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5517" y="4693704"/>
              <a:ext cx="1219200" cy="1219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029301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3600" dirty="0"/>
              <a:t>版本</a:t>
            </a:r>
            <a:r>
              <a:rPr lang="zh-TW" altLang="en-US" sz="3600" dirty="0" smtClean="0"/>
              <a:t>控制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>Checkout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6B79C2-F135-4704-911C-194E685101AA}" type="slidenum">
              <a:rPr lang="es-ES" altLang="zh-TW" smtClean="0"/>
              <a:pPr>
                <a:defRPr/>
              </a:pPr>
              <a:t>12</a:t>
            </a:fld>
            <a:endParaRPr lang="es-ES" altLang="zh-TW"/>
          </a:p>
        </p:txBody>
      </p:sp>
      <p:pic>
        <p:nvPicPr>
          <p:cNvPr id="2052" name="Picture 4" descr="http://littleb.tc/slides/2012/everyone/git/branch-ex1-3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964"/>
          <a:stretch/>
        </p:blipFill>
        <p:spPr bwMode="auto">
          <a:xfrm>
            <a:off x="1421667" y="2363519"/>
            <a:ext cx="5260486" cy="2175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圓角矩形圖說文字 8"/>
          <p:cNvSpPr/>
          <p:nvPr/>
        </p:nvSpPr>
        <p:spPr bwMode="auto">
          <a:xfrm>
            <a:off x="6703841" y="1741854"/>
            <a:ext cx="1832317" cy="1013460"/>
          </a:xfrm>
          <a:prstGeom prst="wedgeRoundRectCallout">
            <a:avLst>
              <a:gd name="adj1" fmla="val -40110"/>
              <a:gd name="adj2" fmla="val 90751"/>
              <a:gd name="adj3" fmla="val 16667"/>
            </a:avLst>
          </a:prstGeom>
          <a:solidFill>
            <a:srgbClr val="F1FC88"/>
          </a:solidFill>
          <a:ln w="38100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Checkout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TW" altLang="en-US" dirty="0" smtClean="0"/>
              <a:t>取出現況</a:t>
            </a:r>
            <a:endParaRPr kumimoji="0" lang="zh-TW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Picture 4" descr="http://littleb.tc/slides/2012/everyone/git/branch-ex1-3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822" t="83760"/>
          <a:stretch/>
        </p:blipFill>
        <p:spPr bwMode="auto">
          <a:xfrm>
            <a:off x="4290785" y="1594644"/>
            <a:ext cx="956267" cy="490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直線單箭頭接點 4"/>
          <p:cNvCxnSpPr>
            <a:stCxn id="13" idx="2"/>
          </p:cNvCxnSpPr>
          <p:nvPr/>
        </p:nvCxnSpPr>
        <p:spPr bwMode="auto">
          <a:xfrm flipH="1">
            <a:off x="4768918" y="2085007"/>
            <a:ext cx="1" cy="32715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4" name="Picture 4" descr="http://littleb.tc/slides/2012/everyone/git/branch-ex1-3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50000"/>
                    </a14:imgEffect>
                    <a14:imgEffect>
                      <a14:brightnessContrast brigh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1822" t="83760"/>
          <a:stretch/>
        </p:blipFill>
        <p:spPr bwMode="auto">
          <a:xfrm>
            <a:off x="5725886" y="4952373"/>
            <a:ext cx="956267" cy="490363"/>
          </a:xfrm>
          <a:prstGeom prst="rect">
            <a:avLst/>
          </a:prstGeom>
          <a:noFill/>
        </p:spPr>
      </p:pic>
      <p:cxnSp>
        <p:nvCxnSpPr>
          <p:cNvPr id="15" name="弧形接點 14"/>
          <p:cNvCxnSpPr>
            <a:stCxn id="14" idx="3"/>
            <a:endCxn id="13" idx="3"/>
          </p:cNvCxnSpPr>
          <p:nvPr/>
        </p:nvCxnSpPr>
        <p:spPr bwMode="auto">
          <a:xfrm flipH="1" flipV="1">
            <a:off x="5247052" y="1839826"/>
            <a:ext cx="1435101" cy="3357729"/>
          </a:xfrm>
          <a:prstGeom prst="curvedConnector3">
            <a:avLst>
              <a:gd name="adj1" fmla="val -15929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6" name="群組 15"/>
          <p:cNvGrpSpPr/>
          <p:nvPr/>
        </p:nvGrpSpPr>
        <p:grpSpPr>
          <a:xfrm>
            <a:off x="457200" y="4693704"/>
            <a:ext cx="4506686" cy="1445518"/>
            <a:chOff x="457200" y="4693704"/>
            <a:chExt cx="4506686" cy="1445518"/>
          </a:xfrm>
        </p:grpSpPr>
        <p:sp>
          <p:nvSpPr>
            <p:cNvPr id="11" name="矩形 10"/>
            <p:cNvSpPr/>
            <p:nvPr/>
          </p:nvSpPr>
          <p:spPr bwMode="auto">
            <a:xfrm>
              <a:off x="1607998" y="5020858"/>
              <a:ext cx="1549400" cy="606544"/>
            </a:xfrm>
            <a:prstGeom prst="rect">
              <a:avLst/>
            </a:prstGeom>
            <a:solidFill>
              <a:schemeClr val="tx1"/>
            </a:solidFill>
            <a:ln w="28575" cap="flat" cmpd="sng" algn="ctr">
              <a:solidFill>
                <a:schemeClr val="accent3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400" dirty="0" smtClean="0">
                  <a:solidFill>
                    <a:srgbClr val="92D050"/>
                  </a:solidFill>
                </a:rPr>
                <a:t>$threshold = </a:t>
              </a:r>
              <a:r>
                <a:rPr lang="en-US" altLang="zh-TW" sz="1400" b="1" dirty="0" smtClean="0">
                  <a:solidFill>
                    <a:srgbClr val="FF5353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  <a:r>
                <a:rPr lang="en-US" altLang="zh-TW" sz="1400" dirty="0" smtClean="0">
                  <a:solidFill>
                    <a:srgbClr val="92D050"/>
                  </a:solidFill>
                </a:rPr>
                <a:t>;</a:t>
              </a:r>
              <a:endParaRPr kumimoji="0" lang="zh-TW" altLang="en-US" sz="1400" b="0" i="0" u="none" strike="noStrike" cap="none" normalizeH="0" baseline="0" dirty="0" smtClean="0">
                <a:ln>
                  <a:noFill/>
                </a:ln>
                <a:solidFill>
                  <a:srgbClr val="92D050"/>
                </a:solidFill>
                <a:effectLst/>
              </a:endParaRPr>
            </a:p>
          </p:txBody>
        </p:sp>
        <p:sp>
          <p:nvSpPr>
            <p:cNvPr id="12" name="文字方塊 11"/>
            <p:cNvSpPr txBox="1"/>
            <p:nvPr/>
          </p:nvSpPr>
          <p:spPr>
            <a:xfrm>
              <a:off x="457200" y="5769890"/>
              <a:ext cx="13758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err="1"/>
                <a:t>c</a:t>
              </a:r>
              <a:r>
                <a:rPr lang="en-US" altLang="zh-TW" dirty="0" err="1" smtClean="0"/>
                <a:t>onfig.php</a:t>
              </a:r>
              <a:endParaRPr lang="zh-TW" altLang="en-US" dirty="0"/>
            </a:p>
          </p:txBody>
        </p:sp>
        <p:pic>
          <p:nvPicPr>
            <p:cNvPr id="10" name="Picture 6" descr="php icon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5517" y="4693704"/>
              <a:ext cx="1219200" cy="1219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圓角矩形圖說文字 16"/>
            <p:cNvSpPr/>
            <p:nvPr/>
          </p:nvSpPr>
          <p:spPr bwMode="auto">
            <a:xfrm>
              <a:off x="3414735" y="4899445"/>
              <a:ext cx="1549151" cy="1013460"/>
            </a:xfrm>
            <a:prstGeom prst="wedgeRoundRectCallout">
              <a:avLst>
                <a:gd name="adj1" fmla="val -63691"/>
                <a:gd name="adj2" fmla="val 2508"/>
                <a:gd name="adj3" fmla="val 16667"/>
              </a:avLst>
            </a:prstGeom>
            <a:solidFill>
              <a:srgbClr val="F1FC88"/>
            </a:solidFill>
            <a:ln w="38100" cap="flat" cmpd="sng" algn="ctr">
              <a:solidFill>
                <a:schemeClr val="accent3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原始碼也會一併變動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1495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3600" dirty="0"/>
              <a:t>版本</a:t>
            </a:r>
            <a:r>
              <a:rPr lang="zh-TW" altLang="en-US" sz="3600" dirty="0" smtClean="0"/>
              <a:t>控制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>Checkout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6B79C2-F135-4704-911C-194E685101AA}" type="slidenum">
              <a:rPr lang="es-ES" altLang="zh-TW" smtClean="0"/>
              <a:pPr>
                <a:defRPr/>
              </a:pPr>
              <a:t>13</a:t>
            </a:fld>
            <a:endParaRPr lang="es-ES" altLang="zh-TW"/>
          </a:p>
        </p:txBody>
      </p:sp>
      <p:pic>
        <p:nvPicPr>
          <p:cNvPr id="2052" name="Picture 4" descr="http://littleb.tc/slides/2012/everyone/git/branch-ex1-3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964"/>
          <a:stretch/>
        </p:blipFill>
        <p:spPr bwMode="auto">
          <a:xfrm>
            <a:off x="1421667" y="2363519"/>
            <a:ext cx="5260486" cy="2175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圓角矩形圖說文字 8"/>
          <p:cNvSpPr/>
          <p:nvPr/>
        </p:nvSpPr>
        <p:spPr bwMode="auto">
          <a:xfrm>
            <a:off x="6703841" y="1741854"/>
            <a:ext cx="1832317" cy="1013460"/>
          </a:xfrm>
          <a:prstGeom prst="wedgeRoundRectCallout">
            <a:avLst>
              <a:gd name="adj1" fmla="val -40110"/>
              <a:gd name="adj2" fmla="val 90751"/>
              <a:gd name="adj3" fmla="val 16667"/>
            </a:avLst>
          </a:prstGeom>
          <a:solidFill>
            <a:srgbClr val="F1FC88"/>
          </a:solidFill>
          <a:ln w="38100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Checkout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TW" altLang="en-US" dirty="0" smtClean="0"/>
              <a:t>取出現況</a:t>
            </a:r>
            <a:endParaRPr kumimoji="0" lang="zh-TW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Picture 4" descr="http://littleb.tc/slides/2012/everyone/git/branch-ex1-3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822" t="83760"/>
          <a:stretch/>
        </p:blipFill>
        <p:spPr bwMode="auto">
          <a:xfrm>
            <a:off x="4290785" y="1594644"/>
            <a:ext cx="956267" cy="490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直線單箭頭接點 4"/>
          <p:cNvCxnSpPr>
            <a:stCxn id="13" idx="2"/>
          </p:cNvCxnSpPr>
          <p:nvPr/>
        </p:nvCxnSpPr>
        <p:spPr bwMode="auto">
          <a:xfrm flipH="1">
            <a:off x="4768918" y="2085007"/>
            <a:ext cx="1" cy="32715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4" name="Picture 4" descr="http://littleb.tc/slides/2012/everyone/git/branch-ex1-3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50000"/>
                    </a14:imgEffect>
                    <a14:imgEffect>
                      <a14:brightnessContrast brigh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1822" t="83760"/>
          <a:stretch/>
        </p:blipFill>
        <p:spPr bwMode="auto">
          <a:xfrm>
            <a:off x="5725886" y="4952373"/>
            <a:ext cx="956267" cy="490363"/>
          </a:xfrm>
          <a:prstGeom prst="rect">
            <a:avLst/>
          </a:prstGeom>
          <a:noFill/>
        </p:spPr>
      </p:pic>
      <p:cxnSp>
        <p:nvCxnSpPr>
          <p:cNvPr id="15" name="弧形接點 14"/>
          <p:cNvCxnSpPr>
            <a:stCxn id="14" idx="3"/>
            <a:endCxn id="13" idx="3"/>
          </p:cNvCxnSpPr>
          <p:nvPr/>
        </p:nvCxnSpPr>
        <p:spPr bwMode="auto">
          <a:xfrm flipH="1" flipV="1">
            <a:off x="5247052" y="1839826"/>
            <a:ext cx="1435101" cy="3357729"/>
          </a:xfrm>
          <a:prstGeom prst="curvedConnector3">
            <a:avLst>
              <a:gd name="adj1" fmla="val -15929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6" name="群組 15"/>
          <p:cNvGrpSpPr/>
          <p:nvPr/>
        </p:nvGrpSpPr>
        <p:grpSpPr>
          <a:xfrm>
            <a:off x="457200" y="4693704"/>
            <a:ext cx="4506686" cy="1445518"/>
            <a:chOff x="457200" y="4693704"/>
            <a:chExt cx="4506686" cy="1445518"/>
          </a:xfrm>
        </p:grpSpPr>
        <p:sp>
          <p:nvSpPr>
            <p:cNvPr id="11" name="矩形 10"/>
            <p:cNvSpPr/>
            <p:nvPr/>
          </p:nvSpPr>
          <p:spPr bwMode="auto">
            <a:xfrm>
              <a:off x="1607998" y="5020858"/>
              <a:ext cx="1549400" cy="606544"/>
            </a:xfrm>
            <a:prstGeom prst="rect">
              <a:avLst/>
            </a:prstGeom>
            <a:solidFill>
              <a:schemeClr val="tx1"/>
            </a:solidFill>
            <a:ln w="28575" cap="flat" cmpd="sng" algn="ctr">
              <a:solidFill>
                <a:schemeClr val="accent3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400" dirty="0" smtClean="0">
                  <a:solidFill>
                    <a:srgbClr val="92D050"/>
                  </a:solidFill>
                </a:rPr>
                <a:t>$threshold = </a:t>
              </a:r>
              <a:r>
                <a:rPr lang="en-US" altLang="zh-TW" sz="1400" b="1" dirty="0" smtClean="0">
                  <a:solidFill>
                    <a:srgbClr val="FF5353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  <a:r>
                <a:rPr lang="en-US" altLang="zh-TW" sz="1400" dirty="0" smtClean="0">
                  <a:solidFill>
                    <a:srgbClr val="92D050"/>
                  </a:solidFill>
                </a:rPr>
                <a:t>;</a:t>
              </a:r>
              <a:endParaRPr kumimoji="0" lang="zh-TW" altLang="en-US" sz="1400" b="0" i="0" u="none" strike="noStrike" cap="none" normalizeH="0" baseline="0" dirty="0" smtClean="0">
                <a:ln>
                  <a:noFill/>
                </a:ln>
                <a:solidFill>
                  <a:srgbClr val="92D050"/>
                </a:solidFill>
                <a:effectLst/>
              </a:endParaRPr>
            </a:p>
          </p:txBody>
        </p:sp>
        <p:sp>
          <p:nvSpPr>
            <p:cNvPr id="12" name="文字方塊 11"/>
            <p:cNvSpPr txBox="1"/>
            <p:nvPr/>
          </p:nvSpPr>
          <p:spPr>
            <a:xfrm>
              <a:off x="457200" y="5769890"/>
              <a:ext cx="13758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err="1"/>
                <a:t>c</a:t>
              </a:r>
              <a:r>
                <a:rPr lang="en-US" altLang="zh-TW" dirty="0" err="1" smtClean="0"/>
                <a:t>onfig.php</a:t>
              </a:r>
              <a:endParaRPr lang="zh-TW" altLang="en-US" dirty="0"/>
            </a:p>
          </p:txBody>
        </p:sp>
        <p:pic>
          <p:nvPicPr>
            <p:cNvPr id="10" name="Picture 6" descr="php icon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5517" y="4693704"/>
              <a:ext cx="1219200" cy="1219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圓角矩形圖說文字 16"/>
            <p:cNvSpPr/>
            <p:nvPr/>
          </p:nvSpPr>
          <p:spPr bwMode="auto">
            <a:xfrm>
              <a:off x="3414735" y="4899445"/>
              <a:ext cx="1549151" cy="1013460"/>
            </a:xfrm>
            <a:prstGeom prst="wedgeRoundRectCallout">
              <a:avLst>
                <a:gd name="adj1" fmla="val -63691"/>
                <a:gd name="adj2" fmla="val 2508"/>
                <a:gd name="adj3" fmla="val 16667"/>
              </a:avLst>
            </a:prstGeom>
            <a:solidFill>
              <a:srgbClr val="F1FC88"/>
            </a:solidFill>
            <a:ln w="38100" cap="flat" cmpd="sng" algn="ctr">
              <a:solidFill>
                <a:schemeClr val="accent3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原始碼也會一併變動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50588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3600" dirty="0" smtClean="0"/>
              <a:t>使用時機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什麼時候</a:t>
            </a:r>
            <a:r>
              <a:rPr lang="zh-TW" altLang="en-US" dirty="0" smtClean="0"/>
              <a:t>要</a:t>
            </a:r>
            <a:r>
              <a:rPr lang="en-US" altLang="zh-TW" dirty="0" smtClean="0"/>
              <a:t>Branch</a:t>
            </a:r>
            <a:r>
              <a:rPr lang="zh-TW" altLang="en-US" dirty="0" smtClean="0"/>
              <a:t>？</a:t>
            </a:r>
            <a:endParaRPr lang="zh-TW" altLang="en-US" dirty="0"/>
          </a:p>
        </p:txBody>
      </p:sp>
      <p:sp>
        <p:nvSpPr>
          <p:cNvPr id="8" name="內容版面配置區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TW" altLang="en-US" dirty="0"/>
              <a:t>「每個 </a:t>
            </a:r>
            <a:r>
              <a:rPr lang="en-US" altLang="zh-TW" dirty="0"/>
              <a:t>Branch </a:t>
            </a:r>
            <a:r>
              <a:rPr lang="zh-TW" altLang="en-US" dirty="0"/>
              <a:t>都分開處理一項事情」</a:t>
            </a:r>
          </a:p>
          <a:p>
            <a:r>
              <a:rPr lang="zh-TW" altLang="en-US" dirty="0"/>
              <a:t>將測試中和穩定的版本分開為不同的 </a:t>
            </a:r>
            <a:r>
              <a:rPr lang="en-US" altLang="zh-TW" dirty="0"/>
              <a:t>Branch</a:t>
            </a:r>
          </a:p>
          <a:p>
            <a:r>
              <a:rPr lang="zh-TW" altLang="en-US" dirty="0"/>
              <a:t>將需要很長時間才能完成的獨立項目拆成 </a:t>
            </a:r>
            <a:r>
              <a:rPr lang="en-US" altLang="zh-TW" dirty="0"/>
              <a:t>Branch</a:t>
            </a:r>
            <a:endParaRPr lang="en-US" altLang="zh-TW" dirty="0" smtClean="0"/>
          </a:p>
        </p:txBody>
      </p:sp>
      <p:sp>
        <p:nvSpPr>
          <p:cNvPr id="2" name="內容版面配置區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TW" altLang="en-US" dirty="0"/>
              <a:t>穩定版本 </a:t>
            </a:r>
            <a:r>
              <a:rPr lang="en-US" altLang="zh-TW" dirty="0"/>
              <a:t>Master</a:t>
            </a:r>
          </a:p>
          <a:p>
            <a:endParaRPr lang="en-US" altLang="zh-TW" dirty="0"/>
          </a:p>
          <a:p>
            <a:r>
              <a:rPr lang="zh-TW" altLang="en-US" dirty="0"/>
              <a:t>實驗版本 </a:t>
            </a:r>
            <a:r>
              <a:rPr lang="en-US" altLang="zh-TW" dirty="0"/>
              <a:t>Experiment</a:t>
            </a:r>
          </a:p>
          <a:p>
            <a:r>
              <a:rPr lang="zh-TW" altLang="en-US" dirty="0"/>
              <a:t>偵錯版本 </a:t>
            </a:r>
            <a:r>
              <a:rPr lang="en-US" altLang="zh-TW" dirty="0"/>
              <a:t>Issues</a:t>
            </a:r>
          </a:p>
          <a:p>
            <a:pPr lvl="1"/>
            <a:r>
              <a:rPr lang="zh-TW" altLang="en-US" dirty="0"/>
              <a:t>開發</a:t>
            </a:r>
            <a:r>
              <a:rPr lang="en-US" altLang="zh-TW" dirty="0"/>
              <a:t>/</a:t>
            </a:r>
            <a:r>
              <a:rPr lang="zh-TW" altLang="en-US" dirty="0"/>
              <a:t>偵錯完成，再</a:t>
            </a:r>
            <a:r>
              <a:rPr lang="en-US" altLang="zh-TW" dirty="0"/>
              <a:t>merge</a:t>
            </a:r>
            <a:r>
              <a:rPr lang="zh-TW" altLang="en-US" dirty="0"/>
              <a:t>回</a:t>
            </a:r>
            <a:r>
              <a:rPr lang="en-US" altLang="zh-TW" dirty="0"/>
              <a:t>Master Branch</a:t>
            </a:r>
          </a:p>
          <a:p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6B79C2-F135-4704-911C-194E685101AA}" type="slidenum">
              <a:rPr lang="es-ES" altLang="zh-TW" smtClean="0"/>
              <a:pPr>
                <a:defRPr/>
              </a:pPr>
              <a:t>14</a:t>
            </a:fld>
            <a:endParaRPr lang="es-ES" altLang="zh-TW"/>
          </a:p>
        </p:txBody>
      </p:sp>
    </p:spTree>
    <p:extLst>
      <p:ext uri="{BB962C8B-B14F-4D97-AF65-F5344CB8AC3E}">
        <p14:creationId xmlns:p14="http://schemas.microsoft.com/office/powerpoint/2010/main" val="224073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3600" dirty="0" smtClean="0"/>
              <a:t>遠端作業之同步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Pull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6B79C2-F135-4704-911C-194E685101AA}" type="slidenum">
              <a:rPr lang="es-ES" altLang="zh-TW" smtClean="0"/>
              <a:pPr>
                <a:defRPr/>
              </a:pPr>
              <a:t>15</a:t>
            </a:fld>
            <a:endParaRPr lang="es-ES" altLang="zh-TW"/>
          </a:p>
        </p:txBody>
      </p:sp>
      <p:pic>
        <p:nvPicPr>
          <p:cNvPr id="4" name="內容版面配置區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292" r="61635"/>
          <a:stretch/>
        </p:blipFill>
        <p:spPr>
          <a:xfrm>
            <a:off x="2514600" y="4102099"/>
            <a:ext cx="1549400" cy="2214995"/>
          </a:xfrm>
          <a:prstGeom prst="rect">
            <a:avLst/>
          </a:prstGeom>
        </p:spPr>
      </p:pic>
      <p:pic>
        <p:nvPicPr>
          <p:cNvPr id="5" name="內容版面配置區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70" r="30818" b="58204"/>
          <a:stretch/>
        </p:blipFill>
        <p:spPr>
          <a:xfrm>
            <a:off x="4064000" y="1660093"/>
            <a:ext cx="1535112" cy="1900669"/>
          </a:xfrm>
          <a:prstGeom prst="rect">
            <a:avLst/>
          </a:prstGeom>
        </p:spPr>
      </p:pic>
      <p:pic>
        <p:nvPicPr>
          <p:cNvPr id="6" name="內容版面配置區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733" t="51100" r="1"/>
          <a:stretch/>
        </p:blipFill>
        <p:spPr>
          <a:xfrm>
            <a:off x="5599112" y="4069557"/>
            <a:ext cx="1545430" cy="2223726"/>
          </a:xfrm>
          <a:prstGeom prst="rect">
            <a:avLst/>
          </a:prstGeom>
        </p:spPr>
      </p:pic>
      <p:cxnSp>
        <p:nvCxnSpPr>
          <p:cNvPr id="8" name="直線單箭頭接點 7"/>
          <p:cNvCxnSpPr>
            <a:stCxn id="5" idx="1"/>
            <a:endCxn id="4" idx="0"/>
          </p:cNvCxnSpPr>
          <p:nvPr/>
        </p:nvCxnSpPr>
        <p:spPr bwMode="auto">
          <a:xfrm flipH="1">
            <a:off x="3289300" y="2610428"/>
            <a:ext cx="774700" cy="149167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圓角矩形圖說文字 8"/>
          <p:cNvSpPr/>
          <p:nvPr/>
        </p:nvSpPr>
        <p:spPr bwMode="auto">
          <a:xfrm>
            <a:off x="457200" y="2107304"/>
            <a:ext cx="2522881" cy="1283596"/>
          </a:xfrm>
          <a:prstGeom prst="wedgeRoundRectCallout">
            <a:avLst>
              <a:gd name="adj1" fmla="val 72784"/>
              <a:gd name="adj2" fmla="val 56719"/>
              <a:gd name="adj3" fmla="val 16667"/>
            </a:avLst>
          </a:prstGeom>
          <a:solidFill>
            <a:srgbClr val="F1FC88"/>
          </a:solidFill>
          <a:ln w="38100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Pull</a:t>
            </a:r>
            <a:endParaRPr kumimoji="0" lang="en-US" altLang="zh-TW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TW" altLang="en-US" dirty="0" smtClean="0"/>
              <a:t>拉取</a:t>
            </a:r>
            <a:endParaRPr lang="en-US" altLang="zh-TW" dirty="0" smtClean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開始</a:t>
            </a:r>
            <a:r>
              <a:rPr kumimoji="0" lang="zh-TW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工作</a:t>
            </a:r>
            <a:r>
              <a:rPr kumimoji="0" lang="en-US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kumimoji="0" lang="zh-TW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衝突時使用</a:t>
            </a:r>
          </a:p>
        </p:txBody>
      </p:sp>
    </p:spTree>
    <p:extLst>
      <p:ext uri="{BB962C8B-B14F-4D97-AF65-F5344CB8AC3E}">
        <p14:creationId xmlns:p14="http://schemas.microsoft.com/office/powerpoint/2010/main" val="1486127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3600" dirty="0" smtClean="0"/>
              <a:t>遠端作業之同步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Push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6B79C2-F135-4704-911C-194E685101AA}" type="slidenum">
              <a:rPr lang="es-ES" altLang="zh-TW" smtClean="0"/>
              <a:pPr>
                <a:defRPr/>
              </a:pPr>
              <a:t>16</a:t>
            </a:fld>
            <a:endParaRPr lang="es-ES" altLang="zh-TW"/>
          </a:p>
        </p:txBody>
      </p:sp>
      <p:pic>
        <p:nvPicPr>
          <p:cNvPr id="4" name="內容版面配置區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292" r="61635"/>
          <a:stretch/>
        </p:blipFill>
        <p:spPr>
          <a:xfrm>
            <a:off x="2514600" y="4102099"/>
            <a:ext cx="1549400" cy="2214995"/>
          </a:xfrm>
          <a:prstGeom prst="rect">
            <a:avLst/>
          </a:prstGeom>
        </p:spPr>
      </p:pic>
      <p:pic>
        <p:nvPicPr>
          <p:cNvPr id="5" name="內容版面配置區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70" r="30818" b="58204"/>
          <a:stretch/>
        </p:blipFill>
        <p:spPr>
          <a:xfrm>
            <a:off x="4064000" y="1660093"/>
            <a:ext cx="1535112" cy="1900669"/>
          </a:xfrm>
          <a:prstGeom prst="rect">
            <a:avLst/>
          </a:prstGeom>
        </p:spPr>
      </p:pic>
      <p:pic>
        <p:nvPicPr>
          <p:cNvPr id="6" name="內容版面配置區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733" t="51100" r="1"/>
          <a:stretch/>
        </p:blipFill>
        <p:spPr>
          <a:xfrm>
            <a:off x="5599112" y="4069557"/>
            <a:ext cx="1545430" cy="2223726"/>
          </a:xfrm>
          <a:prstGeom prst="rect">
            <a:avLst/>
          </a:prstGeom>
        </p:spPr>
      </p:pic>
      <p:cxnSp>
        <p:nvCxnSpPr>
          <p:cNvPr id="8" name="直線單箭頭接點 7"/>
          <p:cNvCxnSpPr>
            <a:stCxn id="5" idx="1"/>
            <a:endCxn id="4" idx="0"/>
          </p:cNvCxnSpPr>
          <p:nvPr/>
        </p:nvCxnSpPr>
        <p:spPr bwMode="auto">
          <a:xfrm flipH="1">
            <a:off x="3289300" y="2610428"/>
            <a:ext cx="774700" cy="149167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lg" len="lg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圓角矩形圖說文字 8"/>
          <p:cNvSpPr/>
          <p:nvPr/>
        </p:nvSpPr>
        <p:spPr bwMode="auto">
          <a:xfrm>
            <a:off x="457200" y="2107304"/>
            <a:ext cx="2522881" cy="1283596"/>
          </a:xfrm>
          <a:prstGeom prst="wedgeRoundRectCallout">
            <a:avLst>
              <a:gd name="adj1" fmla="val 72784"/>
              <a:gd name="adj2" fmla="val 56719"/>
              <a:gd name="adj3" fmla="val 16667"/>
            </a:avLst>
          </a:prstGeom>
          <a:solidFill>
            <a:srgbClr val="F1FC88"/>
          </a:solidFill>
          <a:ln w="38100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Push</a:t>
            </a:r>
            <a:endParaRPr kumimoji="0" lang="en-US" altLang="zh-TW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TW" altLang="en-US" dirty="0" smtClean="0"/>
              <a:t>推送</a:t>
            </a:r>
            <a:endParaRPr lang="en-US" altLang="zh-TW" dirty="0" smtClean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結束工作時使用</a:t>
            </a:r>
          </a:p>
        </p:txBody>
      </p:sp>
    </p:spTree>
    <p:extLst>
      <p:ext uri="{BB962C8B-B14F-4D97-AF65-F5344CB8AC3E}">
        <p14:creationId xmlns:p14="http://schemas.microsoft.com/office/powerpoint/2010/main" val="1453022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3600" dirty="0" smtClean="0"/>
              <a:t>遠端作業之同步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Conflict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6B79C2-F135-4704-911C-194E685101AA}" type="slidenum">
              <a:rPr lang="es-ES" altLang="zh-TW" smtClean="0"/>
              <a:pPr>
                <a:defRPr/>
              </a:pPr>
              <a:t>17</a:t>
            </a:fld>
            <a:endParaRPr lang="es-ES" altLang="zh-TW"/>
          </a:p>
        </p:txBody>
      </p:sp>
      <p:pic>
        <p:nvPicPr>
          <p:cNvPr id="4" name="內容版面配置區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292" r="61635"/>
          <a:stretch/>
        </p:blipFill>
        <p:spPr>
          <a:xfrm>
            <a:off x="2514600" y="4102099"/>
            <a:ext cx="1549400" cy="2214995"/>
          </a:xfrm>
          <a:prstGeom prst="rect">
            <a:avLst/>
          </a:prstGeom>
        </p:spPr>
      </p:pic>
      <p:pic>
        <p:nvPicPr>
          <p:cNvPr id="5" name="內容版面配置區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70" r="30818" b="58204"/>
          <a:stretch/>
        </p:blipFill>
        <p:spPr>
          <a:xfrm>
            <a:off x="4064000" y="1660093"/>
            <a:ext cx="1535112" cy="1900669"/>
          </a:xfrm>
          <a:prstGeom prst="rect">
            <a:avLst/>
          </a:prstGeom>
        </p:spPr>
      </p:pic>
      <p:pic>
        <p:nvPicPr>
          <p:cNvPr id="6" name="內容版面配置區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733" t="51100" r="1"/>
          <a:stretch/>
        </p:blipFill>
        <p:spPr>
          <a:xfrm>
            <a:off x="5599112" y="4069557"/>
            <a:ext cx="1545430" cy="2223726"/>
          </a:xfrm>
          <a:prstGeom prst="rect">
            <a:avLst/>
          </a:prstGeom>
        </p:spPr>
      </p:pic>
      <p:cxnSp>
        <p:nvCxnSpPr>
          <p:cNvPr id="8" name="直線單箭頭接點 7"/>
          <p:cNvCxnSpPr>
            <a:stCxn id="5" idx="1"/>
            <a:endCxn id="4" idx="0"/>
          </p:cNvCxnSpPr>
          <p:nvPr/>
        </p:nvCxnSpPr>
        <p:spPr bwMode="auto">
          <a:xfrm flipH="1">
            <a:off x="3289300" y="2610428"/>
            <a:ext cx="774700" cy="149167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lg" len="lg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0" name="群組 9"/>
          <p:cNvGrpSpPr/>
          <p:nvPr/>
        </p:nvGrpSpPr>
        <p:grpSpPr>
          <a:xfrm>
            <a:off x="752414" y="2622334"/>
            <a:ext cx="2700198" cy="1445518"/>
            <a:chOff x="457200" y="4693704"/>
            <a:chExt cx="2700198" cy="1445518"/>
          </a:xfrm>
        </p:grpSpPr>
        <p:sp>
          <p:nvSpPr>
            <p:cNvPr id="11" name="矩形 10"/>
            <p:cNvSpPr/>
            <p:nvPr/>
          </p:nvSpPr>
          <p:spPr bwMode="auto">
            <a:xfrm>
              <a:off x="1607998" y="5020858"/>
              <a:ext cx="1549400" cy="606544"/>
            </a:xfrm>
            <a:prstGeom prst="rect">
              <a:avLst/>
            </a:prstGeom>
            <a:solidFill>
              <a:schemeClr val="tx1"/>
            </a:solidFill>
            <a:ln w="28575" cap="flat" cmpd="sng" algn="ctr">
              <a:solidFill>
                <a:schemeClr val="accent3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400" dirty="0" smtClean="0">
                  <a:solidFill>
                    <a:srgbClr val="92D050"/>
                  </a:solidFill>
                </a:rPr>
                <a:t>$threshold = </a:t>
              </a:r>
              <a:r>
                <a:rPr lang="en-US" altLang="zh-TW" sz="1400" b="1" dirty="0" smtClean="0">
                  <a:solidFill>
                    <a:srgbClr val="FF5353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  <a:r>
                <a:rPr lang="en-US" altLang="zh-TW" sz="1400" dirty="0" smtClean="0">
                  <a:solidFill>
                    <a:srgbClr val="92D050"/>
                  </a:solidFill>
                </a:rPr>
                <a:t>;</a:t>
              </a:r>
              <a:endParaRPr kumimoji="0" lang="zh-TW" altLang="en-US" sz="1400" b="0" i="0" u="none" strike="noStrike" cap="none" normalizeH="0" baseline="0" dirty="0" smtClean="0">
                <a:ln>
                  <a:noFill/>
                </a:ln>
                <a:solidFill>
                  <a:srgbClr val="92D050"/>
                </a:solidFill>
                <a:effectLst/>
              </a:endParaRPr>
            </a:p>
          </p:txBody>
        </p:sp>
        <p:sp>
          <p:nvSpPr>
            <p:cNvPr id="12" name="文字方塊 11"/>
            <p:cNvSpPr txBox="1"/>
            <p:nvPr/>
          </p:nvSpPr>
          <p:spPr>
            <a:xfrm>
              <a:off x="457200" y="5769890"/>
              <a:ext cx="13758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err="1"/>
                <a:t>c</a:t>
              </a:r>
              <a:r>
                <a:rPr lang="en-US" altLang="zh-TW" dirty="0" err="1" smtClean="0"/>
                <a:t>onfig.php</a:t>
              </a:r>
              <a:endParaRPr lang="zh-TW" altLang="en-US" dirty="0"/>
            </a:p>
          </p:txBody>
        </p:sp>
        <p:pic>
          <p:nvPicPr>
            <p:cNvPr id="13" name="Picture 6" descr="php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5517" y="4693704"/>
              <a:ext cx="1219200" cy="1219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4" name="直線單箭頭接點 13"/>
          <p:cNvCxnSpPr/>
          <p:nvPr/>
        </p:nvCxnSpPr>
        <p:spPr bwMode="auto">
          <a:xfrm>
            <a:off x="5599112" y="2610428"/>
            <a:ext cx="774700" cy="149167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lg" len="lg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圓角矩形圖說文字 14"/>
          <p:cNvSpPr/>
          <p:nvPr/>
        </p:nvSpPr>
        <p:spPr bwMode="auto">
          <a:xfrm>
            <a:off x="5795564" y="1825018"/>
            <a:ext cx="1152525" cy="717089"/>
          </a:xfrm>
          <a:prstGeom prst="wedgeRoundRectCallout">
            <a:avLst>
              <a:gd name="adj1" fmla="val -47275"/>
              <a:gd name="adj2" fmla="val 118310"/>
              <a:gd name="adj3" fmla="val 16667"/>
            </a:avLst>
          </a:prstGeom>
          <a:solidFill>
            <a:srgbClr val="F1FC88"/>
          </a:solidFill>
          <a:ln w="38100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Push</a:t>
            </a:r>
            <a:endParaRPr kumimoji="0" lang="zh-TW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6" name="群組 15"/>
          <p:cNvGrpSpPr/>
          <p:nvPr/>
        </p:nvGrpSpPr>
        <p:grpSpPr>
          <a:xfrm>
            <a:off x="6132183" y="2555718"/>
            <a:ext cx="2700198" cy="1445518"/>
            <a:chOff x="457200" y="4693704"/>
            <a:chExt cx="2700198" cy="1445518"/>
          </a:xfrm>
        </p:grpSpPr>
        <p:sp>
          <p:nvSpPr>
            <p:cNvPr id="17" name="矩形 16"/>
            <p:cNvSpPr/>
            <p:nvPr/>
          </p:nvSpPr>
          <p:spPr bwMode="auto">
            <a:xfrm>
              <a:off x="1607998" y="5020858"/>
              <a:ext cx="1549400" cy="606544"/>
            </a:xfrm>
            <a:prstGeom prst="rect">
              <a:avLst/>
            </a:prstGeom>
            <a:solidFill>
              <a:schemeClr val="tx1"/>
            </a:solidFill>
            <a:ln w="28575" cap="flat" cmpd="sng" algn="ctr">
              <a:solidFill>
                <a:schemeClr val="accent3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400" dirty="0" smtClean="0">
                  <a:solidFill>
                    <a:srgbClr val="92D050"/>
                  </a:solidFill>
                </a:rPr>
                <a:t>$threshold = </a:t>
              </a:r>
              <a:r>
                <a:rPr lang="en-US" altLang="zh-TW" sz="1400" b="1" dirty="0" smtClean="0">
                  <a:solidFill>
                    <a:srgbClr val="FF5353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3</a:t>
              </a:r>
              <a:r>
                <a:rPr lang="en-US" altLang="zh-TW" sz="1400" dirty="0" smtClean="0">
                  <a:solidFill>
                    <a:srgbClr val="92D050"/>
                  </a:solidFill>
                </a:rPr>
                <a:t>;</a:t>
              </a:r>
              <a:endParaRPr kumimoji="0" lang="zh-TW" altLang="en-US" sz="1400" b="0" i="0" u="none" strike="noStrike" cap="none" normalizeH="0" baseline="0" dirty="0" smtClean="0">
                <a:ln>
                  <a:noFill/>
                </a:ln>
                <a:solidFill>
                  <a:srgbClr val="92D050"/>
                </a:solidFill>
                <a:effectLst/>
              </a:endParaRPr>
            </a:p>
          </p:txBody>
        </p:sp>
        <p:sp>
          <p:nvSpPr>
            <p:cNvPr id="18" name="文字方塊 17"/>
            <p:cNvSpPr txBox="1"/>
            <p:nvPr/>
          </p:nvSpPr>
          <p:spPr>
            <a:xfrm>
              <a:off x="457200" y="5769890"/>
              <a:ext cx="13758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err="1"/>
                <a:t>c</a:t>
              </a:r>
              <a:r>
                <a:rPr lang="en-US" altLang="zh-TW" dirty="0" err="1" smtClean="0"/>
                <a:t>onfig.php</a:t>
              </a:r>
              <a:endParaRPr lang="zh-TW" altLang="en-US" dirty="0"/>
            </a:p>
          </p:txBody>
        </p:sp>
        <p:pic>
          <p:nvPicPr>
            <p:cNvPr id="19" name="Picture 6" descr="php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5517" y="4693704"/>
              <a:ext cx="1219200" cy="1219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0" name="圓角矩形圖說文字 19"/>
          <p:cNvSpPr/>
          <p:nvPr/>
        </p:nvSpPr>
        <p:spPr bwMode="auto">
          <a:xfrm>
            <a:off x="5599112" y="455695"/>
            <a:ext cx="2192667" cy="913639"/>
          </a:xfrm>
          <a:prstGeom prst="wedgeRoundRectCallout">
            <a:avLst>
              <a:gd name="adj1" fmla="val -47275"/>
              <a:gd name="adj2" fmla="val 118310"/>
              <a:gd name="adj3" fmla="val 16667"/>
            </a:avLst>
          </a:prstGeom>
          <a:solidFill>
            <a:srgbClr val="F1FC88"/>
          </a:solidFill>
          <a:ln w="38100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altLang="zh-TW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Conflick</a:t>
            </a:r>
            <a:endParaRPr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 eaLnBrk="1" hangingPunct="1"/>
            <a:r>
              <a:rPr lang="zh-TW" altLang="en-US" dirty="0" smtClean="0"/>
              <a:t>衝突</a:t>
            </a:r>
            <a:endParaRPr lang="zh-TW" altLang="en-US" dirty="0"/>
          </a:p>
        </p:txBody>
      </p:sp>
      <p:sp>
        <p:nvSpPr>
          <p:cNvPr id="21" name="圓角矩形圖說文字 20"/>
          <p:cNvSpPr/>
          <p:nvPr/>
        </p:nvSpPr>
        <p:spPr bwMode="auto">
          <a:xfrm>
            <a:off x="2677912" y="1825018"/>
            <a:ext cx="1152525" cy="717089"/>
          </a:xfrm>
          <a:prstGeom prst="wedgeRoundRectCallout">
            <a:avLst>
              <a:gd name="adj1" fmla="val 48629"/>
              <a:gd name="adj2" fmla="val 108501"/>
              <a:gd name="adj3" fmla="val 16667"/>
            </a:avLst>
          </a:prstGeom>
          <a:solidFill>
            <a:srgbClr val="F1FC88"/>
          </a:solidFill>
          <a:ln w="38100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Push</a:t>
            </a:r>
            <a:endParaRPr kumimoji="0" lang="zh-TW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2957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0" grpId="0" animBg="1"/>
      <p:bldP spid="2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3600" dirty="0" smtClean="0"/>
              <a:t>遠端作業之同步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Merge</a:t>
            </a:r>
            <a:endParaRPr lang="zh-TW" altLang="en-US" dirty="0"/>
          </a:p>
        </p:txBody>
      </p:sp>
      <p:sp>
        <p:nvSpPr>
          <p:cNvPr id="7" name="內容版面配置區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sz="2800" dirty="0" smtClean="0"/>
              <a:t>發生</a:t>
            </a:r>
            <a:r>
              <a:rPr lang="en-US" altLang="zh-TW" sz="2800" dirty="0" smtClean="0"/>
              <a:t>conflict</a:t>
            </a:r>
            <a:r>
              <a:rPr lang="zh-TW" altLang="en-US" sz="2800" dirty="0" smtClean="0"/>
              <a:t>的時候</a:t>
            </a:r>
            <a:endParaRPr lang="en-US" altLang="zh-TW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Pull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Merge 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Resolve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Push</a:t>
            </a:r>
            <a:endParaRPr lang="zh-TW" altLang="en-US" dirty="0"/>
          </a:p>
        </p:txBody>
      </p:sp>
      <p:sp>
        <p:nvSpPr>
          <p:cNvPr id="9" name="內容版面配置區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6B79C2-F135-4704-911C-194E685101AA}" type="slidenum">
              <a:rPr lang="es-ES" altLang="zh-TW" smtClean="0"/>
              <a:pPr>
                <a:defRPr/>
              </a:pPr>
              <a:t>18</a:t>
            </a:fld>
            <a:endParaRPr lang="es-ES" altLang="zh-TW"/>
          </a:p>
        </p:txBody>
      </p:sp>
      <p:pic>
        <p:nvPicPr>
          <p:cNvPr id="5" name="內容版面配置區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70" r="30818" b="58204"/>
          <a:stretch/>
        </p:blipFill>
        <p:spPr>
          <a:xfrm>
            <a:off x="4064000" y="1660093"/>
            <a:ext cx="1535112" cy="1900669"/>
          </a:xfrm>
          <a:prstGeom prst="rect">
            <a:avLst/>
          </a:prstGeom>
        </p:spPr>
      </p:pic>
      <p:pic>
        <p:nvPicPr>
          <p:cNvPr id="6" name="內容版面配置區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733" t="51100" r="1"/>
          <a:stretch/>
        </p:blipFill>
        <p:spPr>
          <a:xfrm>
            <a:off x="5599112" y="4069557"/>
            <a:ext cx="1545430" cy="2223726"/>
          </a:xfrm>
          <a:prstGeom prst="rect">
            <a:avLst/>
          </a:prstGeom>
        </p:spPr>
      </p:pic>
      <p:cxnSp>
        <p:nvCxnSpPr>
          <p:cNvPr id="14" name="直線單箭頭接點 13"/>
          <p:cNvCxnSpPr/>
          <p:nvPr/>
        </p:nvCxnSpPr>
        <p:spPr bwMode="auto">
          <a:xfrm>
            <a:off x="5599112" y="2610428"/>
            <a:ext cx="774700" cy="149167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lg" len="lg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圓角矩形圖說文字 14"/>
          <p:cNvSpPr/>
          <p:nvPr/>
        </p:nvSpPr>
        <p:spPr bwMode="auto">
          <a:xfrm>
            <a:off x="5795564" y="1825018"/>
            <a:ext cx="1152525" cy="717089"/>
          </a:xfrm>
          <a:prstGeom prst="wedgeRoundRectCallout">
            <a:avLst>
              <a:gd name="adj1" fmla="val -47275"/>
              <a:gd name="adj2" fmla="val 118310"/>
              <a:gd name="adj3" fmla="val 16667"/>
            </a:avLst>
          </a:prstGeom>
          <a:solidFill>
            <a:srgbClr val="F1FC88"/>
          </a:solidFill>
          <a:ln w="38100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Pull</a:t>
            </a:r>
            <a:endParaRPr kumimoji="0" lang="zh-TW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3154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3600" dirty="0" smtClean="0"/>
              <a:t>遠端作業之同步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Merge</a:t>
            </a:r>
            <a:endParaRPr lang="zh-TW" altLang="en-US" dirty="0"/>
          </a:p>
        </p:txBody>
      </p:sp>
      <p:sp>
        <p:nvSpPr>
          <p:cNvPr id="7" name="內容版面配置區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sz="2800" dirty="0" smtClean="0"/>
              <a:t>發生</a:t>
            </a:r>
            <a:r>
              <a:rPr lang="en-US" altLang="zh-TW" sz="2800" dirty="0" smtClean="0"/>
              <a:t>conflict</a:t>
            </a:r>
            <a:r>
              <a:rPr lang="zh-TW" altLang="en-US" sz="2800" dirty="0" smtClean="0"/>
              <a:t>的時候</a:t>
            </a:r>
            <a:endParaRPr lang="en-US" altLang="zh-TW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Pull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Merge </a:t>
            </a:r>
            <a:endParaRPr lang="en-US" altLang="zh-TW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Resolve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Push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6B79C2-F135-4704-911C-194E685101AA}" type="slidenum">
              <a:rPr lang="es-ES" altLang="zh-TW" smtClean="0"/>
              <a:pPr>
                <a:defRPr/>
              </a:pPr>
              <a:t>19</a:t>
            </a:fld>
            <a:endParaRPr lang="es-ES" altLang="zh-TW"/>
          </a:p>
        </p:txBody>
      </p:sp>
      <p:grpSp>
        <p:nvGrpSpPr>
          <p:cNvPr id="10" name="群組 9"/>
          <p:cNvGrpSpPr/>
          <p:nvPr/>
        </p:nvGrpSpPr>
        <p:grpSpPr>
          <a:xfrm>
            <a:off x="3526745" y="1875086"/>
            <a:ext cx="2700198" cy="1445518"/>
            <a:chOff x="457200" y="4693704"/>
            <a:chExt cx="2700198" cy="1445518"/>
          </a:xfrm>
        </p:grpSpPr>
        <p:sp>
          <p:nvSpPr>
            <p:cNvPr id="11" name="矩形 10"/>
            <p:cNvSpPr/>
            <p:nvPr/>
          </p:nvSpPr>
          <p:spPr bwMode="auto">
            <a:xfrm>
              <a:off x="1607998" y="5020858"/>
              <a:ext cx="1549400" cy="606544"/>
            </a:xfrm>
            <a:prstGeom prst="rect">
              <a:avLst/>
            </a:prstGeom>
            <a:solidFill>
              <a:schemeClr val="tx1"/>
            </a:solidFill>
            <a:ln w="28575" cap="flat" cmpd="sng" algn="ctr">
              <a:solidFill>
                <a:schemeClr val="accent3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400" dirty="0" smtClean="0">
                  <a:solidFill>
                    <a:srgbClr val="92D050"/>
                  </a:solidFill>
                </a:rPr>
                <a:t>$threshold = </a:t>
              </a:r>
              <a:r>
                <a:rPr lang="en-US" altLang="zh-TW" sz="1400" b="1" dirty="0" smtClean="0">
                  <a:solidFill>
                    <a:srgbClr val="FF5353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3</a:t>
              </a:r>
              <a:r>
                <a:rPr lang="en-US" altLang="zh-TW" sz="1400" dirty="0" smtClean="0">
                  <a:solidFill>
                    <a:srgbClr val="92D050"/>
                  </a:solidFill>
                </a:rPr>
                <a:t>;</a:t>
              </a:r>
              <a:endParaRPr kumimoji="0" lang="zh-TW" altLang="en-US" sz="1400" b="0" i="0" u="none" strike="noStrike" cap="none" normalizeH="0" baseline="0" dirty="0" smtClean="0">
                <a:ln>
                  <a:noFill/>
                </a:ln>
                <a:solidFill>
                  <a:srgbClr val="92D050"/>
                </a:solidFill>
                <a:effectLst/>
              </a:endParaRPr>
            </a:p>
          </p:txBody>
        </p:sp>
        <p:sp>
          <p:nvSpPr>
            <p:cNvPr id="12" name="文字方塊 11"/>
            <p:cNvSpPr txBox="1"/>
            <p:nvPr/>
          </p:nvSpPr>
          <p:spPr>
            <a:xfrm>
              <a:off x="457200" y="5769890"/>
              <a:ext cx="19194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err="1" smtClean="0"/>
                <a:t>config.php.</a:t>
              </a:r>
              <a:r>
                <a:rPr lang="en-US" altLang="zh-TW" b="1" dirty="0" err="1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local</a:t>
              </a:r>
              <a:endParaRPr lang="zh-TW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3" name="Picture 6" descr="php icon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5517" y="4693704"/>
              <a:ext cx="1219200" cy="1219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9" name="群組 28"/>
          <p:cNvGrpSpPr/>
          <p:nvPr/>
        </p:nvGrpSpPr>
        <p:grpSpPr>
          <a:xfrm>
            <a:off x="6179510" y="1875086"/>
            <a:ext cx="2700198" cy="1445518"/>
            <a:chOff x="457200" y="4693704"/>
            <a:chExt cx="2700198" cy="1445518"/>
          </a:xfrm>
        </p:grpSpPr>
        <p:sp>
          <p:nvSpPr>
            <p:cNvPr id="30" name="矩形 29"/>
            <p:cNvSpPr/>
            <p:nvPr/>
          </p:nvSpPr>
          <p:spPr bwMode="auto">
            <a:xfrm>
              <a:off x="1607998" y="5020858"/>
              <a:ext cx="1549400" cy="606544"/>
            </a:xfrm>
            <a:prstGeom prst="rect">
              <a:avLst/>
            </a:prstGeom>
            <a:solidFill>
              <a:schemeClr val="tx1"/>
            </a:solidFill>
            <a:ln w="28575" cap="flat" cmpd="sng" algn="ctr">
              <a:solidFill>
                <a:schemeClr val="accent3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400" dirty="0" smtClean="0">
                  <a:solidFill>
                    <a:srgbClr val="92D050"/>
                  </a:solidFill>
                </a:rPr>
                <a:t>$threshold = </a:t>
              </a:r>
              <a:r>
                <a:rPr lang="en-US" altLang="zh-TW" sz="1400" b="1" dirty="0" smtClean="0">
                  <a:solidFill>
                    <a:srgbClr val="FF5353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  <a:r>
                <a:rPr lang="en-US" altLang="zh-TW" sz="1400" dirty="0" smtClean="0">
                  <a:solidFill>
                    <a:srgbClr val="92D050"/>
                  </a:solidFill>
                </a:rPr>
                <a:t>;</a:t>
              </a:r>
              <a:endParaRPr kumimoji="0" lang="zh-TW" altLang="en-US" sz="1400" b="0" i="0" u="none" strike="noStrike" cap="none" normalizeH="0" baseline="0" dirty="0" smtClean="0">
                <a:ln>
                  <a:noFill/>
                </a:ln>
                <a:solidFill>
                  <a:srgbClr val="92D050"/>
                </a:solidFill>
                <a:effectLst/>
              </a:endParaRPr>
            </a:p>
          </p:txBody>
        </p:sp>
        <p:sp>
          <p:nvSpPr>
            <p:cNvPr id="31" name="文字方塊 30"/>
            <p:cNvSpPr txBox="1"/>
            <p:nvPr/>
          </p:nvSpPr>
          <p:spPr>
            <a:xfrm>
              <a:off x="457200" y="5769890"/>
              <a:ext cx="23362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err="1" smtClean="0"/>
                <a:t>config.php.</a:t>
              </a:r>
              <a:r>
                <a:rPr lang="en-US" altLang="zh-TW" b="1" dirty="0" err="1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remote</a:t>
              </a:r>
              <a:endParaRPr lang="zh-TW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32" name="Picture 6" descr="php icon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5517" y="4693704"/>
              <a:ext cx="1219200" cy="1219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3" name="群組 32"/>
          <p:cNvGrpSpPr/>
          <p:nvPr/>
        </p:nvGrpSpPr>
        <p:grpSpPr>
          <a:xfrm>
            <a:off x="5074191" y="4016177"/>
            <a:ext cx="2700198" cy="1445518"/>
            <a:chOff x="457200" y="4693704"/>
            <a:chExt cx="2700198" cy="1445518"/>
          </a:xfrm>
        </p:grpSpPr>
        <p:sp>
          <p:nvSpPr>
            <p:cNvPr id="34" name="矩形 33"/>
            <p:cNvSpPr/>
            <p:nvPr/>
          </p:nvSpPr>
          <p:spPr bwMode="auto">
            <a:xfrm>
              <a:off x="1607998" y="5020858"/>
              <a:ext cx="1549400" cy="606544"/>
            </a:xfrm>
            <a:prstGeom prst="rect">
              <a:avLst/>
            </a:prstGeom>
            <a:solidFill>
              <a:schemeClr val="tx1"/>
            </a:solidFill>
            <a:ln w="28575" cap="flat" cmpd="sng" algn="ctr">
              <a:solidFill>
                <a:schemeClr val="accent3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400" dirty="0" smtClean="0">
                  <a:solidFill>
                    <a:srgbClr val="92D050"/>
                  </a:solidFill>
                </a:rPr>
                <a:t>$threshold = </a:t>
              </a:r>
              <a:r>
                <a:rPr lang="en-US" altLang="zh-TW" sz="1400" b="1" dirty="0" smtClean="0">
                  <a:solidFill>
                    <a:srgbClr val="FF5353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</a:t>
              </a:r>
              <a:r>
                <a:rPr lang="en-US" altLang="zh-TW" sz="1400" dirty="0" smtClean="0">
                  <a:solidFill>
                    <a:srgbClr val="92D050"/>
                  </a:solidFill>
                </a:rPr>
                <a:t>;</a:t>
              </a:r>
              <a:endParaRPr kumimoji="0" lang="zh-TW" altLang="en-US" sz="1400" b="0" i="0" u="none" strike="noStrike" cap="none" normalizeH="0" baseline="0" dirty="0" smtClean="0">
                <a:ln>
                  <a:noFill/>
                </a:ln>
                <a:solidFill>
                  <a:srgbClr val="92D050"/>
                </a:solidFill>
                <a:effectLst/>
              </a:endParaRPr>
            </a:p>
          </p:txBody>
        </p:sp>
        <p:sp>
          <p:nvSpPr>
            <p:cNvPr id="35" name="文字方塊 34"/>
            <p:cNvSpPr txBox="1"/>
            <p:nvPr/>
          </p:nvSpPr>
          <p:spPr>
            <a:xfrm>
              <a:off x="457200" y="5769890"/>
              <a:ext cx="19194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err="1" smtClean="0"/>
                <a:t>config.php.</a:t>
              </a:r>
              <a:r>
                <a:rPr lang="en-US" altLang="zh-TW" b="1" dirty="0" err="1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base</a:t>
              </a:r>
              <a:endParaRPr lang="zh-TW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36" name="Picture 6" descr="php icon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5517" y="4693704"/>
              <a:ext cx="1219200" cy="1219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8" name="肘形接點 7"/>
          <p:cNvCxnSpPr>
            <a:stCxn id="12" idx="2"/>
            <a:endCxn id="34" idx="0"/>
          </p:cNvCxnSpPr>
          <p:nvPr/>
        </p:nvCxnSpPr>
        <p:spPr bwMode="auto">
          <a:xfrm rot="16200000" flipH="1">
            <a:off x="5231719" y="2575360"/>
            <a:ext cx="1022727" cy="2513213"/>
          </a:xfrm>
          <a:prstGeom prst="bentConnector3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" name="肘形接點 37"/>
          <p:cNvCxnSpPr>
            <a:stCxn id="31" idx="2"/>
            <a:endCxn id="34" idx="0"/>
          </p:cNvCxnSpPr>
          <p:nvPr/>
        </p:nvCxnSpPr>
        <p:spPr bwMode="auto">
          <a:xfrm rot="5400000">
            <a:off x="6662297" y="3657996"/>
            <a:ext cx="1022727" cy="347942"/>
          </a:xfrm>
          <a:prstGeom prst="bentConnector3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" name="圓角矩形圖說文字 38"/>
          <p:cNvSpPr/>
          <p:nvPr/>
        </p:nvSpPr>
        <p:spPr bwMode="auto">
          <a:xfrm>
            <a:off x="3173564" y="4288058"/>
            <a:ext cx="1650698" cy="947320"/>
          </a:xfrm>
          <a:prstGeom prst="wedgeRoundRectCallout">
            <a:avLst>
              <a:gd name="adj1" fmla="val 178693"/>
              <a:gd name="adj2" fmla="val -68467"/>
              <a:gd name="adj3" fmla="val 16667"/>
            </a:avLst>
          </a:prstGeom>
          <a:solidFill>
            <a:srgbClr val="F1FC88"/>
          </a:solidFill>
          <a:ln w="38100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altLang="zh-TW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Merge</a:t>
            </a:r>
            <a:endParaRPr lang="en-US" altLang="zh-TW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 eaLnBrk="1" hangingPunct="1"/>
            <a:r>
              <a:rPr lang="zh-TW" altLang="en-US" sz="2400" dirty="0" smtClean="0"/>
              <a:t>合併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72669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326017"/>
            <a:ext cx="8229600" cy="1143000"/>
          </a:xfrm>
        </p:spPr>
        <p:txBody>
          <a:bodyPr/>
          <a:lstStyle/>
          <a:p>
            <a:r>
              <a:rPr lang="zh-TW" altLang="en-US" dirty="0"/>
              <a:t>分散式版本</a:t>
            </a:r>
            <a:r>
              <a:rPr lang="zh-TW" altLang="en-US" dirty="0" smtClean="0"/>
              <a:t>控制架構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059851-470B-4FA7-A5C1-D29DD3FF37EB}" type="slidenum">
              <a:rPr lang="es-ES" altLang="zh-TW" smtClean="0"/>
              <a:pPr>
                <a:defRPr/>
              </a:pPr>
              <a:t>2</a:t>
            </a:fld>
            <a:endParaRPr lang="es-ES" altLang="zh-TW" dirty="0"/>
          </a:p>
        </p:txBody>
      </p:sp>
      <p:sp>
        <p:nvSpPr>
          <p:cNvPr id="7" name="內容版面配置區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TW" altLang="en-US" dirty="0"/>
              <a:t>每一臺</a:t>
            </a:r>
            <a:r>
              <a:rPr lang="zh-TW" altLang="en-US" dirty="0" smtClean="0"/>
              <a:t>電腦都有一份完整的程式碼，可以獨立運作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Server: </a:t>
            </a:r>
            <a:r>
              <a:rPr lang="en-US" altLang="zh-TW" dirty="0" err="1" smtClean="0"/>
              <a:t>Github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Computer</a:t>
            </a:r>
          </a:p>
          <a:p>
            <a:r>
              <a:rPr lang="zh-TW" altLang="en-US" dirty="0" smtClean="0"/>
              <a:t>檢視版本歷史、提交變更都可單機運作</a:t>
            </a:r>
            <a:endParaRPr lang="en-US" altLang="zh-TW" dirty="0" smtClean="0"/>
          </a:p>
        </p:txBody>
      </p:sp>
      <p:pic>
        <p:nvPicPr>
          <p:cNvPr id="8" name="內容版面配置區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1589449"/>
            <a:ext cx="4038600" cy="4547464"/>
          </a:xfrm>
        </p:spPr>
      </p:pic>
      <p:sp>
        <p:nvSpPr>
          <p:cNvPr id="9" name="圓角矩形圖說文字 8"/>
          <p:cNvSpPr/>
          <p:nvPr/>
        </p:nvSpPr>
        <p:spPr bwMode="auto">
          <a:xfrm>
            <a:off x="6086885" y="433136"/>
            <a:ext cx="1648326" cy="1070407"/>
          </a:xfrm>
          <a:prstGeom prst="wedgeRoundRectCallout">
            <a:avLst/>
          </a:prstGeom>
          <a:solidFill>
            <a:srgbClr val="6BCDEB"/>
          </a:solidFill>
          <a:ln w="381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dirty="0" smtClean="0"/>
              <a:t>Shared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Repository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kumimoji="0" lang="en-US" altLang="zh-TW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kumimoji="0" lang="en-US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0" name="圓角矩形圖說文字 9"/>
          <p:cNvSpPr/>
          <p:nvPr/>
        </p:nvSpPr>
        <p:spPr bwMode="auto">
          <a:xfrm>
            <a:off x="2923674" y="5406357"/>
            <a:ext cx="1648326" cy="902368"/>
          </a:xfrm>
          <a:prstGeom prst="wedgeRoundRectCallout">
            <a:avLst>
              <a:gd name="adj1" fmla="val 67488"/>
              <a:gd name="adj2" fmla="val -33500"/>
              <a:gd name="adj3" fmla="val 16667"/>
            </a:avLst>
          </a:prstGeom>
          <a:solidFill>
            <a:srgbClr val="CAE8AA"/>
          </a:solidFill>
          <a:ln w="381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dirty="0" smtClean="0"/>
              <a:t>Developer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(Your PC)</a:t>
            </a:r>
          </a:p>
        </p:txBody>
      </p:sp>
      <p:pic>
        <p:nvPicPr>
          <p:cNvPr id="12" name="Picture 4" descr="http://www.danielmorlock.de/wp-content/uploads/2011/12/github-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8795" y="-92042"/>
            <a:ext cx="1795205" cy="1795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7697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3600" dirty="0" smtClean="0"/>
              <a:t>遠端作業之同步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Merge</a:t>
            </a:r>
            <a:endParaRPr lang="zh-TW" altLang="en-US" dirty="0"/>
          </a:p>
        </p:txBody>
      </p:sp>
      <p:sp>
        <p:nvSpPr>
          <p:cNvPr id="7" name="內容版面配置區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sz="2800" dirty="0" smtClean="0"/>
              <a:t>發生</a:t>
            </a:r>
            <a:r>
              <a:rPr lang="en-US" altLang="zh-TW" sz="2800" dirty="0" smtClean="0"/>
              <a:t>conflict</a:t>
            </a:r>
            <a:r>
              <a:rPr lang="zh-TW" altLang="en-US" sz="2800" dirty="0" smtClean="0"/>
              <a:t>的時候</a:t>
            </a:r>
            <a:endParaRPr lang="en-US" altLang="zh-TW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Pull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Merge 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Resolve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Push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6B79C2-F135-4704-911C-194E685101AA}" type="slidenum">
              <a:rPr lang="es-ES" altLang="zh-TW" smtClean="0"/>
              <a:pPr>
                <a:defRPr/>
              </a:pPr>
              <a:t>20</a:t>
            </a:fld>
            <a:endParaRPr lang="es-ES" altLang="zh-TW"/>
          </a:p>
        </p:txBody>
      </p:sp>
      <p:grpSp>
        <p:nvGrpSpPr>
          <p:cNvPr id="33" name="群組 32"/>
          <p:cNvGrpSpPr/>
          <p:nvPr/>
        </p:nvGrpSpPr>
        <p:grpSpPr>
          <a:xfrm>
            <a:off x="5074191" y="4016177"/>
            <a:ext cx="2700198" cy="1445518"/>
            <a:chOff x="457200" y="4693704"/>
            <a:chExt cx="2700198" cy="1445518"/>
          </a:xfrm>
        </p:grpSpPr>
        <p:sp>
          <p:nvSpPr>
            <p:cNvPr id="34" name="矩形 33"/>
            <p:cNvSpPr/>
            <p:nvPr/>
          </p:nvSpPr>
          <p:spPr bwMode="auto">
            <a:xfrm>
              <a:off x="1607998" y="5020858"/>
              <a:ext cx="1549400" cy="606544"/>
            </a:xfrm>
            <a:prstGeom prst="rect">
              <a:avLst/>
            </a:prstGeom>
            <a:solidFill>
              <a:schemeClr val="tx1"/>
            </a:solidFill>
            <a:ln w="28575" cap="flat" cmpd="sng" algn="ctr">
              <a:solidFill>
                <a:schemeClr val="accent3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400" dirty="0" smtClean="0">
                  <a:solidFill>
                    <a:srgbClr val="92D050"/>
                  </a:solidFill>
                </a:rPr>
                <a:t>$threshold = </a:t>
              </a:r>
              <a:r>
                <a:rPr lang="en-US" altLang="zh-TW" sz="1400" b="1" dirty="0" smtClean="0">
                  <a:solidFill>
                    <a:srgbClr val="FF5353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</a:t>
              </a:r>
              <a:r>
                <a:rPr lang="en-US" altLang="zh-TW" sz="1400" dirty="0" smtClean="0">
                  <a:solidFill>
                    <a:srgbClr val="92D050"/>
                  </a:solidFill>
                </a:rPr>
                <a:t>;</a:t>
              </a:r>
              <a:endParaRPr kumimoji="0" lang="zh-TW" altLang="en-US" sz="1400" b="0" i="0" u="none" strike="noStrike" cap="none" normalizeH="0" baseline="0" dirty="0" smtClean="0">
                <a:ln>
                  <a:noFill/>
                </a:ln>
                <a:solidFill>
                  <a:srgbClr val="92D050"/>
                </a:solidFill>
                <a:effectLst/>
              </a:endParaRPr>
            </a:p>
          </p:txBody>
        </p:sp>
        <p:sp>
          <p:nvSpPr>
            <p:cNvPr id="35" name="文字方塊 34"/>
            <p:cNvSpPr txBox="1"/>
            <p:nvPr/>
          </p:nvSpPr>
          <p:spPr>
            <a:xfrm>
              <a:off x="457200" y="5769890"/>
              <a:ext cx="19194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b="1" dirty="0" err="1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config.php</a:t>
              </a:r>
              <a:endParaRPr lang="zh-TW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36" name="Picture 6" descr="php icon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5517" y="4693704"/>
              <a:ext cx="1219200" cy="1219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0" name="群組 19"/>
          <p:cNvGrpSpPr/>
          <p:nvPr/>
        </p:nvGrpSpPr>
        <p:grpSpPr>
          <a:xfrm>
            <a:off x="5074191" y="1875086"/>
            <a:ext cx="2700198" cy="1445518"/>
            <a:chOff x="457200" y="4693704"/>
            <a:chExt cx="2700198" cy="1445518"/>
          </a:xfrm>
        </p:grpSpPr>
        <p:sp>
          <p:nvSpPr>
            <p:cNvPr id="21" name="矩形 20"/>
            <p:cNvSpPr/>
            <p:nvPr/>
          </p:nvSpPr>
          <p:spPr bwMode="auto">
            <a:xfrm>
              <a:off x="1607998" y="5020858"/>
              <a:ext cx="1549400" cy="606544"/>
            </a:xfrm>
            <a:prstGeom prst="rect">
              <a:avLst/>
            </a:prstGeom>
            <a:solidFill>
              <a:schemeClr val="tx1"/>
            </a:solidFill>
            <a:ln w="28575" cap="flat" cmpd="sng" algn="ctr">
              <a:solidFill>
                <a:schemeClr val="accent3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400" dirty="0" smtClean="0">
                  <a:solidFill>
                    <a:srgbClr val="92D050"/>
                  </a:solidFill>
                </a:rPr>
                <a:t>$threshold = </a:t>
              </a:r>
              <a:r>
                <a:rPr lang="en-US" altLang="zh-TW" sz="1400" b="1" dirty="0" smtClean="0">
                  <a:solidFill>
                    <a:srgbClr val="FF5353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</a:t>
              </a:r>
              <a:r>
                <a:rPr lang="en-US" altLang="zh-TW" sz="1400" dirty="0" smtClean="0">
                  <a:solidFill>
                    <a:srgbClr val="92D050"/>
                  </a:solidFill>
                </a:rPr>
                <a:t>;</a:t>
              </a:r>
              <a:endParaRPr kumimoji="0" lang="zh-TW" altLang="en-US" sz="1400" b="0" i="0" u="none" strike="noStrike" cap="none" normalizeH="0" baseline="0" dirty="0" smtClean="0">
                <a:ln>
                  <a:noFill/>
                </a:ln>
                <a:solidFill>
                  <a:srgbClr val="92D050"/>
                </a:solidFill>
                <a:effectLst/>
              </a:endParaRPr>
            </a:p>
          </p:txBody>
        </p:sp>
        <p:sp>
          <p:nvSpPr>
            <p:cNvPr id="22" name="文字方塊 21"/>
            <p:cNvSpPr txBox="1"/>
            <p:nvPr/>
          </p:nvSpPr>
          <p:spPr>
            <a:xfrm>
              <a:off x="457200" y="5769890"/>
              <a:ext cx="19194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err="1" smtClean="0"/>
                <a:t>config.php.</a:t>
              </a:r>
              <a:r>
                <a:rPr lang="en-US" altLang="zh-TW" b="1" dirty="0" err="1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base</a:t>
              </a:r>
              <a:endParaRPr lang="zh-TW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23" name="Picture 6" descr="php icon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5517" y="4693704"/>
              <a:ext cx="1219200" cy="1219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4" name="直線單箭頭接點 23"/>
          <p:cNvCxnSpPr/>
          <p:nvPr/>
        </p:nvCxnSpPr>
        <p:spPr bwMode="auto">
          <a:xfrm>
            <a:off x="6681628" y="3351834"/>
            <a:ext cx="2104" cy="68565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lg" len="lg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" name="圓角矩形圖說文字 25"/>
          <p:cNvSpPr/>
          <p:nvPr/>
        </p:nvSpPr>
        <p:spPr bwMode="auto">
          <a:xfrm>
            <a:off x="3173564" y="4288058"/>
            <a:ext cx="1650698" cy="947320"/>
          </a:xfrm>
          <a:prstGeom prst="wedgeRoundRectCallout">
            <a:avLst>
              <a:gd name="adj1" fmla="val 157996"/>
              <a:gd name="adj2" fmla="val -113017"/>
              <a:gd name="adj3" fmla="val 16667"/>
            </a:avLst>
          </a:prstGeom>
          <a:solidFill>
            <a:srgbClr val="F1FC88"/>
          </a:solidFill>
          <a:ln w="38100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altLang="zh-TW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Resovle</a:t>
            </a:r>
            <a:endParaRPr lang="en-US" altLang="zh-TW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 eaLnBrk="1" hangingPunct="1"/>
            <a:r>
              <a:rPr lang="zh-TW" altLang="en-US" sz="2400" dirty="0" smtClean="0"/>
              <a:t>解決衝突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02025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3600" dirty="0" smtClean="0"/>
              <a:t>遠端作業之同步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Merge</a:t>
            </a:r>
            <a:endParaRPr lang="zh-TW" altLang="en-US" dirty="0"/>
          </a:p>
        </p:txBody>
      </p:sp>
      <p:sp>
        <p:nvSpPr>
          <p:cNvPr id="7" name="內容版面配置區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sz="2800" dirty="0" smtClean="0"/>
              <a:t>發生</a:t>
            </a:r>
            <a:r>
              <a:rPr lang="en-US" altLang="zh-TW" sz="2800" dirty="0" smtClean="0"/>
              <a:t>conflict</a:t>
            </a:r>
            <a:r>
              <a:rPr lang="zh-TW" altLang="en-US" sz="2800" dirty="0" smtClean="0"/>
              <a:t>的時候</a:t>
            </a:r>
            <a:endParaRPr lang="en-US" altLang="zh-TW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Pull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Merge 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Resolve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Push</a:t>
            </a:r>
            <a:endParaRPr lang="zh-TW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內容版面配置區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6B79C2-F135-4704-911C-194E685101AA}" type="slidenum">
              <a:rPr lang="es-ES" altLang="zh-TW" smtClean="0"/>
              <a:pPr>
                <a:defRPr/>
              </a:pPr>
              <a:t>21</a:t>
            </a:fld>
            <a:endParaRPr lang="es-ES" altLang="zh-TW"/>
          </a:p>
        </p:txBody>
      </p:sp>
      <p:pic>
        <p:nvPicPr>
          <p:cNvPr id="5" name="內容版面配置區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70" r="30818" b="58204"/>
          <a:stretch/>
        </p:blipFill>
        <p:spPr>
          <a:xfrm>
            <a:off x="4064000" y="1660093"/>
            <a:ext cx="1535112" cy="1900669"/>
          </a:xfrm>
          <a:prstGeom prst="rect">
            <a:avLst/>
          </a:prstGeom>
        </p:spPr>
      </p:pic>
      <p:pic>
        <p:nvPicPr>
          <p:cNvPr id="6" name="內容版面配置區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733" t="51100" r="1"/>
          <a:stretch/>
        </p:blipFill>
        <p:spPr>
          <a:xfrm>
            <a:off x="5599112" y="4069557"/>
            <a:ext cx="1545430" cy="2223726"/>
          </a:xfrm>
          <a:prstGeom prst="rect">
            <a:avLst/>
          </a:prstGeom>
        </p:spPr>
      </p:pic>
      <p:cxnSp>
        <p:nvCxnSpPr>
          <p:cNvPr id="14" name="直線單箭頭接點 13"/>
          <p:cNvCxnSpPr/>
          <p:nvPr/>
        </p:nvCxnSpPr>
        <p:spPr bwMode="auto">
          <a:xfrm>
            <a:off x="5599112" y="2610428"/>
            <a:ext cx="774700" cy="149167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lg" len="lg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圓角矩形圖說文字 14"/>
          <p:cNvSpPr/>
          <p:nvPr/>
        </p:nvSpPr>
        <p:spPr bwMode="auto">
          <a:xfrm>
            <a:off x="5795564" y="1825018"/>
            <a:ext cx="1152525" cy="717089"/>
          </a:xfrm>
          <a:prstGeom prst="wedgeRoundRectCallout">
            <a:avLst>
              <a:gd name="adj1" fmla="val -47275"/>
              <a:gd name="adj2" fmla="val 118310"/>
              <a:gd name="adj3" fmla="val 16667"/>
            </a:avLst>
          </a:prstGeom>
          <a:solidFill>
            <a:srgbClr val="F1FC88"/>
          </a:solidFill>
          <a:ln w="38100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Pull</a:t>
            </a:r>
            <a:endParaRPr kumimoji="0" lang="zh-TW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6" name="群組 15"/>
          <p:cNvGrpSpPr/>
          <p:nvPr/>
        </p:nvGrpSpPr>
        <p:grpSpPr>
          <a:xfrm>
            <a:off x="6132183" y="2555718"/>
            <a:ext cx="2700198" cy="1445518"/>
            <a:chOff x="457200" y="4693704"/>
            <a:chExt cx="2700198" cy="1445518"/>
          </a:xfrm>
        </p:grpSpPr>
        <p:sp>
          <p:nvSpPr>
            <p:cNvPr id="17" name="矩形 16"/>
            <p:cNvSpPr/>
            <p:nvPr/>
          </p:nvSpPr>
          <p:spPr bwMode="auto">
            <a:xfrm>
              <a:off x="1607998" y="5020858"/>
              <a:ext cx="1549400" cy="606544"/>
            </a:xfrm>
            <a:prstGeom prst="rect">
              <a:avLst/>
            </a:prstGeom>
            <a:solidFill>
              <a:schemeClr val="tx1"/>
            </a:solidFill>
            <a:ln w="28575" cap="flat" cmpd="sng" algn="ctr">
              <a:solidFill>
                <a:schemeClr val="accent3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400" dirty="0" smtClean="0">
                  <a:solidFill>
                    <a:srgbClr val="92D050"/>
                  </a:solidFill>
                </a:rPr>
                <a:t>$threshold = </a:t>
              </a:r>
              <a:r>
                <a:rPr lang="en-US" altLang="zh-TW" sz="1400" b="1" dirty="0" smtClean="0">
                  <a:solidFill>
                    <a:srgbClr val="FF5353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</a:t>
              </a:r>
              <a:r>
                <a:rPr lang="en-US" altLang="zh-TW" sz="1400" dirty="0" smtClean="0">
                  <a:solidFill>
                    <a:srgbClr val="92D050"/>
                  </a:solidFill>
                </a:rPr>
                <a:t>;</a:t>
              </a:r>
              <a:endParaRPr kumimoji="0" lang="zh-TW" altLang="en-US" sz="1400" b="0" i="0" u="none" strike="noStrike" cap="none" normalizeH="0" baseline="0" dirty="0" smtClean="0">
                <a:ln>
                  <a:noFill/>
                </a:ln>
                <a:solidFill>
                  <a:srgbClr val="92D050"/>
                </a:solidFill>
                <a:effectLst/>
              </a:endParaRPr>
            </a:p>
          </p:txBody>
        </p:sp>
        <p:sp>
          <p:nvSpPr>
            <p:cNvPr id="18" name="文字方塊 17"/>
            <p:cNvSpPr txBox="1"/>
            <p:nvPr/>
          </p:nvSpPr>
          <p:spPr>
            <a:xfrm>
              <a:off x="457200" y="5769890"/>
              <a:ext cx="13758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err="1"/>
                <a:t>c</a:t>
              </a:r>
              <a:r>
                <a:rPr lang="en-US" altLang="zh-TW" dirty="0" err="1" smtClean="0"/>
                <a:t>onfig.php</a:t>
              </a:r>
              <a:endParaRPr lang="zh-TW" altLang="en-US" dirty="0"/>
            </a:p>
          </p:txBody>
        </p:sp>
        <p:pic>
          <p:nvPicPr>
            <p:cNvPr id="19" name="Picture 6" descr="php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5517" y="4693704"/>
              <a:ext cx="1219200" cy="1219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692149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3600" dirty="0" smtClean="0"/>
              <a:t>遠端作業之同步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Merge Branch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6B79C2-F135-4704-911C-194E685101AA}" type="slidenum">
              <a:rPr lang="es-ES" altLang="zh-TW" smtClean="0"/>
              <a:pPr>
                <a:defRPr/>
              </a:pPr>
              <a:t>22</a:t>
            </a:fld>
            <a:endParaRPr lang="es-ES" altLang="zh-TW"/>
          </a:p>
        </p:txBody>
      </p:sp>
      <p:pic>
        <p:nvPicPr>
          <p:cNvPr id="10" name="Picture 2" descr="http://littleb.tc/slides/2012/everyone/git/branch-ex2-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8718" y="2528365"/>
            <a:ext cx="5045886" cy="3199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023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3600" dirty="0" smtClean="0"/>
              <a:t>遠端作業之同步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Merge Branch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6B79C2-F135-4704-911C-194E685101AA}" type="slidenum">
              <a:rPr lang="es-ES" altLang="zh-TW" smtClean="0"/>
              <a:pPr>
                <a:defRPr/>
              </a:pPr>
              <a:t>23</a:t>
            </a:fld>
            <a:endParaRPr lang="es-ES" altLang="zh-TW"/>
          </a:p>
        </p:txBody>
      </p:sp>
      <p:pic>
        <p:nvPicPr>
          <p:cNvPr id="3074" name="Picture 2" descr="http://littleb.tc/slides/2012/everyone/git/branch-ex2-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8718" y="2528365"/>
            <a:ext cx="5045886" cy="3199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圓角矩形 6"/>
          <p:cNvSpPr/>
          <p:nvPr/>
        </p:nvSpPr>
        <p:spPr bwMode="auto">
          <a:xfrm>
            <a:off x="3793490" y="3376247"/>
            <a:ext cx="964642" cy="803869"/>
          </a:xfrm>
          <a:prstGeom prst="roundRect">
            <a:avLst/>
          </a:prstGeom>
          <a:noFill/>
          <a:ln w="38100" cap="flat" cmpd="sng" algn="ctr">
            <a:solidFill>
              <a:srgbClr val="FF5353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圓角矩形 7"/>
          <p:cNvSpPr/>
          <p:nvPr/>
        </p:nvSpPr>
        <p:spPr bwMode="auto">
          <a:xfrm>
            <a:off x="4836726" y="3376247"/>
            <a:ext cx="964642" cy="803869"/>
          </a:xfrm>
          <a:prstGeom prst="roundRect">
            <a:avLst/>
          </a:prstGeom>
          <a:noFill/>
          <a:ln w="38100" cap="flat" cmpd="sng" algn="ctr">
            <a:solidFill>
              <a:srgbClr val="FF5353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圓角矩形 8"/>
          <p:cNvSpPr/>
          <p:nvPr/>
        </p:nvSpPr>
        <p:spPr bwMode="auto">
          <a:xfrm>
            <a:off x="5879962" y="4117914"/>
            <a:ext cx="964642" cy="803869"/>
          </a:xfrm>
          <a:prstGeom prst="roundRect">
            <a:avLst/>
          </a:prstGeom>
          <a:noFill/>
          <a:ln w="38100" cap="flat" cmpd="sng" algn="ctr">
            <a:solidFill>
              <a:srgbClr val="FF5353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肘形接點 9"/>
          <p:cNvCxnSpPr>
            <a:stCxn id="9" idx="1"/>
            <a:endCxn id="7" idx="2"/>
          </p:cNvCxnSpPr>
          <p:nvPr/>
        </p:nvCxnSpPr>
        <p:spPr bwMode="auto">
          <a:xfrm rot="10800000">
            <a:off x="4275812" y="4180117"/>
            <a:ext cx="1604151" cy="339733"/>
          </a:xfrm>
          <a:prstGeom prst="bentConnector2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>
            <a:outerShdw dist="35921" dir="2700000" algn="ctr" rotWithShape="0">
              <a:schemeClr val="bg2"/>
            </a:outerShdw>
          </a:effectLst>
          <a:extLst/>
        </p:spPr>
      </p:cxnSp>
      <p:cxnSp>
        <p:nvCxnSpPr>
          <p:cNvPr id="13" name="肘形接點 12"/>
          <p:cNvCxnSpPr>
            <a:stCxn id="8" idx="0"/>
            <a:endCxn id="7" idx="0"/>
          </p:cNvCxnSpPr>
          <p:nvPr/>
        </p:nvCxnSpPr>
        <p:spPr bwMode="auto">
          <a:xfrm rot="16200000" flipV="1">
            <a:off x="4797429" y="2854629"/>
            <a:ext cx="12700" cy="1043236"/>
          </a:xfrm>
          <a:prstGeom prst="bentConnector3">
            <a:avLst>
              <a:gd name="adj1" fmla="val 1800000"/>
            </a:avLst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>
            <a:outerShdw dist="35921" dir="2700000" algn="ctr" rotWithShape="0">
              <a:schemeClr val="bg2"/>
            </a:outerShdw>
          </a:effectLst>
          <a:extLst/>
        </p:spPr>
      </p:cxnSp>
      <p:sp>
        <p:nvSpPr>
          <p:cNvPr id="16" name="圓角矩形圖說文字 15"/>
          <p:cNvSpPr/>
          <p:nvPr/>
        </p:nvSpPr>
        <p:spPr bwMode="auto">
          <a:xfrm>
            <a:off x="2987287" y="2017388"/>
            <a:ext cx="1520803" cy="717089"/>
          </a:xfrm>
          <a:prstGeom prst="wedgeRoundRectCallout">
            <a:avLst>
              <a:gd name="adj1" fmla="val 50107"/>
              <a:gd name="adj2" fmla="val 104297"/>
              <a:gd name="adj3" fmla="val 16667"/>
            </a:avLst>
          </a:prstGeom>
          <a:solidFill>
            <a:srgbClr val="F1FC88"/>
          </a:solidFill>
          <a:ln w="38100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altLang="zh-TW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C4</a:t>
            </a:r>
            <a:r>
              <a:rPr lang="zh-TW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→ </a:t>
            </a:r>
            <a:r>
              <a:rPr lang="en-US" altLang="zh-TW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C2</a:t>
            </a:r>
            <a:endParaRPr kumimoji="0" lang="zh-TW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圓角矩形圖說文字 16"/>
          <p:cNvSpPr/>
          <p:nvPr/>
        </p:nvSpPr>
        <p:spPr bwMode="auto">
          <a:xfrm>
            <a:off x="3078889" y="4977636"/>
            <a:ext cx="1429201" cy="717089"/>
          </a:xfrm>
          <a:prstGeom prst="wedgeRoundRectCallout">
            <a:avLst>
              <a:gd name="adj1" fmla="val 50810"/>
              <a:gd name="adj2" fmla="val -100288"/>
              <a:gd name="adj3" fmla="val 16667"/>
            </a:avLst>
          </a:prstGeom>
          <a:solidFill>
            <a:srgbClr val="F1FC88"/>
          </a:solidFill>
          <a:ln w="38100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C5</a:t>
            </a:r>
            <a:r>
              <a:rPr lang="zh-TW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→</a:t>
            </a:r>
            <a:r>
              <a:rPr lang="en-US" altLang="zh-TW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C2</a:t>
            </a:r>
            <a:endParaRPr kumimoji="0" lang="zh-TW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5929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http://littleb.tc/slides/2012/everyone/git/branch-ex2-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3410" y="2602651"/>
            <a:ext cx="5803096" cy="3079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3600" dirty="0" smtClean="0"/>
              <a:t>遠端作業之同步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Merge Branch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6B79C2-F135-4704-911C-194E685101AA}" type="slidenum">
              <a:rPr lang="es-ES" altLang="zh-TW" smtClean="0"/>
              <a:pPr>
                <a:defRPr/>
              </a:pPr>
              <a:t>24</a:t>
            </a:fld>
            <a:endParaRPr lang="es-ES" altLang="zh-TW"/>
          </a:p>
        </p:txBody>
      </p:sp>
      <p:sp>
        <p:nvSpPr>
          <p:cNvPr id="6" name="圓角矩形 5"/>
          <p:cNvSpPr/>
          <p:nvPr/>
        </p:nvSpPr>
        <p:spPr bwMode="auto">
          <a:xfrm>
            <a:off x="6501283" y="2404881"/>
            <a:ext cx="1227574" cy="1737368"/>
          </a:xfrm>
          <a:prstGeom prst="roundRect">
            <a:avLst/>
          </a:prstGeom>
          <a:noFill/>
          <a:ln w="38100" cap="flat" cmpd="sng" algn="ctr">
            <a:solidFill>
              <a:srgbClr val="FF5353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5723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200" dirty="0"/>
              <a:t>Continuous Integration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下一步：持續整合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6B79C2-F135-4704-911C-194E685101AA}" type="slidenum">
              <a:rPr lang="es-ES" altLang="zh-TW" smtClean="0"/>
              <a:pPr>
                <a:defRPr/>
              </a:pPr>
              <a:t>25</a:t>
            </a:fld>
            <a:endParaRPr lang="es-ES" altLang="zh-TW"/>
          </a:p>
        </p:txBody>
      </p:sp>
      <p:pic>
        <p:nvPicPr>
          <p:cNvPr id="4" name="內容版面配置區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70" r="30818" b="58204"/>
          <a:stretch/>
        </p:blipFill>
        <p:spPr>
          <a:xfrm>
            <a:off x="727946" y="3093028"/>
            <a:ext cx="1535112" cy="1900669"/>
          </a:xfrm>
          <a:prstGeom prst="rect">
            <a:avLst/>
          </a:prstGeom>
        </p:spPr>
      </p:pic>
      <p:pic>
        <p:nvPicPr>
          <p:cNvPr id="15362" name="Picture 2" descr="hosting, server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2244" y="2724428"/>
            <a:ext cx="2637867" cy="2637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直線單箭頭接點 5"/>
          <p:cNvCxnSpPr>
            <a:stCxn id="15362" idx="1"/>
            <a:endCxn id="4" idx="3"/>
          </p:cNvCxnSpPr>
          <p:nvPr/>
        </p:nvCxnSpPr>
        <p:spPr bwMode="auto">
          <a:xfrm flipH="1">
            <a:off x="2263058" y="4043362"/>
            <a:ext cx="819186" cy="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lg" len="lg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圓角矩形圖說文字 8"/>
          <p:cNvSpPr/>
          <p:nvPr/>
        </p:nvSpPr>
        <p:spPr bwMode="auto">
          <a:xfrm>
            <a:off x="2419318" y="2724428"/>
            <a:ext cx="1152525" cy="717089"/>
          </a:xfrm>
          <a:prstGeom prst="wedgeRoundRectCallout">
            <a:avLst>
              <a:gd name="adj1" fmla="val -47275"/>
              <a:gd name="adj2" fmla="val 118310"/>
              <a:gd name="adj3" fmla="val 16667"/>
            </a:avLst>
          </a:prstGeom>
          <a:solidFill>
            <a:srgbClr val="F1FC88"/>
          </a:solidFill>
          <a:ln w="38100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Pull</a:t>
            </a:r>
            <a:endParaRPr kumimoji="0" lang="zh-TW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3066614" y="5362295"/>
            <a:ext cx="2349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exp-kals-2012</a:t>
            </a:r>
            <a:endParaRPr lang="zh-TW" altLang="en-US" dirty="0"/>
          </a:p>
        </p:txBody>
      </p:sp>
      <p:sp>
        <p:nvSpPr>
          <p:cNvPr id="11" name="圓角矩形圖說文字 10"/>
          <p:cNvSpPr/>
          <p:nvPr/>
        </p:nvSpPr>
        <p:spPr bwMode="auto">
          <a:xfrm>
            <a:off x="5842455" y="2191934"/>
            <a:ext cx="2166082" cy="3170361"/>
          </a:xfrm>
          <a:prstGeom prst="wedgeRoundRectCallout">
            <a:avLst>
              <a:gd name="adj1" fmla="val -66653"/>
              <a:gd name="adj2" fmla="val -11291"/>
              <a:gd name="adj3" fmla="val 16667"/>
            </a:avLst>
          </a:prstGeom>
          <a:noFill/>
          <a:ln w="38100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圓角矩形 11"/>
          <p:cNvSpPr/>
          <p:nvPr/>
        </p:nvSpPr>
        <p:spPr bwMode="auto">
          <a:xfrm>
            <a:off x="5993181" y="2411948"/>
            <a:ext cx="1864630" cy="1235604"/>
          </a:xfrm>
          <a:prstGeom prst="roundRect">
            <a:avLst/>
          </a:prstGeom>
          <a:solidFill>
            <a:srgbClr val="CAE8AA"/>
          </a:solidFill>
          <a:ln w="381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自動化測試</a:t>
            </a:r>
            <a:endParaRPr lang="en-US" altLang="zh-TW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marR="0" indent="-28575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TW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單元</a:t>
            </a:r>
            <a:r>
              <a:rPr kumimoji="0" lang="zh-TW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測試</a:t>
            </a:r>
            <a:endParaRPr kumimoji="0" lang="en-US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marR="0" indent="-28575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zh-TW" altLang="en-US" dirty="0"/>
              <a:t>整合</a:t>
            </a:r>
            <a:r>
              <a:rPr lang="zh-TW" altLang="en-US" dirty="0" smtClean="0"/>
              <a:t>測試</a:t>
            </a:r>
            <a:endParaRPr kumimoji="0" lang="en-US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4" name="群組 13"/>
          <p:cNvGrpSpPr/>
          <p:nvPr/>
        </p:nvGrpSpPr>
        <p:grpSpPr>
          <a:xfrm>
            <a:off x="5993181" y="3546544"/>
            <a:ext cx="1864630" cy="1556626"/>
            <a:chOff x="5993181" y="3546544"/>
            <a:chExt cx="1864630" cy="1556626"/>
          </a:xfrm>
        </p:grpSpPr>
        <p:sp>
          <p:nvSpPr>
            <p:cNvPr id="13" name="圓角矩形 12"/>
            <p:cNvSpPr/>
            <p:nvPr/>
          </p:nvSpPr>
          <p:spPr bwMode="auto">
            <a:xfrm>
              <a:off x="5993181" y="3867566"/>
              <a:ext cx="1864630" cy="1235604"/>
            </a:xfrm>
            <a:prstGeom prst="roundRect">
              <a:avLst/>
            </a:prstGeom>
            <a:solidFill>
              <a:srgbClr val="CAE8AA"/>
            </a:solidFill>
            <a:ln w="381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寄</a:t>
              </a:r>
              <a:r>
                <a:rPr lang="zh-TW" altLang="en-US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送測試報告</a:t>
              </a:r>
              <a:endPara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zh-TW" dirty="0"/>
            </a:p>
          </p:txBody>
        </p:sp>
        <p:pic>
          <p:nvPicPr>
            <p:cNvPr id="15364" name="Picture 4" descr="e-mail, email, envelope, letter, mail, post icon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55889" y="4309623"/>
              <a:ext cx="739214" cy="7392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向下箭號 7"/>
            <p:cNvSpPr/>
            <p:nvPr/>
          </p:nvSpPr>
          <p:spPr bwMode="auto">
            <a:xfrm>
              <a:off x="6744625" y="3546544"/>
              <a:ext cx="361741" cy="422031"/>
            </a:xfrm>
            <a:prstGeom prst="downArrow">
              <a:avLst/>
            </a:prstGeom>
            <a:solidFill>
              <a:srgbClr val="F1FC88"/>
            </a:solidFill>
            <a:ln w="38100" cap="flat" cmpd="sng" algn="ctr">
              <a:solidFill>
                <a:schemeClr val="accent3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64488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200" dirty="0"/>
              <a:t>Continuous Integration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下一步：持續整合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自動</a:t>
            </a:r>
            <a:r>
              <a:rPr lang="zh-TW" altLang="en-US" dirty="0" smtClean="0"/>
              <a:t>將穩定版本配置到伺服器</a:t>
            </a:r>
            <a:endParaRPr lang="en-US" altLang="zh-TW" dirty="0" smtClean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自動化</a:t>
            </a:r>
            <a:r>
              <a:rPr lang="zh-TW" altLang="en-US" dirty="0" smtClean="0"/>
              <a:t>測試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確保程式碼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順利運作</a:t>
            </a:r>
            <a:endParaRPr lang="en-US" altLang="zh-TW" dirty="0" smtClean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提早</a:t>
            </a:r>
            <a:r>
              <a:rPr lang="zh-TW" altLang="en-US" dirty="0" smtClean="0"/>
              <a:t>發現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錯誤</a:t>
            </a:r>
            <a:endParaRPr lang="zh-TW" altLang="en-US" dirty="0"/>
          </a:p>
        </p:txBody>
      </p:sp>
      <p:sp>
        <p:nvSpPr>
          <p:cNvPr id="7" name="內容版面配置區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6B79C2-F135-4704-911C-194E685101AA}" type="slidenum">
              <a:rPr lang="es-ES" altLang="zh-TW" smtClean="0"/>
              <a:pPr>
                <a:defRPr/>
              </a:pPr>
              <a:t>26</a:t>
            </a:fld>
            <a:endParaRPr lang="es-ES" altLang="zh-TW"/>
          </a:p>
        </p:txBody>
      </p:sp>
      <p:pic>
        <p:nvPicPr>
          <p:cNvPr id="15362" name="Picture 2" descr="hosting, server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2244" y="2724428"/>
            <a:ext cx="2637867" cy="2637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文字方塊 9"/>
          <p:cNvSpPr txBox="1"/>
          <p:nvPr/>
        </p:nvSpPr>
        <p:spPr>
          <a:xfrm>
            <a:off x="3066614" y="5362295"/>
            <a:ext cx="2349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exp-kals-2012</a:t>
            </a:r>
            <a:endParaRPr lang="zh-TW" altLang="en-US" dirty="0"/>
          </a:p>
        </p:txBody>
      </p:sp>
      <p:sp>
        <p:nvSpPr>
          <p:cNvPr id="11" name="圓角矩形圖說文字 10"/>
          <p:cNvSpPr/>
          <p:nvPr/>
        </p:nvSpPr>
        <p:spPr bwMode="auto">
          <a:xfrm>
            <a:off x="5842455" y="2191934"/>
            <a:ext cx="2166082" cy="3170361"/>
          </a:xfrm>
          <a:prstGeom prst="wedgeRoundRectCallout">
            <a:avLst>
              <a:gd name="adj1" fmla="val -66653"/>
              <a:gd name="adj2" fmla="val -11291"/>
              <a:gd name="adj3" fmla="val 16667"/>
            </a:avLst>
          </a:prstGeom>
          <a:noFill/>
          <a:ln w="38100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圓角矩形 11"/>
          <p:cNvSpPr/>
          <p:nvPr/>
        </p:nvSpPr>
        <p:spPr bwMode="auto">
          <a:xfrm>
            <a:off x="5993181" y="2411948"/>
            <a:ext cx="1864630" cy="1235604"/>
          </a:xfrm>
          <a:prstGeom prst="roundRect">
            <a:avLst/>
          </a:prstGeom>
          <a:solidFill>
            <a:srgbClr val="CAE8AA"/>
          </a:solidFill>
          <a:ln w="381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自動化測試</a:t>
            </a:r>
            <a:endParaRPr lang="en-US" altLang="zh-TW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marR="0" indent="-28575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TW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單元</a:t>
            </a:r>
            <a:r>
              <a:rPr kumimoji="0" lang="zh-TW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測試</a:t>
            </a:r>
            <a:endParaRPr kumimoji="0" lang="en-US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marR="0" indent="-28575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zh-TW" altLang="en-US" dirty="0"/>
              <a:t>整合</a:t>
            </a:r>
            <a:r>
              <a:rPr lang="zh-TW" altLang="en-US" dirty="0" smtClean="0"/>
              <a:t>測試</a:t>
            </a:r>
            <a:endParaRPr kumimoji="0" lang="en-US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4" name="群組 13"/>
          <p:cNvGrpSpPr/>
          <p:nvPr/>
        </p:nvGrpSpPr>
        <p:grpSpPr>
          <a:xfrm>
            <a:off x="5993181" y="3546544"/>
            <a:ext cx="1864630" cy="1556626"/>
            <a:chOff x="5993181" y="3546544"/>
            <a:chExt cx="1864630" cy="1556626"/>
          </a:xfrm>
        </p:grpSpPr>
        <p:sp>
          <p:nvSpPr>
            <p:cNvPr id="13" name="圓角矩形 12"/>
            <p:cNvSpPr/>
            <p:nvPr/>
          </p:nvSpPr>
          <p:spPr bwMode="auto">
            <a:xfrm>
              <a:off x="5993181" y="3867566"/>
              <a:ext cx="1864630" cy="1235604"/>
            </a:xfrm>
            <a:prstGeom prst="roundRect">
              <a:avLst/>
            </a:prstGeom>
            <a:solidFill>
              <a:srgbClr val="CAE8AA"/>
            </a:solidFill>
            <a:ln w="381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寄</a:t>
              </a:r>
              <a:r>
                <a:rPr lang="zh-TW" altLang="en-US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送測試報告</a:t>
              </a:r>
              <a:endPara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zh-TW" dirty="0"/>
            </a:p>
          </p:txBody>
        </p:sp>
        <p:pic>
          <p:nvPicPr>
            <p:cNvPr id="15364" name="Picture 4" descr="e-mail, email, envelope, letter, mail, post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55889" y="4309623"/>
              <a:ext cx="739214" cy="7392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向下箭號 7"/>
            <p:cNvSpPr/>
            <p:nvPr/>
          </p:nvSpPr>
          <p:spPr bwMode="auto">
            <a:xfrm>
              <a:off x="6744625" y="3546544"/>
              <a:ext cx="361741" cy="422031"/>
            </a:xfrm>
            <a:prstGeom prst="downArrow">
              <a:avLst/>
            </a:prstGeom>
            <a:solidFill>
              <a:srgbClr val="F1FC88"/>
            </a:solidFill>
            <a:ln w="38100" cap="flat" cmpd="sng" algn="ctr">
              <a:solidFill>
                <a:schemeClr val="accent3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71053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概念介紹到此為止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接下來是實作的部份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/>
              <a:t>參考網頁</a:t>
            </a:r>
            <a:r>
              <a:rPr lang="zh-TW" altLang="en-US" dirty="0" smtClean="0"/>
              <a:t>：寫給大家的</a:t>
            </a:r>
            <a:r>
              <a:rPr lang="en-US" altLang="zh-TW" dirty="0" err="1" smtClean="0"/>
              <a:t>Git</a:t>
            </a:r>
            <a:r>
              <a:rPr lang="zh-TW" altLang="en-US" dirty="0" smtClean="0"/>
              <a:t>教學</a:t>
            </a:r>
            <a:endParaRPr lang="en-US" altLang="zh-TW" dirty="0" smtClean="0"/>
          </a:p>
          <a:p>
            <a:r>
              <a:rPr lang="en-US" altLang="zh-TW" b="1" dirty="0" err="1"/>
              <a:t>Littlebtc</a:t>
            </a:r>
            <a:r>
              <a:rPr lang="en-US" altLang="zh-TW" b="1" dirty="0"/>
              <a:t> (Hsiao-Ting Yu</a:t>
            </a:r>
            <a:r>
              <a:rPr lang="en-US" altLang="zh-TW" b="1" dirty="0" smtClean="0"/>
              <a:t>)</a:t>
            </a:r>
          </a:p>
          <a:p>
            <a:r>
              <a:rPr lang="en-US" altLang="zh-TW" dirty="0">
                <a:hlinkClick r:id="rId2"/>
              </a:rPr>
              <a:t>http://littleb.tc/slides/2012/everyone/git.html#slide-0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6B79C2-F135-4704-911C-194E685101AA}" type="slidenum">
              <a:rPr lang="es-ES" altLang="zh-TW" smtClean="0"/>
              <a:pPr>
                <a:defRPr/>
              </a:pPr>
              <a:t>27</a:t>
            </a:fld>
            <a:endParaRPr lang="es-ES" altLang="zh-TW"/>
          </a:p>
        </p:txBody>
      </p:sp>
    </p:spTree>
    <p:extLst>
      <p:ext uri="{BB962C8B-B14F-4D97-AF65-F5344CB8AC3E}">
        <p14:creationId xmlns:p14="http://schemas.microsoft.com/office/powerpoint/2010/main" val="3912097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Repository (Repo) </a:t>
            </a:r>
            <a:r>
              <a:rPr lang="zh-TW" altLang="en-US" dirty="0" smtClean="0"/>
              <a:t>儲存庫</a:t>
            </a:r>
            <a:r>
              <a:rPr lang="en-US" altLang="zh-TW" dirty="0" smtClean="0"/>
              <a:t>/</a:t>
            </a:r>
            <a:r>
              <a:rPr lang="zh-TW" altLang="en-US" dirty="0" smtClean="0"/>
              <a:t>倉儲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3A3D27-6193-44DC-A2A4-7142CA379948}" type="slidenum">
              <a:rPr lang="es-ES" altLang="zh-TW" smtClean="0"/>
              <a:pPr>
                <a:defRPr/>
              </a:pPr>
              <a:t>3</a:t>
            </a:fld>
            <a:endParaRPr lang="es-ES" altLang="zh-TW"/>
          </a:p>
        </p:txBody>
      </p:sp>
      <p:pic>
        <p:nvPicPr>
          <p:cNvPr id="8" name="內容版面配置區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2659" y="1769631"/>
            <a:ext cx="4038600" cy="4547464"/>
          </a:xfrm>
          <a:prstGeom prst="rect">
            <a:avLst/>
          </a:prstGeom>
        </p:spPr>
      </p:pic>
      <p:cxnSp>
        <p:nvCxnSpPr>
          <p:cNvPr id="14" name="直線單箭頭接點 13"/>
          <p:cNvCxnSpPr>
            <a:endCxn id="11" idx="0"/>
          </p:cNvCxnSpPr>
          <p:nvPr/>
        </p:nvCxnSpPr>
        <p:spPr bwMode="auto">
          <a:xfrm>
            <a:off x="4434840" y="2717642"/>
            <a:ext cx="2413636" cy="138260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triangle" w="lg" len="lg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圓角矩形圖說文字 14"/>
          <p:cNvSpPr/>
          <p:nvPr/>
        </p:nvSpPr>
        <p:spPr bwMode="auto">
          <a:xfrm>
            <a:off x="5531919" y="2227741"/>
            <a:ext cx="1554480" cy="1013460"/>
          </a:xfrm>
          <a:prstGeom prst="wedgeRoundRectCallout">
            <a:avLst>
              <a:gd name="adj1" fmla="val -39951"/>
              <a:gd name="adj2" fmla="val 67763"/>
              <a:gd name="adj3" fmla="val 16667"/>
            </a:avLst>
          </a:prstGeom>
          <a:solidFill>
            <a:srgbClr val="F1FC88"/>
          </a:solidFill>
          <a:ln w="38100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Clone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TW" altLang="en-US" dirty="0" smtClean="0"/>
              <a:t>複製</a:t>
            </a:r>
            <a:r>
              <a:rPr lang="en-US" altLang="zh-TW" dirty="0" smtClean="0"/>
              <a:t>/</a:t>
            </a:r>
            <a:r>
              <a:rPr lang="zh-TW" altLang="en-US" dirty="0" smtClean="0"/>
              <a:t>克隆</a:t>
            </a:r>
            <a:endParaRPr kumimoji="0" lang="zh-TW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8" name="群組 17"/>
          <p:cNvGrpSpPr/>
          <p:nvPr/>
        </p:nvGrpSpPr>
        <p:grpSpPr>
          <a:xfrm>
            <a:off x="6076951" y="4100249"/>
            <a:ext cx="1543049" cy="2216846"/>
            <a:chOff x="4705351" y="3920067"/>
            <a:chExt cx="1543049" cy="2216846"/>
          </a:xfrm>
        </p:grpSpPr>
        <p:grpSp>
          <p:nvGrpSpPr>
            <p:cNvPr id="17" name="群組 16"/>
            <p:cNvGrpSpPr/>
            <p:nvPr/>
          </p:nvGrpSpPr>
          <p:grpSpPr>
            <a:xfrm>
              <a:off x="4705351" y="3920067"/>
              <a:ext cx="1543049" cy="2216846"/>
              <a:chOff x="4705351" y="3920067"/>
              <a:chExt cx="1543049" cy="2216846"/>
            </a:xfrm>
          </p:grpSpPr>
          <p:pic>
            <p:nvPicPr>
              <p:cNvPr id="11" name="內容版面配置區 4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1792" t="51251" r="-1"/>
              <a:stretch/>
            </p:blipFill>
            <p:spPr>
              <a:xfrm>
                <a:off x="4705351" y="3920067"/>
                <a:ext cx="1543049" cy="2216846"/>
              </a:xfrm>
              <a:prstGeom prst="rect">
                <a:avLst/>
              </a:prstGeom>
            </p:spPr>
          </p:pic>
          <p:sp>
            <p:nvSpPr>
              <p:cNvPr id="12" name="矩形 11"/>
              <p:cNvSpPr/>
              <p:nvPr/>
            </p:nvSpPr>
            <p:spPr bwMode="auto">
              <a:xfrm>
                <a:off x="4886325" y="3954780"/>
                <a:ext cx="1181100" cy="228600"/>
              </a:xfrm>
              <a:prstGeom prst="rect">
                <a:avLst/>
              </a:prstGeom>
              <a:solidFill>
                <a:srgbClr val="DCDCDC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TW" sz="11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Black" panose="020B0A04020102020204" pitchFamily="34" charset="0"/>
                  </a:rPr>
                  <a:t>Computer C</a:t>
                </a:r>
                <a:endParaRPr kumimoji="0" lang="zh-TW" altLang="en-US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 Black" panose="020B0A04020102020204" pitchFamily="34" charset="0"/>
                </a:endParaRPr>
              </a:p>
            </p:txBody>
          </p:sp>
        </p:grpSp>
        <p:sp>
          <p:nvSpPr>
            <p:cNvPr id="16" name="矩形 15"/>
            <p:cNvSpPr/>
            <p:nvPr/>
          </p:nvSpPr>
          <p:spPr bwMode="auto">
            <a:xfrm>
              <a:off x="4800600" y="4183380"/>
              <a:ext cx="1348740" cy="1897380"/>
            </a:xfrm>
            <a:prstGeom prst="rect">
              <a:avLst/>
            </a:prstGeom>
            <a:solidFill>
              <a:srgbClr val="DCDCDC"/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0" name="群組 19"/>
          <p:cNvGrpSpPr/>
          <p:nvPr/>
        </p:nvGrpSpPr>
        <p:grpSpPr>
          <a:xfrm>
            <a:off x="6076951" y="4100249"/>
            <a:ext cx="1543049" cy="2216846"/>
            <a:chOff x="4705351" y="3920067"/>
            <a:chExt cx="1543049" cy="2216846"/>
          </a:xfrm>
        </p:grpSpPr>
        <p:pic>
          <p:nvPicPr>
            <p:cNvPr id="22" name="內容版面配置區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792" t="51251" r="-1"/>
            <a:stretch/>
          </p:blipFill>
          <p:spPr>
            <a:xfrm>
              <a:off x="4705351" y="3920067"/>
              <a:ext cx="1543049" cy="2216846"/>
            </a:xfrm>
            <a:prstGeom prst="rect">
              <a:avLst/>
            </a:prstGeom>
          </p:spPr>
        </p:pic>
        <p:sp>
          <p:nvSpPr>
            <p:cNvPr id="23" name="矩形 22"/>
            <p:cNvSpPr/>
            <p:nvPr/>
          </p:nvSpPr>
          <p:spPr bwMode="auto">
            <a:xfrm>
              <a:off x="4886325" y="3954780"/>
              <a:ext cx="1181100" cy="228600"/>
            </a:xfrm>
            <a:prstGeom prst="rect">
              <a:avLst/>
            </a:prstGeom>
            <a:solidFill>
              <a:srgbClr val="DCDCDC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 Black" panose="020B0A04020102020204" pitchFamily="34" charset="0"/>
                </a:rPr>
                <a:t>Computer C</a:t>
              </a:r>
              <a:endParaRPr kumimoji="0" lang="zh-TW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endParaRPr>
            </a:p>
          </p:txBody>
        </p:sp>
      </p:grpSp>
      <p:pic>
        <p:nvPicPr>
          <p:cNvPr id="1026" name="Picture 2" descr="http://img1.uploadscreenshot.com/images/orig/2/3417254170-orig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1238" y="1224716"/>
            <a:ext cx="2329016" cy="1368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0462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 bwMode="auto">
          <a:xfrm>
            <a:off x="7340138" y="365760"/>
            <a:ext cx="374073" cy="488229"/>
          </a:xfrm>
          <a:prstGeom prst="rect">
            <a:avLst/>
          </a:prstGeom>
          <a:solidFill>
            <a:schemeClr val="bg1"/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本機</a:t>
            </a:r>
            <a:r>
              <a:rPr lang="zh-TW" altLang="en-US" dirty="0" smtClean="0"/>
              <a:t>作業之檔案狀態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6B79C2-F135-4704-911C-194E685101AA}" type="slidenum">
              <a:rPr lang="es-ES" altLang="zh-TW" smtClean="0"/>
              <a:pPr>
                <a:defRPr/>
              </a:pPr>
              <a:t>4</a:t>
            </a:fld>
            <a:endParaRPr lang="es-ES" altLang="zh-TW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141" y="1700240"/>
            <a:ext cx="7667718" cy="4861333"/>
          </a:xfrm>
          <a:prstGeom prst="rect">
            <a:avLst/>
          </a:prstGeom>
        </p:spPr>
      </p:pic>
      <p:pic>
        <p:nvPicPr>
          <p:cNvPr id="2050" name="Picture 2" descr="http://golancourses.net/2013/wp-content/uploads/2013/01/setuptocat1-300x300.jpeg"/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76"/>
          <a:stretch/>
        </p:blipFill>
        <p:spPr bwMode="auto">
          <a:xfrm>
            <a:off x="6741622" y="-1"/>
            <a:ext cx="2239992" cy="1973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5120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3600" dirty="0"/>
              <a:t>本機</a:t>
            </a:r>
            <a:r>
              <a:rPr lang="zh-TW" altLang="en-US" sz="3600" dirty="0" smtClean="0"/>
              <a:t>作業之檔案狀態</a:t>
            </a:r>
            <a:r>
              <a:rPr lang="en-US" altLang="zh-TW" sz="3600" dirty="0" smtClean="0"/>
              <a:t/>
            </a:r>
            <a:br>
              <a:rPr lang="en-US" altLang="zh-TW" sz="3600" dirty="0" smtClean="0"/>
            </a:br>
            <a:r>
              <a:rPr lang="en-US" altLang="zh-TW" dirty="0" smtClean="0"/>
              <a:t>1. add the file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6B79C2-F135-4704-911C-194E685101AA}" type="slidenum">
              <a:rPr lang="es-ES" altLang="zh-TW" smtClean="0"/>
              <a:pPr>
                <a:defRPr/>
              </a:pPr>
              <a:t>5</a:t>
            </a:fld>
            <a:endParaRPr lang="es-ES" altLang="zh-TW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141" y="1700240"/>
            <a:ext cx="7667718" cy="4861333"/>
          </a:xfrm>
          <a:prstGeom prst="rect">
            <a:avLst/>
          </a:prstGeom>
        </p:spPr>
      </p:pic>
      <p:grpSp>
        <p:nvGrpSpPr>
          <p:cNvPr id="7" name="群組 6"/>
          <p:cNvGrpSpPr/>
          <p:nvPr/>
        </p:nvGrpSpPr>
        <p:grpSpPr>
          <a:xfrm>
            <a:off x="1014884" y="3273398"/>
            <a:ext cx="2680816" cy="1806602"/>
            <a:chOff x="1014884" y="3273398"/>
            <a:chExt cx="2680816" cy="1806602"/>
          </a:xfrm>
        </p:grpSpPr>
        <p:sp>
          <p:nvSpPr>
            <p:cNvPr id="5" name="圓角矩形 4"/>
            <p:cNvSpPr/>
            <p:nvPr/>
          </p:nvSpPr>
          <p:spPr bwMode="auto">
            <a:xfrm>
              <a:off x="1257300" y="3556000"/>
              <a:ext cx="2438400" cy="1524000"/>
            </a:xfrm>
            <a:prstGeom prst="roundRect">
              <a:avLst/>
            </a:prstGeom>
            <a:noFill/>
            <a:ln w="38100" cap="flat" cmpd="sng" algn="ctr">
              <a:solidFill>
                <a:srgbClr val="FF5353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橢圓 5"/>
            <p:cNvSpPr/>
            <p:nvPr/>
          </p:nvSpPr>
          <p:spPr bwMode="auto">
            <a:xfrm>
              <a:off x="1014884" y="3273398"/>
              <a:ext cx="653143" cy="653143"/>
            </a:xfrm>
            <a:prstGeom prst="ellipse">
              <a:avLst/>
            </a:prstGeom>
            <a:solidFill>
              <a:srgbClr val="FF5353"/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 Black" panose="020B0A04020102020204" pitchFamily="34" charset="0"/>
                </a:rPr>
                <a:t>1</a:t>
              </a: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Black" panose="020B0A04020102020204" pitchFamily="34" charset="0"/>
              </a:endParaRPr>
            </a:p>
          </p:txBody>
        </p:sp>
      </p:grpSp>
      <p:sp>
        <p:nvSpPr>
          <p:cNvPr id="8" name="矩形 7"/>
          <p:cNvSpPr/>
          <p:nvPr/>
        </p:nvSpPr>
        <p:spPr bwMode="auto">
          <a:xfrm>
            <a:off x="7340138" y="365760"/>
            <a:ext cx="374073" cy="488229"/>
          </a:xfrm>
          <a:prstGeom prst="rect">
            <a:avLst/>
          </a:prstGeom>
          <a:solidFill>
            <a:schemeClr val="bg1"/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2" descr="http://golancourses.net/2013/wp-content/uploads/2013/01/setuptocat1-300x300.jpeg"/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76"/>
          <a:stretch/>
        </p:blipFill>
        <p:spPr bwMode="auto">
          <a:xfrm>
            <a:off x="6741622" y="-1"/>
            <a:ext cx="2239992" cy="1973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0411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3600" dirty="0"/>
              <a:t>本機作業之</a:t>
            </a:r>
            <a:r>
              <a:rPr lang="zh-TW" altLang="en-US" sz="3600" dirty="0" smtClean="0"/>
              <a:t>檔案</a:t>
            </a:r>
            <a:r>
              <a:rPr lang="zh-TW" altLang="en-US" sz="3600" dirty="0"/>
              <a:t>狀態</a:t>
            </a:r>
            <a:r>
              <a:rPr lang="en-US" altLang="zh-TW" sz="3600" dirty="0"/>
              <a:t/>
            </a:r>
            <a:br>
              <a:rPr lang="en-US" altLang="zh-TW" sz="3600" dirty="0"/>
            </a:br>
            <a:r>
              <a:rPr lang="en-US" altLang="zh-TW" dirty="0" smtClean="0"/>
              <a:t>2. edit </a:t>
            </a:r>
            <a:r>
              <a:rPr lang="en-US" altLang="zh-TW" dirty="0"/>
              <a:t>the file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6B79C2-F135-4704-911C-194E685101AA}" type="slidenum">
              <a:rPr lang="es-ES" altLang="zh-TW" smtClean="0"/>
              <a:pPr>
                <a:defRPr/>
              </a:pPr>
              <a:t>6</a:t>
            </a:fld>
            <a:endParaRPr lang="es-ES" altLang="zh-TW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141" y="1700240"/>
            <a:ext cx="7667718" cy="4861333"/>
          </a:xfrm>
          <a:prstGeom prst="rect">
            <a:avLst/>
          </a:prstGeom>
        </p:spPr>
      </p:pic>
      <p:sp>
        <p:nvSpPr>
          <p:cNvPr id="5" name="圓角矩形 4"/>
          <p:cNvSpPr/>
          <p:nvPr/>
        </p:nvSpPr>
        <p:spPr bwMode="auto">
          <a:xfrm>
            <a:off x="3206680" y="3294743"/>
            <a:ext cx="2438400" cy="1237064"/>
          </a:xfrm>
          <a:prstGeom prst="roundRect">
            <a:avLst/>
          </a:prstGeom>
          <a:noFill/>
          <a:ln w="38100" cap="flat" cmpd="sng" algn="ctr">
            <a:solidFill>
              <a:srgbClr val="FF5353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橢圓 5"/>
          <p:cNvSpPr/>
          <p:nvPr/>
        </p:nvSpPr>
        <p:spPr bwMode="auto">
          <a:xfrm>
            <a:off x="2964264" y="3012141"/>
            <a:ext cx="653143" cy="653143"/>
          </a:xfrm>
          <a:prstGeom prst="ellipse">
            <a:avLst/>
          </a:prstGeom>
          <a:solidFill>
            <a:srgbClr val="FF5353"/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Black" panose="020B0A04020102020204" pitchFamily="34" charset="0"/>
              </a:rPr>
              <a:t>2</a:t>
            </a:r>
            <a:endParaRPr kumimoji="0" lang="zh-TW" altLang="en-US" sz="2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 Black" panose="020B0A04020102020204" pitchFamily="34" charset="0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7340138" y="365760"/>
            <a:ext cx="374073" cy="488229"/>
          </a:xfrm>
          <a:prstGeom prst="rect">
            <a:avLst/>
          </a:prstGeom>
          <a:solidFill>
            <a:schemeClr val="bg1"/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2" descr="http://golancourses.net/2013/wp-content/uploads/2013/01/setuptocat1-300x300.jpeg"/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76"/>
          <a:stretch/>
        </p:blipFill>
        <p:spPr bwMode="auto">
          <a:xfrm>
            <a:off x="6741622" y="-1"/>
            <a:ext cx="2239992" cy="1973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9326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3600" dirty="0"/>
              <a:t>本機作業之</a:t>
            </a:r>
            <a:r>
              <a:rPr lang="zh-TW" altLang="en-US" sz="3600" dirty="0" smtClean="0"/>
              <a:t>檔案</a:t>
            </a:r>
            <a:r>
              <a:rPr lang="zh-TW" altLang="en-US" sz="3600" dirty="0"/>
              <a:t>狀態</a:t>
            </a:r>
            <a:r>
              <a:rPr lang="en-US" altLang="zh-TW" sz="3600" dirty="0"/>
              <a:t/>
            </a:r>
            <a:br>
              <a:rPr lang="en-US" altLang="zh-TW" sz="3600" dirty="0"/>
            </a:br>
            <a:r>
              <a:rPr lang="en-US" altLang="zh-TW" dirty="0" smtClean="0"/>
              <a:t>3. stage </a:t>
            </a:r>
            <a:r>
              <a:rPr lang="en-US" altLang="zh-TW" dirty="0"/>
              <a:t>the file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6B79C2-F135-4704-911C-194E685101AA}" type="slidenum">
              <a:rPr lang="es-ES" altLang="zh-TW" smtClean="0"/>
              <a:pPr>
                <a:defRPr/>
              </a:pPr>
              <a:t>7</a:t>
            </a:fld>
            <a:endParaRPr lang="es-ES" altLang="zh-TW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141" y="1700240"/>
            <a:ext cx="7667718" cy="4861333"/>
          </a:xfrm>
          <a:prstGeom prst="rect">
            <a:avLst/>
          </a:prstGeom>
        </p:spPr>
      </p:pic>
      <p:sp>
        <p:nvSpPr>
          <p:cNvPr id="5" name="圓角矩形 4"/>
          <p:cNvSpPr/>
          <p:nvPr/>
        </p:nvSpPr>
        <p:spPr bwMode="auto">
          <a:xfrm>
            <a:off x="5266592" y="4098611"/>
            <a:ext cx="2438400" cy="1237064"/>
          </a:xfrm>
          <a:prstGeom prst="roundRect">
            <a:avLst/>
          </a:prstGeom>
          <a:noFill/>
          <a:ln w="38100" cap="flat" cmpd="sng" algn="ctr">
            <a:solidFill>
              <a:srgbClr val="FF5353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橢圓 5"/>
          <p:cNvSpPr/>
          <p:nvPr/>
        </p:nvSpPr>
        <p:spPr bwMode="auto">
          <a:xfrm>
            <a:off x="7402282" y="3772039"/>
            <a:ext cx="653143" cy="653143"/>
          </a:xfrm>
          <a:prstGeom prst="ellipse">
            <a:avLst/>
          </a:prstGeom>
          <a:solidFill>
            <a:srgbClr val="FF5353"/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Black" panose="020B0A04020102020204" pitchFamily="34" charset="0"/>
              </a:rPr>
              <a:t>3</a:t>
            </a:r>
            <a:endParaRPr kumimoji="0" lang="zh-TW" altLang="en-US" sz="2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 Black" panose="020B0A04020102020204" pitchFamily="34" charset="0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7340138" y="365760"/>
            <a:ext cx="374073" cy="488229"/>
          </a:xfrm>
          <a:prstGeom prst="rect">
            <a:avLst/>
          </a:prstGeom>
          <a:solidFill>
            <a:schemeClr val="bg1"/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2" descr="http://golancourses.net/2013/wp-content/uploads/2013/01/setuptocat1-300x300.jpeg"/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76"/>
          <a:stretch/>
        </p:blipFill>
        <p:spPr bwMode="auto">
          <a:xfrm>
            <a:off x="6741622" y="-1"/>
            <a:ext cx="2239992" cy="1973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3153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3600" dirty="0"/>
              <a:t>本機作業之</a:t>
            </a:r>
            <a:r>
              <a:rPr lang="zh-TW" altLang="en-US" sz="3600" dirty="0" smtClean="0"/>
              <a:t>檔案</a:t>
            </a:r>
            <a:r>
              <a:rPr lang="zh-TW" altLang="en-US" sz="3600" dirty="0"/>
              <a:t>狀態</a:t>
            </a:r>
            <a:r>
              <a:rPr lang="en-US" altLang="zh-TW" sz="3600" dirty="0"/>
              <a:t/>
            </a:r>
            <a:br>
              <a:rPr lang="en-US" altLang="zh-TW" sz="3600" dirty="0"/>
            </a:br>
            <a:r>
              <a:rPr lang="en-US" altLang="zh-TW" dirty="0" smtClean="0"/>
              <a:t>4. commit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6B79C2-F135-4704-911C-194E685101AA}" type="slidenum">
              <a:rPr lang="es-ES" altLang="zh-TW" smtClean="0"/>
              <a:pPr>
                <a:defRPr/>
              </a:pPr>
              <a:t>8</a:t>
            </a:fld>
            <a:endParaRPr lang="es-ES" altLang="zh-TW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141" y="1700240"/>
            <a:ext cx="7667718" cy="4861333"/>
          </a:xfrm>
          <a:prstGeom prst="rect">
            <a:avLst/>
          </a:prstGeom>
        </p:spPr>
      </p:pic>
      <p:sp>
        <p:nvSpPr>
          <p:cNvPr id="5" name="圓角矩形 4"/>
          <p:cNvSpPr/>
          <p:nvPr/>
        </p:nvSpPr>
        <p:spPr bwMode="auto">
          <a:xfrm>
            <a:off x="3352800" y="5324509"/>
            <a:ext cx="4545204" cy="1237064"/>
          </a:xfrm>
          <a:prstGeom prst="roundRect">
            <a:avLst/>
          </a:prstGeom>
          <a:noFill/>
          <a:ln w="38100" cap="flat" cmpd="sng" algn="ctr">
            <a:solidFill>
              <a:srgbClr val="FF5353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橢圓 5"/>
          <p:cNvSpPr/>
          <p:nvPr/>
        </p:nvSpPr>
        <p:spPr bwMode="auto">
          <a:xfrm>
            <a:off x="7498788" y="5041907"/>
            <a:ext cx="653143" cy="653143"/>
          </a:xfrm>
          <a:prstGeom prst="ellipse">
            <a:avLst/>
          </a:prstGeom>
          <a:solidFill>
            <a:srgbClr val="FF5353"/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Black" panose="020B0A04020102020204" pitchFamily="34" charset="0"/>
              </a:rPr>
              <a:t>4</a:t>
            </a:r>
            <a:endParaRPr kumimoji="0" lang="zh-TW" altLang="en-US" sz="2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 Black" panose="020B0A04020102020204" pitchFamily="34" charset="0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7340138" y="365760"/>
            <a:ext cx="374073" cy="488229"/>
          </a:xfrm>
          <a:prstGeom prst="rect">
            <a:avLst/>
          </a:prstGeom>
          <a:solidFill>
            <a:schemeClr val="bg1"/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2" descr="http://golancourses.net/2013/wp-content/uploads/2013/01/setuptocat1-300x300.jpeg"/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76"/>
          <a:stretch/>
        </p:blipFill>
        <p:spPr bwMode="auto">
          <a:xfrm>
            <a:off x="6741622" y="-1"/>
            <a:ext cx="2239992" cy="1973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0511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3600" dirty="0" smtClean="0"/>
              <a:t>使用時機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什麼時候</a:t>
            </a:r>
            <a:r>
              <a:rPr lang="zh-TW" altLang="en-US" dirty="0" smtClean="0"/>
              <a:t>要</a:t>
            </a:r>
            <a:r>
              <a:rPr lang="en-US" altLang="zh-TW" dirty="0" smtClean="0"/>
              <a:t>Commit</a:t>
            </a:r>
            <a:r>
              <a:rPr lang="zh-TW" altLang="en-US" dirty="0" smtClean="0"/>
              <a:t>？</a:t>
            </a:r>
            <a:endParaRPr lang="zh-TW" altLang="en-US" dirty="0"/>
          </a:p>
        </p:txBody>
      </p:sp>
      <p:sp>
        <p:nvSpPr>
          <p:cNvPr id="8" name="內容版面配置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修改到可運作版本就要</a:t>
            </a:r>
            <a:r>
              <a:rPr lang="en-US" altLang="zh-TW" dirty="0" smtClean="0"/>
              <a:t>commit</a:t>
            </a:r>
          </a:p>
          <a:p>
            <a:pPr lvl="1"/>
            <a:r>
              <a:rPr lang="zh-TW" altLang="en-US" dirty="0" smtClean="0"/>
              <a:t>每次</a:t>
            </a:r>
            <a:r>
              <a:rPr lang="en-US" altLang="zh-TW" dirty="0" smtClean="0"/>
              <a:t>commit</a:t>
            </a:r>
            <a:r>
              <a:rPr lang="zh-TW" altLang="en-US" dirty="0" smtClean="0"/>
              <a:t>越短越好，以便出問題時的復原</a:t>
            </a:r>
            <a:endParaRPr lang="en-US" altLang="zh-TW" dirty="0" smtClean="0"/>
          </a:p>
          <a:p>
            <a:r>
              <a:rPr lang="zh-TW" altLang="en-US" dirty="0" smtClean="0"/>
              <a:t>一天作業至少要</a:t>
            </a:r>
            <a:r>
              <a:rPr lang="en-US" altLang="zh-TW" dirty="0" smtClean="0"/>
              <a:t>commit</a:t>
            </a:r>
            <a:r>
              <a:rPr lang="zh-TW" altLang="en-US" dirty="0" smtClean="0"/>
              <a:t>一次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6B79C2-F135-4704-911C-194E685101AA}" type="slidenum">
              <a:rPr lang="es-ES" altLang="zh-TW" smtClean="0"/>
              <a:pPr>
                <a:defRPr/>
              </a:pPr>
              <a:t>9</a:t>
            </a:fld>
            <a:endParaRPr lang="es-ES" altLang="zh-TW"/>
          </a:p>
        </p:txBody>
      </p:sp>
    </p:spTree>
    <p:extLst>
      <p:ext uri="{BB962C8B-B14F-4D97-AF65-F5344CB8AC3E}">
        <p14:creationId xmlns:p14="http://schemas.microsoft.com/office/powerpoint/2010/main" val="260834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0130110 Mindmap 合作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rgbClr val="F1FC88"/>
        </a:solidFill>
        <a:ln w="38100" cap="flat" cmpd="sng" algn="ctr">
          <a:solidFill>
            <a:schemeClr val="accent3">
              <a:lumMod val="50000"/>
            </a:schemeClr>
          </a:solidFill>
          <a:prstDash val="solid"/>
          <a:round/>
          <a:headEnd type="none" w="med" len="med"/>
          <a:tailEnd type="none" w="med" len="med"/>
        </a:ln>
        <a:effectLst/>
        <a:ex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ln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20130110 Mindmap 合作" id="{26EAA154-234E-48FC-8E85-F2735E592306}" vid="{23D04A55-DA7E-4083-98DA-60D0462270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20130110 Mindmap 合作</Template>
  <TotalTime>762</TotalTime>
  <Words>513</Words>
  <Application>Microsoft Office PowerPoint</Application>
  <PresentationFormat>如螢幕大小 (4:3)</PresentationFormat>
  <Paragraphs>185</Paragraphs>
  <Slides>27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27</vt:i4>
      </vt:variant>
    </vt:vector>
  </HeadingPairs>
  <TitlesOfParts>
    <vt:vector size="28" baseType="lpstr">
      <vt:lpstr>20130110 Mindmap 合作</vt:lpstr>
      <vt:lpstr>Coding together! GITHUB入門 Part.1 GIT版本控制介紹</vt:lpstr>
      <vt:lpstr>分散式版本控制架構</vt:lpstr>
      <vt:lpstr>Repository (Repo) 儲存庫/倉儲</vt:lpstr>
      <vt:lpstr>本機作業之檔案狀態</vt:lpstr>
      <vt:lpstr>本機作業之檔案狀態 1. add the file</vt:lpstr>
      <vt:lpstr>本機作業之檔案狀態 2. edit the file</vt:lpstr>
      <vt:lpstr>本機作業之檔案狀態 3. stage the file</vt:lpstr>
      <vt:lpstr>本機作業之檔案狀態 4. commit</vt:lpstr>
      <vt:lpstr>使用時機 什麼時候要Commit？</vt:lpstr>
      <vt:lpstr>版本控制 Master Branch / Commit</vt:lpstr>
      <vt:lpstr>版本控制 Branch</vt:lpstr>
      <vt:lpstr>版本控制 Checkout</vt:lpstr>
      <vt:lpstr>版本控制 Checkout</vt:lpstr>
      <vt:lpstr>使用時機 什麼時候要Branch？</vt:lpstr>
      <vt:lpstr>遠端作業之同步 Pull</vt:lpstr>
      <vt:lpstr>遠端作業之同步 Push</vt:lpstr>
      <vt:lpstr>遠端作業之同步 Conflict</vt:lpstr>
      <vt:lpstr>遠端作業之同步 Merge</vt:lpstr>
      <vt:lpstr>遠端作業之同步 Merge</vt:lpstr>
      <vt:lpstr>遠端作業之同步 Merge</vt:lpstr>
      <vt:lpstr>遠端作業之同步 Merge</vt:lpstr>
      <vt:lpstr>遠端作業之同步 Merge Branch</vt:lpstr>
      <vt:lpstr>遠端作業之同步 Merge Branch</vt:lpstr>
      <vt:lpstr>遠端作業之同步 Merge Branch</vt:lpstr>
      <vt:lpstr>Continuous Integration 下一步：持續整合</vt:lpstr>
      <vt:lpstr>Continuous Integration 下一步：持續整合</vt:lpstr>
      <vt:lpstr>概念介紹到此為止</vt:lpstr>
    </vt:vector>
  </TitlesOfParts>
  <Company>DLLL, NCCU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Coding together!GITHUB實戰 Part.1 概念介紹</dc:title>
  <dc:creator>Pulipuli Chen</dc:creator>
  <cp:lastModifiedBy>Pulipuli Chen</cp:lastModifiedBy>
  <cp:revision>52</cp:revision>
  <dcterms:created xsi:type="dcterms:W3CDTF">2013-02-03T04:45:58Z</dcterms:created>
  <dcterms:modified xsi:type="dcterms:W3CDTF">2013-02-04T14:59:55Z</dcterms:modified>
</cp:coreProperties>
</file>