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64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3" r:id="rId24"/>
    <p:sldId id="281" r:id="rId25"/>
    <p:sldId id="286" r:id="rId26"/>
    <p:sldId id="282" r:id="rId27"/>
    <p:sldId id="283" r:id="rId28"/>
    <p:sldId id="284" r:id="rId29"/>
    <p:sldId id="285" r:id="rId30"/>
    <p:sldId id="288" r:id="rId31"/>
    <p:sldId id="287" r:id="rId32"/>
    <p:sldId id="265" r:id="rId3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2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53926" y="2348880"/>
            <a:ext cx="8256662" cy="976511"/>
          </a:xfrm>
        </p:spPr>
        <p:txBody>
          <a:bodyPr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文字版面配置區 2"/>
          <p:cNvSpPr>
            <a:spLocks noGrp="1"/>
          </p:cNvSpPr>
          <p:nvPr>
            <p:ph type="body" idx="1"/>
          </p:nvPr>
        </p:nvSpPr>
        <p:spPr>
          <a:xfrm>
            <a:off x="253926" y="3325391"/>
            <a:ext cx="5326881" cy="1972171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884863" y="6381750"/>
            <a:ext cx="2133600" cy="476250"/>
          </a:xfrm>
        </p:spPr>
        <p:txBody>
          <a:bodyPr/>
          <a:lstStyle>
            <a:lvl1pPr algn="r">
              <a:defRPr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79588" y="6381750"/>
            <a:ext cx="4105275" cy="476250"/>
          </a:xfrm>
        </p:spPr>
        <p:txBody>
          <a:bodyPr/>
          <a:lstStyle>
            <a:lvl1pPr algn="l">
              <a:defRPr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7988" y="6381750"/>
            <a:ext cx="658812" cy="476250"/>
          </a:xfrm>
        </p:spPr>
        <p:txBody>
          <a:bodyPr/>
          <a:lstStyle>
            <a:lvl1pPr>
              <a:defRPr sz="14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A799650-A30B-4D1F-84A9-107B2C670B0B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88382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D4429-E08E-4ED8-93AA-E7244A7D3DC1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8335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A690A-49C7-48D8-9048-206F640F994C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01082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BAE2-9A7B-4F89-9558-485BF9DD48E3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35461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dirty="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32059851-470B-4FA7-A5C1-D29DD3FF37EB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77396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背景單純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dirty="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EEC96359-B38A-42FB-8EAC-01B2D40723FB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925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0017" y="2564904"/>
            <a:ext cx="7016197" cy="976511"/>
          </a:xfrm>
        </p:spPr>
        <p:txBody>
          <a:bodyPr anchor="b"/>
          <a:lstStyle>
            <a:lvl1pPr algn="l">
              <a:defRPr sz="4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80017" y="3541415"/>
            <a:ext cx="4808207" cy="2119833"/>
          </a:xfrm>
        </p:spPr>
        <p:txBody>
          <a:bodyPr/>
          <a:lstStyle>
            <a:lvl1pPr marL="0" indent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884863" y="6381750"/>
            <a:ext cx="2133600" cy="476250"/>
          </a:xfrm>
        </p:spPr>
        <p:txBody>
          <a:bodyPr/>
          <a:lstStyle>
            <a:lvl1pPr algn="r">
              <a:defRPr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79588" y="6381750"/>
            <a:ext cx="4105275" cy="476250"/>
          </a:xfrm>
        </p:spPr>
        <p:txBody>
          <a:bodyPr/>
          <a:lstStyle>
            <a:lvl1pPr algn="l">
              <a:defRPr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7988" y="6381750"/>
            <a:ext cx="658812" cy="476250"/>
          </a:xfrm>
        </p:spPr>
        <p:txBody>
          <a:bodyPr/>
          <a:lstStyle>
            <a:lvl1pPr>
              <a:defRPr sz="14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F9FA053-B761-4F1F-9E7B-BCBEB63C6F3A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140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A3D27-6193-44DC-A2A4-7142CA379948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41860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188640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512788"/>
            <a:ext cx="3868737" cy="8239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336700"/>
            <a:ext cx="3868737" cy="4044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512788"/>
            <a:ext cx="3887788" cy="8239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336700"/>
            <a:ext cx="3887788" cy="4044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70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fld id="{06C35A6E-3AF8-4C00-ADCC-6614DB048264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85011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B79C2-F135-4704-911C-194E685101AA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0607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E5E8-6FEA-4E60-BAC0-9EFE925C799B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35440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579B6-3E1E-4077-89B1-0B381E21FCEE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345775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s-E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4A0EFA4-998C-483E-B9B6-3DD305EBA203}" type="slidenum">
              <a:rPr lang="es-ES" altLang="zh-TW" smtClean="0"/>
              <a:pPr>
                <a:defRPr/>
              </a:pPr>
              <a:t>‹#›</a:t>
            </a:fld>
            <a:endParaRPr lang="es-E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0" dirty="0" smtClean="0">
                <a:effectLst/>
              </a:rPr>
              <a:t>Coding together! GITHUB</a:t>
            </a:r>
            <a:r>
              <a:rPr lang="zh-TW" altLang="en-US" sz="3600" b="0" dirty="0" smtClean="0">
                <a:effectLst/>
              </a:rPr>
              <a:t>入門</a:t>
            </a:r>
            <a:r>
              <a:rPr lang="en-US" altLang="zh-TW" sz="3600" b="0" dirty="0" smtClean="0">
                <a:effectLst/>
              </a:rPr>
              <a:t/>
            </a:r>
            <a:br>
              <a:rPr lang="en-US" altLang="zh-TW" sz="3600" b="0" dirty="0" smtClean="0">
                <a:effectLst/>
              </a:rPr>
            </a:br>
            <a:r>
              <a:rPr lang="en-US" altLang="zh-TW" b="0" dirty="0" smtClean="0">
                <a:effectLst/>
              </a:rPr>
              <a:t>Part.3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GIT</a:t>
            </a:r>
            <a:r>
              <a:rPr lang="zh-TW" altLang="en-US" dirty="0" smtClean="0"/>
              <a:t>版本控制實作教學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政大圖檔所 陳勇汀</a:t>
            </a:r>
            <a:endParaRPr lang="en-US" altLang="zh-TW" dirty="0" smtClean="0"/>
          </a:p>
          <a:p>
            <a:r>
              <a:rPr lang="en-US" altLang="zh-TW" dirty="0" smtClean="0"/>
              <a:t>2013/2/5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99650-A30B-4D1F-84A9-107B2C670B0B}" type="slidenum">
              <a:rPr lang="es-ES" altLang="zh-TW" smtClean="0"/>
              <a:pPr>
                <a:defRPr/>
              </a:pPr>
              <a:t>1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4768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commit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837" y="2215356"/>
            <a:ext cx="4886325" cy="32956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10</a:t>
            </a:fld>
            <a:endParaRPr lang="es-ES" altLang="zh-TW" dirty="0"/>
          </a:p>
        </p:txBody>
      </p:sp>
      <p:sp>
        <p:nvSpPr>
          <p:cNvPr id="7" name="圓角矩形 6"/>
          <p:cNvSpPr/>
          <p:nvPr/>
        </p:nvSpPr>
        <p:spPr bwMode="auto">
          <a:xfrm>
            <a:off x="2128837" y="4144682"/>
            <a:ext cx="2765892" cy="372534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圓角矩形圖說文字 7"/>
          <p:cNvSpPr/>
          <p:nvPr/>
        </p:nvSpPr>
        <p:spPr bwMode="auto">
          <a:xfrm>
            <a:off x="5181601" y="3684612"/>
            <a:ext cx="842681" cy="646337"/>
          </a:xfrm>
          <a:prstGeom prst="wedgeRoundRectCallout">
            <a:avLst>
              <a:gd name="adj1" fmla="val -81621"/>
              <a:gd name="adj2" fmla="val 43227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成功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49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恢復成未修改檔案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761" y="1600200"/>
            <a:ext cx="4044477" cy="45259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11</a:t>
            </a:fld>
            <a:endParaRPr lang="es-ES" altLang="zh-TW" dirty="0"/>
          </a:p>
        </p:txBody>
      </p:sp>
      <p:sp>
        <p:nvSpPr>
          <p:cNvPr id="7" name="圓角矩形圖說文字 6"/>
          <p:cNvSpPr/>
          <p:nvPr/>
        </p:nvSpPr>
        <p:spPr bwMode="auto">
          <a:xfrm>
            <a:off x="609600" y="2689412"/>
            <a:ext cx="2119873" cy="717138"/>
          </a:xfrm>
          <a:prstGeom prst="wedgeRoundRectCallout">
            <a:avLst>
              <a:gd name="adj1" fmla="val 41249"/>
              <a:gd name="adj2" fmla="val 70263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表示檔案未修改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313765" y="2752146"/>
            <a:ext cx="591670" cy="591670"/>
          </a:xfrm>
          <a:prstGeom prst="ellipse">
            <a:avLst/>
          </a:prstGeom>
          <a:solidFill>
            <a:srgbClr val="3E8D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144000" rIns="180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4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˅</a:t>
            </a:r>
          </a:p>
        </p:txBody>
      </p:sp>
    </p:spTree>
    <p:extLst>
      <p:ext uri="{BB962C8B-B14F-4D97-AF65-F5344CB8AC3E}">
        <p14:creationId xmlns:p14="http://schemas.microsoft.com/office/powerpoint/2010/main" val="405668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0" dirty="0">
                <a:effectLst/>
              </a:rPr>
              <a:t>下班收拾工作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Push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Git sync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Push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12</a:t>
            </a:fld>
            <a:endParaRPr lang="es-ES" altLang="zh-TW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2" r="61635"/>
          <a:stretch/>
        </p:blipFill>
        <p:spPr>
          <a:xfrm>
            <a:off x="5352068" y="4102099"/>
            <a:ext cx="1549400" cy="2214995"/>
          </a:xfrm>
          <a:prstGeom prst="rect">
            <a:avLst/>
          </a:prstGeom>
        </p:spPr>
      </p:pic>
      <p:pic>
        <p:nvPicPr>
          <p:cNvPr id="8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30818" b="58204"/>
          <a:stretch/>
        </p:blipFill>
        <p:spPr>
          <a:xfrm>
            <a:off x="6901468" y="1660093"/>
            <a:ext cx="1535112" cy="1900669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8" idx="1"/>
            <a:endCxn id="7" idx="0"/>
          </p:cNvCxnSpPr>
          <p:nvPr/>
        </p:nvCxnSpPr>
        <p:spPr bwMode="auto">
          <a:xfrm flipH="1">
            <a:off x="6126768" y="2610428"/>
            <a:ext cx="774700" cy="14916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圓角矩形圖說文字 9"/>
          <p:cNvSpPr/>
          <p:nvPr/>
        </p:nvSpPr>
        <p:spPr bwMode="auto">
          <a:xfrm>
            <a:off x="7047314" y="3900724"/>
            <a:ext cx="1349244" cy="713688"/>
          </a:xfrm>
          <a:prstGeom prst="wedgeRoundRectCallout">
            <a:avLst>
              <a:gd name="adj1" fmla="val -94898"/>
              <a:gd name="adj2" fmla="val -88575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endParaRPr kumimoji="0" lang="en-US" altLang="zh-TW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推送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7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Git sync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A053-B761-4F1F-9E7B-BCBEB63C6F3A}" type="slidenum">
              <a:rPr lang="es-ES" altLang="zh-TW" smtClean="0"/>
              <a:pPr>
                <a:defRPr/>
              </a:pPr>
              <a:t>13</a:t>
            </a:fld>
            <a:endParaRPr lang="es-ES" altLang="zh-TW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開啟專案目錄</a:t>
            </a:r>
            <a:endParaRPr lang="en-US" altLang="zh-TW" dirty="0"/>
          </a:p>
          <a:p>
            <a:r>
              <a:rPr lang="zh-TW" altLang="en-US" dirty="0"/>
              <a:t>右鍵</a:t>
            </a:r>
            <a:endParaRPr lang="en-US" altLang="zh-TW" dirty="0"/>
          </a:p>
          <a:p>
            <a:r>
              <a:rPr lang="en-US" altLang="zh-TW" dirty="0"/>
              <a:t>Git Sync…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2" name="內容版面配置區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4648200" y="1888860"/>
            <a:ext cx="4038600" cy="394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16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39483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2. Push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1643856"/>
            <a:ext cx="5800725" cy="44386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A3D27-6193-44DC-A2A4-7142CA379948}" type="slidenum">
              <a:rPr lang="es-ES" altLang="zh-TW" smtClean="0"/>
              <a:pPr>
                <a:defRPr/>
              </a:pPr>
              <a:t>14</a:t>
            </a:fld>
            <a:endParaRPr lang="es-ES" altLang="zh-TW"/>
          </a:p>
        </p:txBody>
      </p:sp>
      <p:sp>
        <p:nvSpPr>
          <p:cNvPr id="9" name="圓角矩形 8"/>
          <p:cNvSpPr/>
          <p:nvPr/>
        </p:nvSpPr>
        <p:spPr bwMode="auto">
          <a:xfrm>
            <a:off x="2873554" y="5191058"/>
            <a:ext cx="1293093" cy="372534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1742338" y="4031561"/>
            <a:ext cx="2876796" cy="372534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單箭頭接點 11"/>
          <p:cNvCxnSpPr>
            <a:stCxn id="9" idx="0"/>
            <a:endCxn id="10" idx="2"/>
          </p:cNvCxnSpPr>
          <p:nvPr/>
        </p:nvCxnSpPr>
        <p:spPr bwMode="auto">
          <a:xfrm flipH="1" flipV="1">
            <a:off x="3180736" y="4404095"/>
            <a:ext cx="339365" cy="7869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</p:cxnSp>
    </p:spTree>
    <p:extLst>
      <p:ext uri="{BB962C8B-B14F-4D97-AF65-F5344CB8AC3E}">
        <p14:creationId xmlns:p14="http://schemas.microsoft.com/office/powerpoint/2010/main" val="39019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780017" y="1688211"/>
            <a:ext cx="7016197" cy="976511"/>
          </a:xfrm>
        </p:spPr>
        <p:txBody>
          <a:bodyPr/>
          <a:lstStyle/>
          <a:p>
            <a:r>
              <a:rPr lang="zh-TW" altLang="en-US" sz="3600" b="0" dirty="0">
                <a:effectLst/>
              </a:rPr>
              <a:t>下班收拾工作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Conflict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1780017" y="2664722"/>
            <a:ext cx="4808207" cy="2119833"/>
          </a:xfrm>
        </p:spPr>
        <p:txBody>
          <a:bodyPr/>
          <a:lstStyle/>
          <a:p>
            <a:r>
              <a:rPr lang="zh-TW" altLang="en-US" dirty="0" smtClean="0"/>
              <a:t>兩份衝突的程式碼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Conflict</a:t>
            </a:r>
            <a:r>
              <a:rPr lang="zh-TW" altLang="en-US" dirty="0" smtClean="0"/>
              <a:t>發生→</a:t>
            </a:r>
            <a:r>
              <a:rPr lang="en-US" altLang="zh-TW" dirty="0" smtClean="0"/>
              <a:t>Pull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衝突</a:t>
            </a:r>
            <a:r>
              <a:rPr lang="zh-TW" altLang="en-US" dirty="0" smtClean="0"/>
              <a:t>清單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Merge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Pull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15</a:t>
            </a:fld>
            <a:endParaRPr lang="es-ES" altLang="zh-TW" dirty="0"/>
          </a:p>
        </p:txBody>
      </p:sp>
      <p:grpSp>
        <p:nvGrpSpPr>
          <p:cNvPr id="3" name="群組 2"/>
          <p:cNvGrpSpPr/>
          <p:nvPr/>
        </p:nvGrpSpPr>
        <p:grpSpPr>
          <a:xfrm>
            <a:off x="5287186" y="1428643"/>
            <a:ext cx="3509027" cy="3897501"/>
            <a:chOff x="3866821" y="597097"/>
            <a:chExt cx="5277179" cy="5861399"/>
          </a:xfrm>
        </p:grpSpPr>
        <p:pic>
          <p:nvPicPr>
            <p:cNvPr id="7" name="內容版面配置區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292" r="61635"/>
            <a:stretch/>
          </p:blipFill>
          <p:spPr>
            <a:xfrm>
              <a:off x="3866821" y="4243501"/>
              <a:ext cx="1549400" cy="2214995"/>
            </a:xfrm>
            <a:prstGeom prst="rect">
              <a:avLst/>
            </a:prstGeom>
          </p:spPr>
        </p:pic>
        <p:pic>
          <p:nvPicPr>
            <p:cNvPr id="8" name="內容版面配置區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70" r="30818" b="58204"/>
            <a:stretch/>
          </p:blipFill>
          <p:spPr>
            <a:xfrm>
              <a:off x="5416221" y="1801495"/>
              <a:ext cx="1535112" cy="1900669"/>
            </a:xfrm>
            <a:prstGeom prst="rect">
              <a:avLst/>
            </a:prstGeom>
          </p:spPr>
        </p:pic>
        <p:pic>
          <p:nvPicPr>
            <p:cNvPr id="9" name="內容版面配置區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33" t="51100" r="1"/>
            <a:stretch/>
          </p:blipFill>
          <p:spPr>
            <a:xfrm>
              <a:off x="6951333" y="4210959"/>
              <a:ext cx="1545430" cy="2223726"/>
            </a:xfrm>
            <a:prstGeom prst="rect">
              <a:avLst/>
            </a:prstGeom>
          </p:spPr>
        </p:pic>
        <p:cxnSp>
          <p:nvCxnSpPr>
            <p:cNvPr id="10" name="直線單箭頭接點 9"/>
            <p:cNvCxnSpPr>
              <a:stCxn id="8" idx="1"/>
              <a:endCxn id="7" idx="0"/>
            </p:cNvCxnSpPr>
            <p:nvPr/>
          </p:nvCxnSpPr>
          <p:spPr bwMode="auto">
            <a:xfrm flipH="1">
              <a:off x="4641521" y="2751830"/>
              <a:ext cx="774700" cy="1491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線單箭頭接點 10"/>
            <p:cNvCxnSpPr/>
            <p:nvPr/>
          </p:nvCxnSpPr>
          <p:spPr bwMode="auto">
            <a:xfrm>
              <a:off x="6951333" y="2751830"/>
              <a:ext cx="774700" cy="14916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圓角矩形圖說文字 11"/>
            <p:cNvSpPr/>
            <p:nvPr/>
          </p:nvSpPr>
          <p:spPr bwMode="auto">
            <a:xfrm>
              <a:off x="7147785" y="1966420"/>
              <a:ext cx="1152525" cy="717089"/>
            </a:xfrm>
            <a:prstGeom prst="wedgeRoundRectCallout">
              <a:avLst>
                <a:gd name="adj1" fmla="val -47275"/>
                <a:gd name="adj2" fmla="val 118310"/>
                <a:gd name="adj3" fmla="val 16667"/>
              </a:avLst>
            </a:prstGeom>
            <a:solidFill>
              <a:srgbClr val="F1FC88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Push</a:t>
              </a:r>
              <a:endPara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圓角矩形圖說文字 12"/>
            <p:cNvSpPr/>
            <p:nvPr/>
          </p:nvSpPr>
          <p:spPr bwMode="auto">
            <a:xfrm>
              <a:off x="6951333" y="597097"/>
              <a:ext cx="2192667" cy="913639"/>
            </a:xfrm>
            <a:prstGeom prst="wedgeRoundRectCallout">
              <a:avLst>
                <a:gd name="adj1" fmla="val -47275"/>
                <a:gd name="adj2" fmla="val 118310"/>
                <a:gd name="adj3" fmla="val 16667"/>
              </a:avLst>
            </a:prstGeom>
            <a:solidFill>
              <a:srgbClr val="F1FC88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TW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Conflick</a:t>
              </a:r>
              <a:endPara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eaLnBrk="1" hangingPunct="1"/>
              <a:r>
                <a:rPr lang="zh-TW" altLang="en-US" sz="1200" dirty="0" smtClean="0"/>
                <a:t>衝突</a:t>
              </a:r>
              <a:endParaRPr lang="zh-TW" altLang="en-US" sz="1200" dirty="0"/>
            </a:p>
          </p:txBody>
        </p:sp>
        <p:sp>
          <p:nvSpPr>
            <p:cNvPr id="14" name="圓角矩形圖說文字 13"/>
            <p:cNvSpPr/>
            <p:nvPr/>
          </p:nvSpPr>
          <p:spPr bwMode="auto">
            <a:xfrm>
              <a:off x="4030133" y="1966420"/>
              <a:ext cx="1152525" cy="717089"/>
            </a:xfrm>
            <a:prstGeom prst="wedgeRoundRectCallout">
              <a:avLst>
                <a:gd name="adj1" fmla="val 48629"/>
                <a:gd name="adj2" fmla="val 108501"/>
                <a:gd name="adj3" fmla="val 16667"/>
              </a:avLst>
            </a:prstGeom>
            <a:solidFill>
              <a:srgbClr val="F1FC88"/>
            </a:solidFill>
            <a:ln w="381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Push</a:t>
              </a:r>
              <a:endPara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9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兩</a:t>
            </a:r>
            <a:r>
              <a:rPr lang="zh-TW" altLang="en-US" dirty="0" smtClean="0"/>
              <a:t>份衝突的程式碼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伺服器端 </a:t>
            </a:r>
            <a:r>
              <a:rPr lang="en-US" altLang="zh-TW" dirty="0" smtClean="0"/>
              <a:t>remote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400" dirty="0"/>
              <a:t>&lt;!DOCTYPE HTML PUBLIC "-//W3C//DTD HTML 4.01 Transitional//EN"</a:t>
            </a:r>
          </a:p>
          <a:p>
            <a:pPr marL="0" indent="0">
              <a:buNone/>
            </a:pPr>
            <a:r>
              <a:rPr lang="en-US" altLang="zh-TW" sz="1400" dirty="0"/>
              <a:t>"http://www.w3.org/TR/html4/loose.dtd"&gt;</a:t>
            </a:r>
          </a:p>
          <a:p>
            <a:pPr marL="0" indent="0">
              <a:buNone/>
            </a:pPr>
            <a:r>
              <a:rPr lang="en-US" altLang="zh-TW" sz="1400" dirty="0"/>
              <a:t>&lt;html </a:t>
            </a:r>
            <a:r>
              <a:rPr lang="en-US" altLang="zh-TW" sz="1400" dirty="0" err="1"/>
              <a:t>xmlns</a:t>
            </a:r>
            <a:r>
              <a:rPr lang="en-US" altLang="zh-TW" sz="1400" dirty="0"/>
              <a:t>="http://www.w3.org/1999/xhtml"&gt;</a:t>
            </a:r>
          </a:p>
          <a:p>
            <a:pPr marL="0" indent="0">
              <a:buNone/>
            </a:pPr>
            <a:r>
              <a:rPr lang="en-US" altLang="zh-TW" sz="1400" dirty="0"/>
              <a:t>    &lt;head&gt;</a:t>
            </a:r>
          </a:p>
          <a:p>
            <a:pPr marL="0" indent="0">
              <a:buNone/>
            </a:pPr>
            <a:r>
              <a:rPr lang="en-US" altLang="zh-TW" sz="1400" dirty="0"/>
              <a:t>        &lt;meta http-</a:t>
            </a:r>
            <a:r>
              <a:rPr lang="en-US" altLang="zh-TW" sz="1400" dirty="0" err="1"/>
              <a:t>equiv</a:t>
            </a:r>
            <a:r>
              <a:rPr lang="en-US" altLang="zh-TW" sz="1400" dirty="0"/>
              <a:t>="Content-Type" content="text/html; charset=utf-8" /&gt;</a:t>
            </a:r>
          </a:p>
          <a:p>
            <a:pPr marL="0" indent="0">
              <a:buNone/>
            </a:pPr>
            <a:r>
              <a:rPr lang="en-US" altLang="zh-TW" sz="1400" dirty="0"/>
              <a:t>        &lt;title&gt;New Web Project&lt;/title&gt;</a:t>
            </a:r>
          </a:p>
          <a:p>
            <a:pPr marL="0" indent="0">
              <a:buNone/>
            </a:pPr>
            <a:r>
              <a:rPr lang="en-US" altLang="zh-TW" sz="1400" dirty="0"/>
              <a:t>    &lt;/head&gt;</a:t>
            </a:r>
          </a:p>
          <a:p>
            <a:pPr marL="0" indent="0">
              <a:buNone/>
            </a:pPr>
            <a:r>
              <a:rPr lang="en-US" altLang="zh-TW" sz="1400" dirty="0"/>
              <a:t>    &lt;body&gt;</a:t>
            </a:r>
          </a:p>
          <a:p>
            <a:pPr marL="0" indent="0">
              <a:buNone/>
            </a:pPr>
            <a:r>
              <a:rPr lang="en-US" altLang="zh-TW" sz="1400" dirty="0"/>
              <a:t>        &lt;h1&gt;New Web Project Page&lt;/h1</a:t>
            </a:r>
            <a:r>
              <a:rPr lang="en-US" altLang="zh-TW" sz="1400" dirty="0" smtClean="0"/>
              <a:t>&gt;</a:t>
            </a:r>
          </a:p>
          <a:p>
            <a:pPr marL="0" indent="0">
              <a:buNone/>
            </a:pPr>
            <a:r>
              <a:rPr lang="en-US" altLang="zh-TW" sz="2000" dirty="0" smtClean="0"/>
              <a:t>    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&lt;!-- test 2 --&gt;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400" dirty="0"/>
              <a:t>    &lt;/body&gt;</a:t>
            </a:r>
          </a:p>
          <a:p>
            <a:pPr marL="0" indent="0">
              <a:buNone/>
            </a:pPr>
            <a:r>
              <a:rPr lang="en-US" altLang="zh-TW" sz="1400" dirty="0"/>
              <a:t>&lt;/html&gt;</a:t>
            </a:r>
          </a:p>
          <a:p>
            <a:pPr marL="0" indent="0">
              <a:buNone/>
            </a:pPr>
            <a:endParaRPr lang="zh-TW" altLang="en-US" sz="1400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本地端 </a:t>
            </a:r>
            <a:r>
              <a:rPr lang="en-US" altLang="zh-TW" dirty="0" smtClean="0"/>
              <a:t>local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400" dirty="0"/>
              <a:t>&lt;!DOCTYPE HTML PUBLIC "-//W3C//DTD HTML 4.01 Transitional//EN"</a:t>
            </a:r>
          </a:p>
          <a:p>
            <a:pPr marL="0" indent="0">
              <a:buNone/>
            </a:pPr>
            <a:r>
              <a:rPr lang="en-US" altLang="zh-TW" sz="1400" dirty="0"/>
              <a:t>"http://www.w3.org/TR/html4/loose.dtd"&gt;</a:t>
            </a:r>
          </a:p>
          <a:p>
            <a:pPr marL="0" indent="0">
              <a:buNone/>
            </a:pPr>
            <a:r>
              <a:rPr lang="en-US" altLang="zh-TW" sz="1400" dirty="0"/>
              <a:t>&lt;html </a:t>
            </a:r>
            <a:r>
              <a:rPr lang="en-US" altLang="zh-TW" sz="1400" dirty="0" err="1"/>
              <a:t>xmlns</a:t>
            </a:r>
            <a:r>
              <a:rPr lang="en-US" altLang="zh-TW" sz="1400" dirty="0"/>
              <a:t>="http://www.w3.org/1999/xhtml"&gt;</a:t>
            </a:r>
          </a:p>
          <a:p>
            <a:pPr marL="0" indent="0">
              <a:buNone/>
            </a:pPr>
            <a:r>
              <a:rPr lang="en-US" altLang="zh-TW" sz="1400" dirty="0"/>
              <a:t>    &lt;head&gt;</a:t>
            </a:r>
          </a:p>
          <a:p>
            <a:pPr marL="0" indent="0">
              <a:buNone/>
            </a:pPr>
            <a:r>
              <a:rPr lang="en-US" altLang="zh-TW" sz="1400" dirty="0"/>
              <a:t>        &lt;meta http-</a:t>
            </a:r>
            <a:r>
              <a:rPr lang="en-US" altLang="zh-TW" sz="1400" dirty="0" err="1"/>
              <a:t>equiv</a:t>
            </a:r>
            <a:r>
              <a:rPr lang="en-US" altLang="zh-TW" sz="1400" dirty="0"/>
              <a:t>="Content-Type" content="text/html; charset=utf-8" /&gt;</a:t>
            </a:r>
          </a:p>
          <a:p>
            <a:pPr marL="0" indent="0">
              <a:buNone/>
            </a:pPr>
            <a:r>
              <a:rPr lang="en-US" altLang="zh-TW" sz="1400" dirty="0"/>
              <a:t>        &lt;title&gt;New Web Project&lt;/title&gt;</a:t>
            </a:r>
          </a:p>
          <a:p>
            <a:pPr marL="0" indent="0">
              <a:buNone/>
            </a:pPr>
            <a:r>
              <a:rPr lang="en-US" altLang="zh-TW" sz="1400" dirty="0"/>
              <a:t>    &lt;/head&gt;</a:t>
            </a:r>
          </a:p>
          <a:p>
            <a:pPr marL="0" indent="0">
              <a:buNone/>
            </a:pPr>
            <a:r>
              <a:rPr lang="en-US" altLang="zh-TW" sz="1400" dirty="0"/>
              <a:t>    &lt;body&gt;</a:t>
            </a:r>
          </a:p>
          <a:p>
            <a:pPr marL="0" indent="0">
              <a:buNone/>
            </a:pPr>
            <a:r>
              <a:rPr lang="en-US" altLang="zh-TW" sz="1400" dirty="0"/>
              <a:t>        &lt;h1&gt;New Web Project Page&lt;/h1&gt;</a:t>
            </a:r>
          </a:p>
          <a:p>
            <a:pPr marL="0" indent="0">
              <a:buNone/>
            </a:pPr>
            <a:r>
              <a:rPr lang="en-US" altLang="zh-TW" sz="2000" dirty="0"/>
              <a:t>        </a:t>
            </a:r>
            <a:r>
              <a:rPr lang="en-US" altLang="zh-TW" sz="2000" b="1" dirty="0">
                <a:solidFill>
                  <a:srgbClr val="FF0000"/>
                </a:solidFill>
              </a:rPr>
              <a:t>&lt;!-- test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1 </a:t>
            </a:r>
            <a:r>
              <a:rPr lang="en-US" altLang="zh-TW" sz="2000" b="1" dirty="0">
                <a:solidFill>
                  <a:srgbClr val="FF0000"/>
                </a:solidFill>
              </a:rPr>
              <a:t>--&gt;</a:t>
            </a:r>
          </a:p>
          <a:p>
            <a:pPr marL="0" indent="0">
              <a:buNone/>
            </a:pPr>
            <a:r>
              <a:rPr lang="en-US" altLang="zh-TW" sz="1400" dirty="0"/>
              <a:t>    &lt;/body&gt;</a:t>
            </a:r>
          </a:p>
          <a:p>
            <a:pPr marL="0" indent="0">
              <a:buNone/>
            </a:pPr>
            <a:r>
              <a:rPr lang="en-US" altLang="zh-TW" sz="1400" dirty="0"/>
              <a:t>&lt;/html</a:t>
            </a:r>
            <a:r>
              <a:rPr lang="en-US" altLang="zh-TW" sz="1400" dirty="0" smtClean="0"/>
              <a:t>&gt;</a:t>
            </a:r>
            <a:endParaRPr lang="zh-TW" altLang="en-US" sz="1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A053-B761-4F1F-9E7B-BCBEB63C6F3A}" type="slidenum">
              <a:rPr lang="es-ES" altLang="zh-TW" smtClean="0"/>
              <a:pPr>
                <a:defRPr/>
              </a:pPr>
              <a:t>16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680257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Conflict</a:t>
            </a:r>
            <a:r>
              <a:rPr lang="zh-TW" altLang="en-US" dirty="0" smtClean="0"/>
              <a:t>發生→</a:t>
            </a:r>
            <a:r>
              <a:rPr lang="en-US" altLang="zh-TW" dirty="0" smtClean="0"/>
              <a:t>Pull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1643856"/>
            <a:ext cx="5800725" cy="443865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35A6E-3AF8-4C00-ADCC-6614DB048264}" type="slidenum">
              <a:rPr lang="es-ES" altLang="zh-TW" smtClean="0"/>
              <a:pPr>
                <a:defRPr/>
              </a:pPr>
              <a:t>17</a:t>
            </a:fld>
            <a:endParaRPr lang="es-ES" altLang="zh-TW"/>
          </a:p>
        </p:txBody>
      </p:sp>
      <p:sp>
        <p:nvSpPr>
          <p:cNvPr id="11" name="圓角矩形圖說文字 10"/>
          <p:cNvSpPr/>
          <p:nvPr/>
        </p:nvSpPr>
        <p:spPr bwMode="auto">
          <a:xfrm>
            <a:off x="6280450" y="4772737"/>
            <a:ext cx="1609785" cy="717138"/>
          </a:xfrm>
          <a:prstGeom prst="wedgeRoundRectCallout">
            <a:avLst>
              <a:gd name="adj1" fmla="val -70812"/>
              <a:gd name="adj2" fmla="val -55929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Conflict</a:t>
            </a:r>
            <a:r>
              <a:rPr lang="zh-TW" altLang="en-US" dirty="0" smtClean="0"/>
              <a:t>發生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</a:t>
            </a:r>
            <a:r>
              <a:rPr lang="zh-TW" altLang="en-US" dirty="0" smtClean="0"/>
              <a:t>衝突清單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1643856"/>
            <a:ext cx="5800725" cy="44386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18</a:t>
            </a:fld>
            <a:endParaRPr lang="es-ES" altLang="zh-TW" dirty="0"/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5748307" y="3684794"/>
            <a:ext cx="1609785" cy="934340"/>
          </a:xfrm>
          <a:prstGeom prst="wedgeRoundRectCallout">
            <a:avLst>
              <a:gd name="adj1" fmla="val -70812"/>
              <a:gd name="adj2" fmla="val -55929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雙擊進入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編輯畫面</a:t>
            </a:r>
          </a:p>
        </p:txBody>
      </p:sp>
    </p:spTree>
    <p:extLst>
      <p:ext uri="{BB962C8B-B14F-4D97-AF65-F5344CB8AC3E}">
        <p14:creationId xmlns:p14="http://schemas.microsoft.com/office/powerpoint/2010/main" val="103622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Merge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19</a:t>
            </a:fld>
            <a:endParaRPr lang="es-E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11521"/>
            <a:ext cx="8229600" cy="3703320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 bwMode="auto">
          <a:xfrm>
            <a:off x="2118987" y="4872571"/>
            <a:ext cx="1609785" cy="934340"/>
          </a:xfrm>
          <a:prstGeom prst="wedgeRoundRectCallout">
            <a:avLst>
              <a:gd name="adj1" fmla="val -70812"/>
              <a:gd name="adj2" fmla="val -55929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處理衝突的程式碼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圓角矩形圖說文字 9"/>
          <p:cNvSpPr/>
          <p:nvPr/>
        </p:nvSpPr>
        <p:spPr bwMode="auto">
          <a:xfrm>
            <a:off x="4032628" y="3251161"/>
            <a:ext cx="1274663" cy="934340"/>
          </a:xfrm>
          <a:prstGeom prst="wedgeRoundRectCallout">
            <a:avLst>
              <a:gd name="adj1" fmla="val -70812"/>
              <a:gd name="adj2" fmla="val -55929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標記為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已解決</a:t>
            </a:r>
          </a:p>
        </p:txBody>
      </p:sp>
    </p:spTree>
    <p:extLst>
      <p:ext uri="{BB962C8B-B14F-4D97-AF65-F5344CB8AC3E}">
        <p14:creationId xmlns:p14="http://schemas.microsoft.com/office/powerpoint/2010/main" val="30316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上班開始工作：</a:t>
            </a:r>
            <a:r>
              <a:rPr lang="en-US" altLang="zh-TW" dirty="0" smtClean="0"/>
              <a:t>Pull</a:t>
            </a:r>
          </a:p>
          <a:p>
            <a:r>
              <a:rPr lang="zh-TW" altLang="en-US" dirty="0"/>
              <a:t>工作中的</a:t>
            </a:r>
            <a:r>
              <a:rPr lang="zh-TW" altLang="en-US" dirty="0" smtClean="0"/>
              <a:t>習慣：</a:t>
            </a:r>
            <a:r>
              <a:rPr lang="en-US" altLang="zh-TW" dirty="0" smtClean="0"/>
              <a:t>Commit</a:t>
            </a:r>
          </a:p>
          <a:p>
            <a:r>
              <a:rPr lang="zh-TW" altLang="en-US" dirty="0" smtClean="0"/>
              <a:t>下班收拾工作：</a:t>
            </a:r>
            <a:r>
              <a:rPr lang="en-US" altLang="zh-TW" dirty="0" smtClean="0"/>
              <a:t>Push / Conflict</a:t>
            </a:r>
          </a:p>
          <a:p>
            <a:r>
              <a:rPr lang="zh-TW" altLang="en-US" dirty="0"/>
              <a:t>開發新功能：</a:t>
            </a:r>
            <a:r>
              <a:rPr lang="en-US" altLang="zh-TW" dirty="0"/>
              <a:t>Branch / Merge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1225127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Commit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253" y="1600200"/>
            <a:ext cx="4877494" cy="45259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20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342689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Push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1643856"/>
            <a:ext cx="5800725" cy="44386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21</a:t>
            </a:fld>
            <a:endParaRPr lang="es-ES" altLang="zh-TW" dirty="0"/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3902695" y="3938596"/>
            <a:ext cx="1338607" cy="934340"/>
          </a:xfrm>
          <a:prstGeom prst="wedgeRoundRectCallout">
            <a:avLst>
              <a:gd name="adj1" fmla="val -70812"/>
              <a:gd name="adj2" fmla="val -55929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/>
              <a:t>剛剛解決的</a:t>
            </a:r>
            <a:r>
              <a:rPr lang="zh-TW" altLang="en-US" dirty="0" smtClean="0"/>
              <a:t>衝突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 6"/>
          <p:cNvSpPr/>
          <p:nvPr/>
        </p:nvSpPr>
        <p:spPr bwMode="auto">
          <a:xfrm>
            <a:off x="1671637" y="3022892"/>
            <a:ext cx="5455027" cy="915703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2794999" y="5108581"/>
            <a:ext cx="1362222" cy="457104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3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Push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1643856"/>
            <a:ext cx="5800725" cy="44386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22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118467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0" dirty="0">
                <a:effectLst/>
              </a:rPr>
              <a:t>開發新功能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Create Branch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23</a:t>
            </a:fld>
            <a:endParaRPr lang="es-ES" altLang="zh-TW" dirty="0"/>
          </a:p>
        </p:txBody>
      </p:sp>
      <p:pic>
        <p:nvPicPr>
          <p:cNvPr id="7" name="Picture 2" descr="http://littleb.tc/slides/2012/everyone/git/branch-ex2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16" y="3789812"/>
            <a:ext cx="3696313" cy="234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圓角矩形 7"/>
          <p:cNvSpPr/>
          <p:nvPr/>
        </p:nvSpPr>
        <p:spPr bwMode="auto">
          <a:xfrm>
            <a:off x="5222449" y="5043341"/>
            <a:ext cx="466580" cy="399796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線單箭頭接點 8"/>
          <p:cNvCxnSpPr>
            <a:stCxn id="10" idx="2"/>
            <a:endCxn id="8" idx="1"/>
          </p:cNvCxnSpPr>
          <p:nvPr/>
        </p:nvCxnSpPr>
        <p:spPr bwMode="auto">
          <a:xfrm>
            <a:off x="4682741" y="4879340"/>
            <a:ext cx="539708" cy="3638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  <a:extLst/>
        </p:spPr>
      </p:cxnSp>
      <p:sp>
        <p:nvSpPr>
          <p:cNvPr id="10" name="圓角矩形 9"/>
          <p:cNvSpPr/>
          <p:nvPr/>
        </p:nvSpPr>
        <p:spPr bwMode="auto">
          <a:xfrm>
            <a:off x="4425837" y="4496586"/>
            <a:ext cx="513808" cy="382754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圓角矩形圖說文字 13"/>
          <p:cNvSpPr/>
          <p:nvPr/>
        </p:nvSpPr>
        <p:spPr bwMode="auto">
          <a:xfrm>
            <a:off x="3723589" y="5625993"/>
            <a:ext cx="1583380" cy="506876"/>
          </a:xfrm>
          <a:prstGeom prst="wedgeRoundRectCallout">
            <a:avLst>
              <a:gd name="adj1" fmla="val 50641"/>
              <a:gd name="adj2" fmla="val -81966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demo-branch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新建分支：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時設定</a:t>
            </a:r>
            <a:endParaRPr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253" y="1600200"/>
            <a:ext cx="4877494" cy="45259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A053-B761-4F1F-9E7B-BCBEB63C6F3A}" type="slidenum">
              <a:rPr lang="es-ES" altLang="zh-TW" smtClean="0"/>
              <a:pPr/>
              <a:t>24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088323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0" dirty="0">
                <a:effectLst/>
              </a:rPr>
              <a:t>開發新功能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Merge Branch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Checkout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Merge 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Push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25</a:t>
            </a:fld>
            <a:endParaRPr lang="es-ES" altLang="zh-TW" dirty="0"/>
          </a:p>
        </p:txBody>
      </p:sp>
      <p:pic>
        <p:nvPicPr>
          <p:cNvPr id="8" name="Picture 2" descr="http://littleb.tc/slides/2012/everyone/git/branch-ex2-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19" y="4226997"/>
            <a:ext cx="4060881" cy="21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301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Checkout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26</a:t>
            </a:fld>
            <a:endParaRPr lang="es-E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855" b="8555"/>
          <a:stretch/>
        </p:blipFill>
        <p:spPr>
          <a:xfrm>
            <a:off x="1197549" y="1600200"/>
            <a:ext cx="674890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6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Checkout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27</a:t>
            </a:fld>
            <a:endParaRPr lang="es-ES" altLang="zh-TW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0" y="2243931"/>
            <a:ext cx="4381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0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Merge Branch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28</a:t>
            </a:fld>
            <a:endParaRPr lang="es-ES" altLang="zh-TW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668" b="5589"/>
          <a:stretch/>
        </p:blipFill>
        <p:spPr>
          <a:xfrm>
            <a:off x="1390201" y="1600200"/>
            <a:ext cx="636359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78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en-US" altLang="zh-TW" dirty="0" smtClean="0"/>
              <a:t>Merge</a:t>
            </a:r>
            <a:r>
              <a:rPr lang="en-US" altLang="zh-TW" dirty="0"/>
              <a:t> Branch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412" y="1981994"/>
            <a:ext cx="4829175" cy="3762375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29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345099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780017" y="2564904"/>
            <a:ext cx="7016197" cy="976511"/>
          </a:xfrm>
        </p:spPr>
        <p:txBody>
          <a:bodyPr/>
          <a:lstStyle/>
          <a:p>
            <a:r>
              <a:rPr lang="zh-TW" altLang="en-US" sz="3600" b="0" dirty="0">
                <a:effectLst/>
              </a:rPr>
              <a:t>上班</a:t>
            </a:r>
            <a:r>
              <a:rPr lang="zh-TW" altLang="en-US" sz="3600" b="0" dirty="0" smtClean="0">
                <a:effectLst/>
              </a:rPr>
              <a:t>開始工作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Pull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git sync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pull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3</a:t>
            </a:fld>
            <a:endParaRPr lang="es-ES" altLang="zh-TW" dirty="0"/>
          </a:p>
        </p:txBody>
      </p:sp>
      <p:pic>
        <p:nvPicPr>
          <p:cNvPr id="9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2" r="61635"/>
          <a:stretch/>
        </p:blipFill>
        <p:spPr>
          <a:xfrm>
            <a:off x="5220093" y="4102099"/>
            <a:ext cx="1549400" cy="2214995"/>
          </a:xfrm>
          <a:prstGeom prst="rect">
            <a:avLst/>
          </a:prstGeom>
        </p:spPr>
      </p:pic>
      <p:pic>
        <p:nvPicPr>
          <p:cNvPr id="10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30818" b="58204"/>
          <a:stretch/>
        </p:blipFill>
        <p:spPr>
          <a:xfrm>
            <a:off x="6769493" y="1660093"/>
            <a:ext cx="1535112" cy="1900669"/>
          </a:xfrm>
          <a:prstGeom prst="rect">
            <a:avLst/>
          </a:prstGeom>
        </p:spPr>
      </p:pic>
      <p:cxnSp>
        <p:nvCxnSpPr>
          <p:cNvPr id="11" name="直線單箭頭接點 10"/>
          <p:cNvCxnSpPr>
            <a:stCxn id="10" idx="1"/>
            <a:endCxn id="9" idx="0"/>
          </p:cNvCxnSpPr>
          <p:nvPr/>
        </p:nvCxnSpPr>
        <p:spPr bwMode="auto">
          <a:xfrm flipH="1">
            <a:off x="5994793" y="2610428"/>
            <a:ext cx="774700" cy="149167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圓角矩形圖說文字 11"/>
          <p:cNvSpPr/>
          <p:nvPr/>
        </p:nvSpPr>
        <p:spPr bwMode="auto">
          <a:xfrm>
            <a:off x="6847159" y="4102099"/>
            <a:ext cx="1225893" cy="780472"/>
          </a:xfrm>
          <a:prstGeom prst="wedgeRoundRectCallout">
            <a:avLst>
              <a:gd name="adj1" fmla="val -87163"/>
              <a:gd name="adj2" fmla="val -129287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Pull</a:t>
            </a:r>
            <a:endParaRPr kumimoji="0" lang="en-US" altLang="zh-TW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拉取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3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en-US" altLang="zh-TW" dirty="0"/>
              <a:t>. </a:t>
            </a:r>
            <a:r>
              <a:rPr lang="en-US" altLang="zh-TW" dirty="0" smtClean="0"/>
              <a:t>Merge</a:t>
            </a:r>
            <a:r>
              <a:rPr lang="en-US" altLang="zh-TW" dirty="0"/>
              <a:t> Branch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30</a:t>
            </a:fld>
            <a:endParaRPr lang="es-ES" altLang="zh-TW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837" y="2215356"/>
            <a:ext cx="48863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1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Push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1643856"/>
            <a:ext cx="5800725" cy="44386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31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267192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  <a:r>
              <a:rPr lang="zh-TW" altLang="en-US" dirty="0" smtClean="0"/>
              <a:t>完畢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請實作看看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A053-B761-4F1F-9E7B-BCBEB63C6F3A}" type="slidenum">
              <a:rPr lang="es-ES" altLang="zh-TW" smtClean="0"/>
              <a:pPr>
                <a:defRPr/>
              </a:pPr>
              <a:t>32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83903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Git sync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開啟專案目錄</a:t>
            </a:r>
            <a:endParaRPr lang="en-US" altLang="zh-TW" dirty="0" smtClean="0"/>
          </a:p>
          <a:p>
            <a:r>
              <a:rPr lang="zh-TW" altLang="en-US" dirty="0"/>
              <a:t>右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r>
              <a:rPr lang="en-US" altLang="zh-TW" dirty="0" smtClean="0"/>
              <a:t>Git Sync…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A053-B761-4F1F-9E7B-BCBEB63C6F3A}" type="slidenum">
              <a:rPr lang="es-ES" altLang="zh-TW" smtClean="0"/>
              <a:pPr>
                <a:defRPr/>
              </a:pPr>
              <a:t>4</a:t>
            </a:fld>
            <a:endParaRPr lang="es-ES" altLang="zh-TW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886493"/>
            <a:ext cx="4038600" cy="39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pull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637" y="1643856"/>
            <a:ext cx="5800725" cy="44386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A3D27-6193-44DC-A2A4-7142CA379948}" type="slidenum">
              <a:rPr lang="es-ES" altLang="zh-TW" smtClean="0"/>
              <a:pPr>
                <a:defRPr/>
              </a:pPr>
              <a:t>5</a:t>
            </a:fld>
            <a:endParaRPr lang="es-ES" altLang="zh-TW"/>
          </a:p>
        </p:txBody>
      </p:sp>
      <p:sp>
        <p:nvSpPr>
          <p:cNvPr id="8" name="圓角矩形圖說文字 7"/>
          <p:cNvSpPr/>
          <p:nvPr/>
        </p:nvSpPr>
        <p:spPr bwMode="auto">
          <a:xfrm>
            <a:off x="744071" y="4276165"/>
            <a:ext cx="1214437" cy="717138"/>
          </a:xfrm>
          <a:prstGeom prst="wedgeRoundRectCallout">
            <a:avLst>
              <a:gd name="adj1" fmla="val 41249"/>
              <a:gd name="adj2" fmla="val 70263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Pull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4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0" dirty="0" smtClean="0">
                <a:effectLst/>
              </a:rPr>
              <a:t>工作中的習慣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Commit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TW" altLang="en-US" dirty="0" smtClean="0"/>
              <a:t>已經修改了檔案</a:t>
            </a:r>
            <a:endParaRPr lang="en-US" altLang="zh-TW" dirty="0" smtClean="0"/>
          </a:p>
          <a:p>
            <a:pPr marL="457200" indent="-457200">
              <a:buAutoNum type="arabicPeriod"/>
            </a:pPr>
            <a:r>
              <a:rPr lang="en-US" altLang="zh-TW" dirty="0" smtClean="0"/>
              <a:t>Commit</a:t>
            </a:r>
          </a:p>
          <a:p>
            <a:pPr marL="457200" indent="-457200">
              <a:buAutoNum type="arabicPeriod"/>
            </a:pPr>
            <a:r>
              <a:rPr lang="zh-TW" altLang="en-US" dirty="0"/>
              <a:t>恢復成未修改</a:t>
            </a:r>
            <a:r>
              <a:rPr lang="zh-TW" altLang="en-US" dirty="0" smtClean="0"/>
              <a:t>狀態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6</a:t>
            </a:fld>
            <a:endParaRPr lang="es-ES" altLang="zh-TW" dirty="0"/>
          </a:p>
        </p:txBody>
      </p:sp>
      <p:pic>
        <p:nvPicPr>
          <p:cNvPr id="7" name="Picture 4" descr="http://littleb.tc/slides/2012/everyone/git/branch-sampl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714" y="4013594"/>
            <a:ext cx="47625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圓角矩形圖說文字 7"/>
          <p:cNvSpPr/>
          <p:nvPr/>
        </p:nvSpPr>
        <p:spPr bwMode="auto">
          <a:xfrm>
            <a:off x="5810984" y="3504466"/>
            <a:ext cx="1554480" cy="1013460"/>
          </a:xfrm>
          <a:prstGeom prst="wedgeRoundRectCallout">
            <a:avLst>
              <a:gd name="adj1" fmla="val 43927"/>
              <a:gd name="adj2" fmla="val 114547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提交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</a:t>
            </a:r>
            <a:r>
              <a:rPr lang="zh-TW" altLang="en-US" dirty="0" smtClean="0"/>
              <a:t>已經修改了檔案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761" y="1600200"/>
            <a:ext cx="4044477" cy="45259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A053-B761-4F1F-9E7B-BCBEB63C6F3A}" type="slidenum">
              <a:rPr lang="es-ES" altLang="zh-TW" smtClean="0"/>
              <a:pPr>
                <a:defRPr/>
              </a:pPr>
              <a:t>7</a:t>
            </a:fld>
            <a:endParaRPr lang="es-ES" altLang="zh-TW"/>
          </a:p>
        </p:txBody>
      </p:sp>
      <p:sp>
        <p:nvSpPr>
          <p:cNvPr id="8" name="圓角矩形圖說文字 7"/>
          <p:cNvSpPr/>
          <p:nvPr/>
        </p:nvSpPr>
        <p:spPr bwMode="auto">
          <a:xfrm>
            <a:off x="609600" y="2689412"/>
            <a:ext cx="2119873" cy="717138"/>
          </a:xfrm>
          <a:prstGeom prst="wedgeRoundRectCallout">
            <a:avLst>
              <a:gd name="adj1" fmla="val 41249"/>
              <a:gd name="adj2" fmla="val 70263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/>
              <a:t>表示檔案有修改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313765" y="2752146"/>
            <a:ext cx="591670" cy="591670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73165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commit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8</a:t>
            </a:fld>
            <a:endParaRPr lang="es-ES" altLang="zh-TW" dirty="0"/>
          </a:p>
        </p:txBody>
      </p:sp>
      <p:pic>
        <p:nvPicPr>
          <p:cNvPr id="7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085"/>
          <a:stretch/>
        </p:blipFill>
        <p:spPr>
          <a:xfrm>
            <a:off x="1604966" y="1600200"/>
            <a:ext cx="5934067" cy="4525963"/>
          </a:xfrm>
          <a:prstGeom prst="rect">
            <a:avLst/>
          </a:prstGeom>
        </p:spPr>
      </p:pic>
      <p:sp>
        <p:nvSpPr>
          <p:cNvPr id="8" name="圓角矩形圖說文字 7"/>
          <p:cNvSpPr/>
          <p:nvPr/>
        </p:nvSpPr>
        <p:spPr bwMode="auto">
          <a:xfrm>
            <a:off x="690282" y="3504612"/>
            <a:ext cx="2119873" cy="717138"/>
          </a:xfrm>
          <a:prstGeom prst="wedgeRoundRectCallout">
            <a:avLst>
              <a:gd name="adj1" fmla="val 41249"/>
              <a:gd name="adj2" fmla="val 70263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右鍵 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Git commit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 commit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253" y="1600200"/>
            <a:ext cx="4877494" cy="45259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9</a:t>
            </a:fld>
            <a:endParaRPr lang="es-ES" altLang="zh-TW" dirty="0"/>
          </a:p>
        </p:txBody>
      </p:sp>
      <p:sp>
        <p:nvSpPr>
          <p:cNvPr id="6" name="圓角矩形圖說文字 5"/>
          <p:cNvSpPr/>
          <p:nvPr/>
        </p:nvSpPr>
        <p:spPr bwMode="auto">
          <a:xfrm>
            <a:off x="6167718" y="878541"/>
            <a:ext cx="2119873" cy="897666"/>
          </a:xfrm>
          <a:prstGeom prst="wedgeRoundRectCallout">
            <a:avLst>
              <a:gd name="adj1" fmla="val -47135"/>
              <a:gd name="adj2" fmla="val 81786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撰寫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(</a:t>
            </a:r>
            <a:r>
              <a:rPr lang="zh-TW" altLang="en-US" dirty="0" smtClean="0"/>
              <a:t>必填</a:t>
            </a:r>
            <a:r>
              <a:rPr lang="en-US" altLang="zh-TW" dirty="0" smtClean="0"/>
              <a:t>)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圓角矩形圖說文字 6"/>
          <p:cNvSpPr/>
          <p:nvPr/>
        </p:nvSpPr>
        <p:spPr bwMode="auto">
          <a:xfrm>
            <a:off x="152401" y="3845858"/>
            <a:ext cx="2119873" cy="646337"/>
          </a:xfrm>
          <a:prstGeom prst="wedgeRoundRectCallout">
            <a:avLst>
              <a:gd name="adj1" fmla="val 57741"/>
              <a:gd name="adj2" fmla="val 51549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確定變動的檔案</a:t>
            </a:r>
          </a:p>
        </p:txBody>
      </p:sp>
    </p:spTree>
    <p:extLst>
      <p:ext uri="{BB962C8B-B14F-4D97-AF65-F5344CB8AC3E}">
        <p14:creationId xmlns:p14="http://schemas.microsoft.com/office/powerpoint/2010/main" val="402134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20130110 Mindmap 合作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30110 Mindmap 合作" id="{26EAA154-234E-48FC-8E85-F2735E592306}" vid="{23D04A55-DA7E-4083-98DA-60D0462270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20130110 Mindmap 合作</Template>
  <TotalTime>571</TotalTime>
  <Words>463</Words>
  <Application>Microsoft Office PowerPoint</Application>
  <PresentationFormat>如螢幕大小 (4:3)</PresentationFormat>
  <Paragraphs>147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5" baseType="lpstr">
      <vt:lpstr>微軟正黑體</vt:lpstr>
      <vt:lpstr>Arial</vt:lpstr>
      <vt:lpstr>20130110 Mindmap 合作</vt:lpstr>
      <vt:lpstr>Coding together! GITHUB入門 Part.3 GIT版本控制實作教學</vt:lpstr>
      <vt:lpstr>目錄</vt:lpstr>
      <vt:lpstr>上班開始工作 Pull</vt:lpstr>
      <vt:lpstr>1. Git sync</vt:lpstr>
      <vt:lpstr>2. pull</vt:lpstr>
      <vt:lpstr>工作中的習慣 Commit</vt:lpstr>
      <vt:lpstr>1. 已經修改了檔案</vt:lpstr>
      <vt:lpstr>2. commit</vt:lpstr>
      <vt:lpstr>2. commit</vt:lpstr>
      <vt:lpstr>2. commit</vt:lpstr>
      <vt:lpstr>3. 恢復成未修改檔案</vt:lpstr>
      <vt:lpstr>下班收拾工作 Push</vt:lpstr>
      <vt:lpstr>1. Git sync</vt:lpstr>
      <vt:lpstr>2. Push</vt:lpstr>
      <vt:lpstr>下班收拾工作 Conflict</vt:lpstr>
      <vt:lpstr>兩份衝突的程式碼</vt:lpstr>
      <vt:lpstr>1. Conflict發生→Pull</vt:lpstr>
      <vt:lpstr>2. 衝突清單</vt:lpstr>
      <vt:lpstr>3. Merge</vt:lpstr>
      <vt:lpstr>4. Commit</vt:lpstr>
      <vt:lpstr>5. Push</vt:lpstr>
      <vt:lpstr>5. Push</vt:lpstr>
      <vt:lpstr>開發新功能 Create Branch</vt:lpstr>
      <vt:lpstr>新建分支：Commit時設定</vt:lpstr>
      <vt:lpstr>開發新功能 Merge Branch</vt:lpstr>
      <vt:lpstr>1. Checkout</vt:lpstr>
      <vt:lpstr>1. Checkout</vt:lpstr>
      <vt:lpstr>2. Merge Branch</vt:lpstr>
      <vt:lpstr>2. Merge Branch</vt:lpstr>
      <vt:lpstr>2. Merge Branch</vt:lpstr>
      <vt:lpstr>3. Push</vt:lpstr>
      <vt:lpstr>介紹完畢</vt:lpstr>
    </vt:vector>
  </TitlesOfParts>
  <Company>DLLL, 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together! GITHUB實戰 Part.2 工具安裝與環境配置</dc:title>
  <dc:creator>Pulipuli Chen</dc:creator>
  <cp:lastModifiedBy>Pulipuli Chen</cp:lastModifiedBy>
  <cp:revision>67</cp:revision>
  <dcterms:created xsi:type="dcterms:W3CDTF">2013-02-03T13:28:40Z</dcterms:created>
  <dcterms:modified xsi:type="dcterms:W3CDTF">2013-02-05T11:59:01Z</dcterms:modified>
</cp:coreProperties>
</file>