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330" r:id="rId3"/>
    <p:sldId id="365" r:id="rId4"/>
    <p:sldId id="429" r:id="rId5"/>
    <p:sldId id="416" r:id="rId6"/>
    <p:sldId id="366" r:id="rId7"/>
    <p:sldId id="367" r:id="rId8"/>
    <p:sldId id="368" r:id="rId9"/>
    <p:sldId id="369" r:id="rId10"/>
    <p:sldId id="370" r:id="rId11"/>
    <p:sldId id="371" r:id="rId12"/>
    <p:sldId id="423" r:id="rId13"/>
    <p:sldId id="418" r:id="rId14"/>
    <p:sldId id="419" r:id="rId15"/>
    <p:sldId id="420" r:id="rId16"/>
    <p:sldId id="421" r:id="rId17"/>
    <p:sldId id="42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333333"/>
    <a:srgbClr val="00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07" autoAdjust="0"/>
  </p:normalViewPr>
  <p:slideViewPr>
    <p:cSldViewPr>
      <p:cViewPr varScale="1">
        <p:scale>
          <a:sx n="73" d="100"/>
          <a:sy n="73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DA42B2-72C0-4B87-9FDB-AA129CD75C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EEFF38-BEEA-4B05-9AB1-899644BFBA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A55BCCA-AC92-420F-9EC5-C863DBE421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7F8D9CE-A525-44B1-8397-7D66256229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213AF56-B0F0-4308-8F46-580C43F72F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3F0B7F-7F8A-42ED-BFD6-618F1AFBC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11DFBF-9799-46F9-8560-C524BEF640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3772C2B-B5BE-4E2F-89D0-6F0880DD7C4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4A7CAE-FC4C-46D8-9618-3A4AF95C92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2176DB0-240A-4311-B999-630A7C2B53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193E666-1707-4503-ACFE-AB2C48001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2D93C99-1FCD-4DC7-A6BB-6EF14B096F8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883B434-CB5D-4D81-BFAE-4AAE60A7A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7BE7C5B-D144-47EA-ABF0-05662BC41C51}" type="slidenum">
              <a:rPr lang="zh-TW" altLang="en-US">
                <a:latin typeface="Times New Roman" panose="02020603050405020304" pitchFamily="18" charset="0"/>
              </a:rPr>
              <a:pPr/>
              <a:t>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CF2CECE-853E-4A73-971E-150FF8930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AA10078-0F23-498A-ADE4-8A6ED807C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CACEC83-B7C7-4252-8E38-BADB2551CF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D0830FB-DD2D-4B44-B0FF-52143A473F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217B1-A317-4C7D-BD40-5CC620715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E8E4A-5E32-424A-808D-731586F31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6E8B38-8CF1-47F7-ABB8-A424496EA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6FC7-2CA8-4BF6-AD8F-C6AAAA439E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57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06D4-04BF-4FF3-AE9D-60BC0E90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12E0FF-5FD8-480B-9297-ABE65BE5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D00518-727E-4B95-9084-2F69B6EFA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B53F3D-9CDF-47FD-87C0-200863F17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859469-C10C-4AEB-BE4D-94A915315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CFBBF-FBCC-48B4-BEF1-79DAF5C743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8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188709-AFAD-4FD2-B7CB-84586B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CA4189-4BFC-4A93-BE6B-98C2E78AA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B97018-4FB9-4FE9-A1DB-D2194D41A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A393F1-2911-4A6F-ADF4-8FC26CE86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1889CD-682A-4E3D-8B7D-F998F26DA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36990-D7DA-4B2B-9740-685B34ADA9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27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BF6E977-4741-4E22-9EE9-5A97C0A27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8925640-EBA5-41C0-B5D0-8C37E3F37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0DAE9DC-0D8F-4004-BE0B-8DB75AF711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A0D8B4-D4A1-4DB5-8526-810D8826C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27EAA0-D0F8-4C12-ADD1-F7B82E0FF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9F381D-E92C-43B8-BB87-9827F1EB9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05C2C-7DA1-4DDD-928B-2E76F8F1DC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70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2A8EB-B22F-4871-9F90-293B14BC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79D44-F11B-45AE-AE79-003876C7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698F3F-0F0D-4A4E-9AF7-8B1E3662D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A4951E-822A-47E9-977A-E1AB04D3F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AD09B3-7172-4E0B-A450-73836679C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6EB1E-ED5B-45EA-BC2E-705BCFDCF9F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1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CBAA7-CB2E-48FA-B5FB-B4D0072D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0ACA2-B4B3-44A5-B301-B3236E9E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7D90E2-FCB4-4B26-BD96-4530B5501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6947A6-94AF-4B15-8BAB-F378DB920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A3B965-B944-4EED-94E5-5D1ED6AA2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6A2-D989-4F9A-9B9D-1826D966BB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0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6C064-89F9-4891-9203-F6D6B58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CAAE4-0C44-43CC-9B1B-552883F3A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4859DC-546C-4FEB-A1D9-0EA8683D9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CBF1A-8609-427B-BE1A-CC8430E86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744FA-7945-4331-8F24-AEC3317F3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F6C9D4-05E6-4AE9-BB5C-4AB54D70D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3D174-EE4C-49EB-9EDA-D10432C21B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08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A2ACB-A533-48F8-A7A6-B70356EA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57AF3F-4E2C-4DDC-A108-9CC7D2AE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FCFAE-0820-4C67-8EA2-63BCEDD1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082FF-EFBF-44FC-B8B8-D95D189E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E714A5-CFE0-428E-8C47-B8CB8E1D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2CEB5C-BAAE-41DB-90E2-7EECF8433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1BF131-9878-4490-8C0E-B732A6EB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5BAAC53-B170-4DFD-928A-8E8F1555A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3692E-FB5C-498D-85B6-0F1701A0C5B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82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DDFA2-029C-4589-AE92-366CAB14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427A81-8A79-486F-87AA-72662B2E8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461F2-348B-419B-B938-82D1E7EEC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3F89B93-F334-44C7-8149-3C9163AB8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53073-1773-4762-9974-2429733D6D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95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FE52D9-7F1C-42BC-92B2-497278DA1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0EC1B5E-34A3-424A-B346-D819B7C75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54DFDA5-CBAA-4632-8980-BB3DE51D8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6902D-B216-454A-900F-4B84CE620D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73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79E0-67B1-4928-BFA2-8C16B622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A856A-AC81-4599-9E74-C489B480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E4E2E3-A9DC-4AEC-AF62-37039014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652B9-C8AD-49B7-AD44-76DF20042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C9453-4A9D-4095-BB8C-988EEB1AA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80D3D0-3B4F-4178-AA83-88DE81452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FA831-A44D-4C52-8102-D2C5E06FB6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7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62F49-4DFD-4F3E-9367-5A5E381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39334-8C02-4263-AD8D-121C5D35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B723E-4386-4A07-8A25-72DCF231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4098F9-96DF-4342-85E1-81437450B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D6434F-B037-47B9-962E-6A6192533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170C0-5C46-4376-BB60-3D00089A4B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780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C2575-06A0-4D18-A027-99F77D65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21CC3B-F120-48AF-89D8-7DBA976F5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90F680-AF4F-44C8-9279-79D22266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C88EF-9AD8-47A0-892B-067DFF7D2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58806-DD0C-45FE-AF9A-378F5B9B1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5EC544-F967-42E3-9BBD-933B3C2A1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F4671-AC32-4C02-8E96-CBEAA6BB44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4557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1DC8B-EE3B-43FD-BCB8-451C6EA0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ACFB96-EDDE-402F-916A-27E653A8A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9A799F-AD07-4E95-A925-6CB2D7F4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C28E77-7E18-4097-9D43-BF2CCFB0C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2E4C14-AA8D-4CBA-BA6D-3D59A59AE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E1EA3-E85F-4300-A60E-72264AF204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138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C13ACC-EB7F-4C21-919E-34FB81151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1DFCA1-34FC-4DD4-8AD8-845338B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624D10-2274-493B-9F2D-41EF5B9A9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EB25B3-AA32-4DDC-B059-E441E1DCC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E2E4F7B-E8FB-47F0-A470-9D7AFCD2F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6C297-CFEF-40CE-B089-4D32EFD332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226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5D4F7-7AE3-4216-B9E8-CD04D66B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74638"/>
            <a:ext cx="822642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83F2E1AA-2B18-4CE3-931E-EF62933BAF4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5613" y="1600200"/>
            <a:ext cx="8226425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B7AC47-7979-4731-A0BB-A8F220A78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E3103B-3A73-459B-B95F-7CE953BE3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5E42396-C948-4FAD-9A74-1B973BBF8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B53D2-4070-4A58-AFD7-7B9B134275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660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C2807-D8A9-4033-93E7-38796E2D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990CE8-8104-4998-B1FA-FD4A4399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D7688-4D6C-4421-9A09-66333D39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0516F-8A66-45A1-A09B-9625351D2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61DB12-F52C-40FA-A306-E6F7E25F3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45E9B-CA4D-4835-971A-C88B08F084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55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842E2-F3DA-4140-B7B1-06BB4F2B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BD938-6B4B-4F9F-852B-E1708CE3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287F1F-EE2A-4DB6-B7A6-6EE4C927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C114E-BE50-472A-B67C-EF3A30FC9A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DA5EC-7961-4B78-8EFC-BDF6FA3CE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A0EB9-0B68-4BF8-A850-7F49A3994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F866-CFDF-42A1-96C9-34B3B903B3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4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09E13-F288-43AA-BB3A-F2671A86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25BC4-7F77-41D0-AD0D-73F9E6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7E1A44-2691-42F5-B1BA-BD35D293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9F2D5A-C0D6-4E65-BED5-E41DEB981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AB1FD3-0A86-4D79-B58D-F49BE30F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AE456D-5FFD-40DB-87AD-52C27357C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5DF529-0CC0-4785-81B1-C659B286D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4D6A20-C59B-4691-897D-D10A78D97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22D25-06AD-44F9-8D67-C9C7037DCF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42DEE-4986-47DC-94BB-115C0DF8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81BC8B-9C31-45F1-81DC-09F97503D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ACBDB-C8DA-4C76-A3B3-7EBE6183A2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EF06A5-0D91-4F31-A4D3-E464E6588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1FC5C-68E2-4A05-BB4A-F922059B1C1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8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C0423F-4F3A-4F37-B414-AA6F3291B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057029-6057-41DF-BB75-C3F09A4F0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1E8C60-1997-4911-8361-4A13033A0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26062-4404-4FD8-951A-5A589FC3AD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4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4BA17-548E-449B-A3DC-D6A6581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1DC3F-B293-4B4D-A3CE-A7E9EA01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8AB87-DDF3-4BE4-BA11-7B97B9905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497A0-A695-4650-9E6D-DFCEDE9FF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5415-5552-46C5-B010-54A5D2B5E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A678A-9278-4E19-AA9A-2AA9706F1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5C375-DC52-4EFE-AEC9-298BECDE909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6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ECC4-6E8E-4867-B26A-5352246C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7457D3-A25C-4E30-9A95-8236F878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17E877-0652-4EC0-AC70-8BBEA14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FD8C2-6B88-447E-AF98-822D9385C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A977A-5225-4C23-8259-D45A9E7DC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3973-CC18-481C-B754-3526D137D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05750-4DAF-4597-B8AF-FE9A727A73A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0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slide" Target="../slides/slide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78CABB-260A-4BB2-B84F-B65917C1B5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06F05E-F7C9-48EC-9D00-CDC16014672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1FD61E11-5639-4FFC-AE68-A1ECC7F92F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4F75607A-FDCD-4BFF-A185-0A92D9D1D9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F047D631-AD06-41D9-8B07-09CD60D66A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E71AF9F-8EBA-47C4-988E-6BED1C4D4E8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747AEE-1F46-48FE-8954-F53566C2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AD0914-CB25-4A08-8FDF-28D3581B60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75B4754-3A71-41B4-BCAF-C435AD8EAB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38FFBC0D-4637-456E-803C-7483CF93F9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A1CAF226-C164-4228-A732-F61C23DC12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1911" name="Rectangle 7">
            <a:extLst>
              <a:ext uri="{FF2B5EF4-FFF2-40B4-BE49-F238E27FC236}">
                <a16:creationId xmlns:a16="http://schemas.microsoft.com/office/drawing/2014/main" id="{CA830FE4-E334-4C49-B247-D93D92FF6C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CB3735-2B96-4B39-B791-7A36A88119C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6" name="Rectangle 8" descr="白色大理石">
            <a:extLst>
              <a:ext uri="{FF2B5EF4-FFF2-40B4-BE49-F238E27FC236}">
                <a16:creationId xmlns:a16="http://schemas.microsoft.com/office/drawing/2014/main" id="{D339674C-68B9-479E-906F-F25C81A354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blipFill dpi="0" rotWithShape="1">
            <a:blip r:embed="rId1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2057" name="Picture 9" descr="MC900431627[1]">
            <a:hlinkClick r:id="rId18" action="ppaction://hlinksldjump"/>
            <a:extLst>
              <a:ext uri="{FF2B5EF4-FFF2-40B4-BE49-F238E27FC236}">
                <a16:creationId xmlns:a16="http://schemas.microsoft.com/office/drawing/2014/main" id="{5779618B-91E5-4171-AF5A-3A776E701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88913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gif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A840AE-D901-41B0-8844-663F60190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Python</a:t>
            </a:r>
            <a:r>
              <a:rPr lang="zh-HK" altLang="en-US">
                <a:solidFill>
                  <a:schemeClr val="hlink"/>
                </a:solidFill>
                <a:ea typeface="新細明體" panose="02020500000000000000" pitchFamily="18" charset="-120"/>
              </a:rPr>
              <a:t>海龜繪圖 </a:t>
            </a:r>
            <a:r>
              <a:rPr lang="en-US" altLang="zh-HK">
                <a:solidFill>
                  <a:schemeClr val="hlink"/>
                </a:solidFill>
                <a:ea typeface="新細明體" panose="02020500000000000000" pitchFamily="18" charset="-120"/>
              </a:rPr>
              <a:t>– Turtle</a:t>
            </a:r>
            <a:r>
              <a:rPr lang="zh-TW" altLang="en-US">
                <a:solidFill>
                  <a:schemeClr val="hlink"/>
                </a:solidFill>
                <a:ea typeface="新細明體" panose="02020500000000000000" pitchFamily="18" charset="-120"/>
              </a:rPr>
              <a:t>模組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8CF1F5C-4F38-473B-9976-C82A0C451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新細明體" panose="02020500000000000000" pitchFamily="18" charset="-120"/>
                <a:hlinkClick r:id="rId3" action="ppaction://hlinksldjump"/>
              </a:rPr>
              <a:t>認識海龜繪圖</a:t>
            </a:r>
            <a:endParaRPr lang="zh-TW" altLang="en-US"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>
                <a:ea typeface="新細明體" panose="02020500000000000000" pitchFamily="18" charset="-120"/>
                <a:hlinkClick r:id="rId4" action="ppaction://hlinksldjump"/>
              </a:rPr>
              <a:t>在</a:t>
            </a:r>
            <a:r>
              <a:rPr lang="en-US" altLang="zh-TW">
                <a:ea typeface="新細明體" panose="02020500000000000000" pitchFamily="18" charset="-120"/>
                <a:hlinkClick r:id="rId4" action="ppaction://hlinksldjump"/>
              </a:rPr>
              <a:t>Python</a:t>
            </a:r>
            <a:r>
              <a:rPr lang="zh-TW" altLang="en-US">
                <a:ea typeface="新細明體" panose="02020500000000000000" pitchFamily="18" charset="-120"/>
                <a:hlinkClick r:id="rId4" action="ppaction://hlinksldjump"/>
              </a:rPr>
              <a:t>使用海龜繪圖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>
                <a:ea typeface="新細明體" panose="02020500000000000000" pitchFamily="18" charset="-120"/>
                <a:hlinkClick r:id="" action="ppaction://noaction"/>
              </a:rPr>
              <a:t>海龜繪圖與流程控制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>
                <a:ea typeface="新細明體" panose="02020500000000000000" pitchFamily="18" charset="-120"/>
                <a:hlinkClick r:id="" action="ppaction://noaction"/>
              </a:rPr>
              <a:t>海龜繪圖應用範例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>
                <a:ea typeface="新細明體" panose="02020500000000000000" pitchFamily="18" charset="-120"/>
                <a:hlinkClick r:id="" action="ppaction://noaction"/>
              </a:rPr>
              <a:t>蓋章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7172" name="Picture 10" descr="Gif07">
            <a:extLst>
              <a:ext uri="{FF2B5EF4-FFF2-40B4-BE49-F238E27FC236}">
                <a16:creationId xmlns:a16="http://schemas.microsoft.com/office/drawing/2014/main" id="{03D43F75-4C9D-48F7-995B-72A26133F4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013325"/>
            <a:ext cx="27352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0A8288E-814E-477A-9063-4032E99D7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繪出一個三角形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18A2A8E-2E52-4B39-8589-D9FCC6432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17412" name="圖片 3">
            <a:extLst>
              <a:ext uri="{FF2B5EF4-FFF2-40B4-BE49-F238E27FC236}">
                <a16:creationId xmlns:a16="http://schemas.microsoft.com/office/drawing/2014/main" id="{9D82CFA0-7EAA-4D48-B308-8BB8D227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24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3" name="直線單箭頭接點 7">
            <a:extLst>
              <a:ext uri="{FF2B5EF4-FFF2-40B4-BE49-F238E27FC236}">
                <a16:creationId xmlns:a16="http://schemas.microsoft.com/office/drawing/2014/main" id="{73C7018F-CFB5-41F3-B80C-D9CFE31CDC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68825" y="4581525"/>
            <a:ext cx="1947863" cy="0"/>
          </a:xfrm>
          <a:prstGeom prst="straightConnector1">
            <a:avLst/>
          </a:prstGeom>
          <a:noFill/>
          <a:ln w="85725" cap="sq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直線單箭頭接點 11">
            <a:extLst>
              <a:ext uri="{FF2B5EF4-FFF2-40B4-BE49-F238E27FC236}">
                <a16:creationId xmlns:a16="http://schemas.microsoft.com/office/drawing/2014/main" id="{C81DFD9F-725B-4E41-9BF9-C3B30B97C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4025" y="2133600"/>
            <a:ext cx="0" cy="2447925"/>
          </a:xfrm>
          <a:prstGeom prst="straightConnector1">
            <a:avLst/>
          </a:prstGeom>
          <a:noFill/>
          <a:ln w="85725" cap="sq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5" name="直線單箭頭接點 15">
            <a:extLst>
              <a:ext uri="{FF2B5EF4-FFF2-40B4-BE49-F238E27FC236}">
                <a16:creationId xmlns:a16="http://schemas.microsoft.com/office/drawing/2014/main" id="{C02E6B88-0A1F-4E4A-AA28-9D04FCF0C87B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1600" y="1758950"/>
            <a:ext cx="2605088" cy="2663825"/>
          </a:xfrm>
          <a:prstGeom prst="straightConnector1">
            <a:avLst/>
          </a:prstGeom>
          <a:noFill/>
          <a:ln w="85725" cap="sq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9E90FF3-2BD1-4A73-9071-05F4C3594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繪出一條線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turtle01.py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0F882CB-DC62-4A1F-9A38-713926D82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18436" name="圖片 1">
            <a:extLst>
              <a:ext uri="{FF2B5EF4-FFF2-40B4-BE49-F238E27FC236}">
                <a16:creationId xmlns:a16="http://schemas.microsoft.com/office/drawing/2014/main" id="{8044337A-610F-4E2F-8BA7-7261C61F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981075"/>
            <a:ext cx="4968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364291-403E-4AE0-955B-39D6B64F5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左轉</a:t>
            </a:r>
            <a:r>
              <a:rPr lang="en-US" altLang="zh-TW">
                <a:ea typeface="新細明體" panose="02020500000000000000" pitchFamily="18" charset="-120"/>
              </a:rPr>
              <a:t>90</a:t>
            </a:r>
            <a:r>
              <a:rPr lang="zh-TW" altLang="en-US">
                <a:ea typeface="新細明體" panose="02020500000000000000" pitchFamily="18" charset="-120"/>
              </a:rPr>
              <a:t>度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turtle02.py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D78302-1CA9-4D32-B0BB-4803B2445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turtle.left(90)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19460" name="圖片 2">
            <a:extLst>
              <a:ext uri="{FF2B5EF4-FFF2-40B4-BE49-F238E27FC236}">
                <a16:creationId xmlns:a16="http://schemas.microsoft.com/office/drawing/2014/main" id="{3CB52D49-9847-489D-A586-5D97227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76700"/>
            <a:ext cx="532923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3270EB-17C3-47A0-B0E9-903F333E0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再繪一條線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turtle03.py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20A152-9E23-4D11-9BE2-85984A286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turtle.left(90)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20484" name="圖片 1">
            <a:extLst>
              <a:ext uri="{FF2B5EF4-FFF2-40B4-BE49-F238E27FC236}">
                <a16:creationId xmlns:a16="http://schemas.microsoft.com/office/drawing/2014/main" id="{A23C9E83-4B4E-458A-9D32-145AAA0E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1125538"/>
            <a:ext cx="333057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30AF020-1011-4D8D-B08A-F0C182F56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左轉</a:t>
            </a:r>
            <a:r>
              <a:rPr lang="en-US" altLang="zh-TW">
                <a:ea typeface="新細明體" panose="02020500000000000000" pitchFamily="18" charset="-120"/>
              </a:rPr>
              <a:t>135</a:t>
            </a:r>
            <a:r>
              <a:rPr lang="zh-TW" altLang="en-US">
                <a:ea typeface="新細明體" panose="02020500000000000000" pitchFamily="18" charset="-120"/>
              </a:rPr>
              <a:t>度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turtle04.py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E5D9013-8811-4A38-97FA-F97681937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turtle.left(90)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turtle.left(135)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21508" name="圖片 2">
            <a:extLst>
              <a:ext uri="{FF2B5EF4-FFF2-40B4-BE49-F238E27FC236}">
                <a16:creationId xmlns:a16="http://schemas.microsoft.com/office/drawing/2014/main" id="{99CB0431-0D92-4111-84CE-E3AC106B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268413"/>
            <a:ext cx="2808288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004528-CA0D-4B81-AE89-CB6CAE868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計算需走多少步</a:t>
            </a:r>
            <a:r>
              <a:rPr lang="en-US" altLang="zh-TW">
                <a:ea typeface="新細明體" panose="02020500000000000000" pitchFamily="18" charset="-120"/>
              </a:rPr>
              <a:t>turtle05.py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7F0089-69D0-4ED8-B2B8-060E7B9A4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turtle.left(90)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turtle.left(135)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c = ((200**2)+(200**2))**0.5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print(c)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22532" name="圖片 2">
            <a:extLst>
              <a:ext uri="{FF2B5EF4-FFF2-40B4-BE49-F238E27FC236}">
                <a16:creationId xmlns:a16="http://schemas.microsoft.com/office/drawing/2014/main" id="{94AD7F08-FA53-4C47-9006-E55BE6B7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13113"/>
            <a:ext cx="18002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圖片 3">
            <a:extLst>
              <a:ext uri="{FF2B5EF4-FFF2-40B4-BE49-F238E27FC236}">
                <a16:creationId xmlns:a16="http://schemas.microsoft.com/office/drawing/2014/main" id="{9DF65CDE-9729-4E90-A07A-53C9DEFF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5522913"/>
            <a:ext cx="3905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" descr="C:\Users\JOE\AppData\Local\Temp\SNAGHTML3372982e.PNG">
            <a:extLst>
              <a:ext uri="{FF2B5EF4-FFF2-40B4-BE49-F238E27FC236}">
                <a16:creationId xmlns:a16="http://schemas.microsoft.com/office/drawing/2014/main" id="{B1048A42-2AB2-437E-B96A-2854CBF7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1004888"/>
            <a:ext cx="52260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7A4CD82-62FD-412B-A347-7B8D786CD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海龜繪圖範例 </a:t>
            </a:r>
            <a:r>
              <a:rPr lang="en-US" altLang="zh-TW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向前走</a:t>
            </a:r>
            <a:r>
              <a:rPr lang="en-US" altLang="zh-TW">
                <a:ea typeface="新細明體" panose="02020500000000000000" pitchFamily="18" charset="-120"/>
              </a:rPr>
              <a:t>283</a:t>
            </a:r>
            <a:r>
              <a:rPr lang="zh-TW" altLang="en-US">
                <a:ea typeface="新細明體" panose="02020500000000000000" pitchFamily="18" charset="-120"/>
              </a:rPr>
              <a:t>步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turtle06.py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F4EFBF9-74FA-408D-9CF8-ABE1603E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turtle.left(90)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turtle.forward(200)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turtle.left(135)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c = ((200**2)+(200**2))**0.5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print(c)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turtle.forward(283)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23556" name="圖片 1">
            <a:extLst>
              <a:ext uri="{FF2B5EF4-FFF2-40B4-BE49-F238E27FC236}">
                <a16:creationId xmlns:a16="http://schemas.microsoft.com/office/drawing/2014/main" id="{070C0C26-5C38-43C4-8815-7DD60717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341438"/>
            <a:ext cx="38322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9CF85A0-7CA3-4FB5-A457-F8529589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solidFill>
                  <a:srgbClr val="0000FF"/>
                </a:solidFill>
                <a:ea typeface="新細明體" panose="02020500000000000000" pitchFamily="18" charset="-120"/>
              </a:rPr>
              <a:t>認識海龜繪圖 </a:t>
            </a:r>
            <a:r>
              <a:rPr lang="en-US" altLang="zh-HK">
                <a:solidFill>
                  <a:srgbClr val="0000FF"/>
                </a:solidFill>
                <a:ea typeface="新細明體" panose="02020500000000000000" pitchFamily="18" charset="-120"/>
              </a:rPr>
              <a:t>– 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說明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566DA8-724C-441B-871B-639C4F3E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海龜繪圖</a:t>
            </a:r>
            <a:r>
              <a:rPr lang="zh-TW" altLang="en-US">
                <a:ea typeface="新細明體" panose="02020500000000000000" pitchFamily="18" charset="-120"/>
              </a:rPr>
              <a:t>（</a:t>
            </a:r>
            <a:r>
              <a:rPr lang="en-US" altLang="zh-TW">
                <a:ea typeface="新細明體" panose="02020500000000000000" pitchFamily="18" charset="-120"/>
              </a:rPr>
              <a:t>Turtle Graphics</a:t>
            </a:r>
            <a:r>
              <a:rPr lang="zh-TW" altLang="en-US">
                <a:ea typeface="新細明體" panose="02020500000000000000" pitchFamily="18" charset="-120"/>
              </a:rPr>
              <a:t>）</a:t>
            </a:r>
            <a:r>
              <a:rPr lang="zh-HK" altLang="en-US">
                <a:ea typeface="新細明體" panose="02020500000000000000" pitchFamily="18" charset="-120"/>
              </a:rPr>
              <a:t>是一種入門</a:t>
            </a:r>
            <a:r>
              <a:rPr lang="zh-TW" altLang="en-US">
                <a:ea typeface="新細明體" panose="02020500000000000000" pitchFamily="18" charset="-120"/>
              </a:rPr>
              <a:t>級</a:t>
            </a:r>
            <a:r>
              <a:rPr lang="zh-HK" altLang="en-US">
                <a:ea typeface="新細明體" panose="02020500000000000000" pitchFamily="18" charset="-120"/>
              </a:rPr>
              <a:t>的電腦繪圖方法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你可</a:t>
            </a:r>
            <a:r>
              <a:rPr lang="zh-TW" altLang="en-US">
                <a:ea typeface="新細明體" panose="02020500000000000000" pitchFamily="18" charset="-120"/>
              </a:rPr>
              <a:t>以</a:t>
            </a:r>
            <a:r>
              <a:rPr lang="zh-HK" altLang="en-US">
                <a:ea typeface="新細明體" panose="02020500000000000000" pitchFamily="18" charset="-120"/>
              </a:rPr>
              <a:t>想</a:t>
            </a:r>
            <a:r>
              <a:rPr lang="zh-TW" altLang="en-US">
                <a:ea typeface="新細明體" panose="02020500000000000000" pitchFamily="18" charset="-120"/>
              </a:rPr>
              <a:t>像</a:t>
            </a:r>
            <a:r>
              <a:rPr lang="zh-HK" altLang="en-US">
                <a:ea typeface="新細明體" panose="02020500000000000000" pitchFamily="18" charset="-120"/>
              </a:rPr>
              <a:t>在沙灘上有一隻海龜在爬行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其爬行留下的足跡繪出了一幅精</a:t>
            </a:r>
            <a:r>
              <a:rPr lang="zh-TW" altLang="en-US">
                <a:ea typeface="新細明體" panose="02020500000000000000" pitchFamily="18" charset="-120"/>
              </a:rPr>
              <a:t>彩</a:t>
            </a:r>
            <a:r>
              <a:rPr lang="zh-HK" altLang="en-US">
                <a:ea typeface="新細明體" panose="02020500000000000000" pitchFamily="18" charset="-120"/>
              </a:rPr>
              <a:t>的圖形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這就是海龜繪圖</a:t>
            </a:r>
            <a:r>
              <a:rPr lang="zh-TW" altLang="en-US">
                <a:ea typeface="新細明體" panose="02020500000000000000" pitchFamily="18" charset="-120"/>
              </a:rPr>
              <a:t>。</a:t>
            </a:r>
            <a:endParaRPr lang="zh-HK" altLang="en-US">
              <a:ea typeface="新細明體" panose="02020500000000000000" pitchFamily="18" charset="-120"/>
            </a:endParaRPr>
          </a:p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海龜繪圖是使用電腦程式來模擬這隻在沙灘上爬行的海龜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海龜使用相對位</a:t>
            </a:r>
            <a:r>
              <a:rPr lang="zh-TW" altLang="en-US">
                <a:ea typeface="新細明體" panose="02020500000000000000" pitchFamily="18" charset="-120"/>
              </a:rPr>
              <a:t>置</a:t>
            </a:r>
            <a:r>
              <a:rPr lang="zh-HK" altLang="en-US">
                <a:ea typeface="新細明體" panose="02020500000000000000" pitchFamily="18" charset="-120"/>
              </a:rPr>
              <a:t>的前進和旋轉命令來</a:t>
            </a:r>
            <a:r>
              <a:rPr lang="zh-TW" altLang="en-US">
                <a:ea typeface="新細明體" panose="02020500000000000000" pitchFamily="18" charset="-120"/>
              </a:rPr>
              <a:t>移</a:t>
            </a:r>
            <a:r>
              <a:rPr lang="zh-HK" altLang="en-US">
                <a:ea typeface="新細明體" panose="02020500000000000000" pitchFamily="18" charset="-120"/>
              </a:rPr>
              <a:t>動位置和更改方向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我</a:t>
            </a:r>
            <a:r>
              <a:rPr lang="zh-TW" altLang="en-US">
                <a:ea typeface="新細明體" panose="02020500000000000000" pitchFamily="18" charset="-120"/>
              </a:rPr>
              <a:t>們</a:t>
            </a:r>
            <a:r>
              <a:rPr lang="zh-HK" altLang="en-US">
                <a:ea typeface="新細明體" panose="02020500000000000000" pitchFamily="18" charset="-120"/>
              </a:rPr>
              <a:t>只需重複執行這些操</a:t>
            </a:r>
            <a:r>
              <a:rPr lang="zh-TW" altLang="en-US">
                <a:ea typeface="新細明體" panose="02020500000000000000" pitchFamily="18" charset="-120"/>
              </a:rPr>
              <a:t>作，</a:t>
            </a:r>
            <a:r>
              <a:rPr lang="zh-HK" altLang="en-US">
                <a:ea typeface="新細明體" panose="02020500000000000000" pitchFamily="18" charset="-120"/>
              </a:rPr>
              <a:t>就可</a:t>
            </a:r>
            <a:r>
              <a:rPr lang="zh-TW" altLang="en-US">
                <a:ea typeface="新細明體" panose="02020500000000000000" pitchFamily="18" charset="-120"/>
              </a:rPr>
              <a:t>以</a:t>
            </a:r>
            <a:r>
              <a:rPr lang="zh-HK" altLang="en-US">
                <a:ea typeface="新細明體" panose="02020500000000000000" pitchFamily="18" charset="-120"/>
              </a:rPr>
              <a:t>使用海龜經過的足跡來繪出幾何圖形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這也是著名的入門程式語言</a:t>
            </a:r>
            <a:r>
              <a:rPr lang="en-US" altLang="zh-HK">
                <a:ea typeface="新細明體" panose="02020500000000000000" pitchFamily="18" charset="-120"/>
              </a:rPr>
              <a:t>LOGO</a:t>
            </a:r>
            <a:r>
              <a:rPr lang="zh-HK" altLang="en-US">
                <a:ea typeface="新細明體" panose="02020500000000000000" pitchFamily="18" charset="-120"/>
              </a:rPr>
              <a:t>的核心特點</a:t>
            </a:r>
            <a:r>
              <a:rPr lang="zh-TW" altLang="en-US">
                <a:ea typeface="新細明體" panose="02020500000000000000" pitchFamily="18" charset="-120"/>
              </a:rPr>
              <a:t>。</a:t>
            </a:r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9220" name="圖片 2">
            <a:extLst>
              <a:ext uri="{FF2B5EF4-FFF2-40B4-BE49-F238E27FC236}">
                <a16:creationId xmlns:a16="http://schemas.microsoft.com/office/drawing/2014/main" id="{D756B0D0-BA0E-4686-AD70-A246DC71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27563"/>
            <a:ext cx="25923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08C2275-0E18-42DF-9204-85383ED36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認識海龜繪圖 </a:t>
            </a:r>
            <a:r>
              <a:rPr lang="en-US" altLang="zh-HK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碎形</a:t>
            </a:r>
          </a:p>
        </p:txBody>
      </p:sp>
      <p:sp>
        <p:nvSpPr>
          <p:cNvPr id="10243" name="內容版面配置區 3">
            <a:extLst>
              <a:ext uri="{FF2B5EF4-FFF2-40B4-BE49-F238E27FC236}">
                <a16:creationId xmlns:a16="http://schemas.microsoft.com/office/drawing/2014/main" id="{2184D6CA-31D6-4C48-BF0C-40E275DBA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0244" name="圖片 4">
            <a:extLst>
              <a:ext uri="{FF2B5EF4-FFF2-40B4-BE49-F238E27FC236}">
                <a16:creationId xmlns:a16="http://schemas.microsoft.com/office/drawing/2014/main" id="{3F7F694A-DA26-4E44-9F3A-3C45FD8C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00200"/>
            <a:ext cx="82994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7">
            <a:extLst>
              <a:ext uri="{FF2B5EF4-FFF2-40B4-BE49-F238E27FC236}">
                <a16:creationId xmlns:a16="http://schemas.microsoft.com/office/drawing/2014/main" id="{33EA1606-718A-4296-A86F-DBC2BACE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2797175"/>
            <a:ext cx="378142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圖片 6">
            <a:extLst>
              <a:ext uri="{FF2B5EF4-FFF2-40B4-BE49-F238E27FC236}">
                <a16:creationId xmlns:a16="http://schemas.microsoft.com/office/drawing/2014/main" id="{EC43F261-6131-4277-9E20-4E8B9127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41663"/>
            <a:ext cx="497522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F9BF742-A6A4-4496-B1AF-B291E217B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認識海龜繪圖 </a:t>
            </a:r>
            <a:r>
              <a:rPr lang="en-US" altLang="zh-HK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看看</a:t>
            </a:r>
            <a:r>
              <a:rPr lang="zh-HK" altLang="en-US">
                <a:ea typeface="新細明體" panose="02020500000000000000" pitchFamily="18" charset="-120"/>
              </a:rPr>
              <a:t>這隻海龜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992D13-624B-4046-A2D1-A7DD442B4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基本上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海龜繪圖的這隻海龜擁有三種屬性</a:t>
            </a:r>
            <a:r>
              <a:rPr lang="zh-TW" altLang="en-US">
                <a:ea typeface="新細明體" panose="02020500000000000000" pitchFamily="18" charset="-120"/>
              </a:rPr>
              <a:t>：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zh-HK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目前位置</a:t>
            </a:r>
            <a:endParaRPr lang="en-US" altLang="zh-HK" b="1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zh-HK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方向</a:t>
            </a:r>
            <a:endParaRPr lang="en-US" altLang="zh-HK" b="1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zh-HK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畫筆</a:t>
            </a:r>
            <a:r>
              <a:rPr lang="zh-TW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（</a:t>
            </a:r>
            <a:r>
              <a:rPr lang="zh-HK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即足跡</a:t>
            </a:r>
            <a:r>
              <a:rPr lang="zh-TW" altLang="en-US" b="1">
                <a:solidFill>
                  <a:srgbClr val="C00000"/>
                </a:solidFill>
                <a:ea typeface="新細明體" panose="02020500000000000000" pitchFamily="18" charset="-120"/>
              </a:rPr>
              <a:t>）</a:t>
            </a:r>
            <a:endParaRPr lang="en-US" altLang="zh-TW" b="1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畫筆可以進一步指定其色彩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zh-HK" altLang="en-US">
                <a:ea typeface="新細明體" panose="02020500000000000000" pitchFamily="18" charset="-120"/>
              </a:rPr>
              <a:t>寬度</a:t>
            </a:r>
            <a:r>
              <a:rPr lang="zh-TW" altLang="en-US">
                <a:ea typeface="新細明體" panose="02020500000000000000" pitchFamily="18" charset="-120"/>
              </a:rPr>
              <a:t>，</a:t>
            </a:r>
            <a:r>
              <a:rPr lang="zh-HK" altLang="en-US">
                <a:ea typeface="新細明體" panose="02020500000000000000" pitchFamily="18" charset="-120"/>
              </a:rPr>
              <a:t>下筆繪圖或</a:t>
            </a:r>
            <a:r>
              <a:rPr lang="zh-TW" altLang="en-US">
                <a:ea typeface="新細明體" panose="02020500000000000000" pitchFamily="18" charset="-120"/>
              </a:rPr>
              <a:t>提</a:t>
            </a:r>
            <a:r>
              <a:rPr lang="zh-HK" altLang="en-US">
                <a:ea typeface="新細明體" panose="02020500000000000000" pitchFamily="18" charset="-120"/>
              </a:rPr>
              <a:t>筆不繪圖</a:t>
            </a:r>
            <a:r>
              <a:rPr lang="zh-TW" altLang="en-US">
                <a:ea typeface="新細明體" panose="02020500000000000000" pitchFamily="18" charset="-120"/>
              </a:rPr>
              <a:t>。</a:t>
            </a:r>
          </a:p>
        </p:txBody>
      </p:sp>
      <p:pic>
        <p:nvPicPr>
          <p:cNvPr id="11268" name="圖片 6">
            <a:extLst>
              <a:ext uri="{FF2B5EF4-FFF2-40B4-BE49-F238E27FC236}">
                <a16:creationId xmlns:a16="http://schemas.microsoft.com/office/drawing/2014/main" id="{346E3EE1-6969-48F6-AE99-DC093998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65625"/>
            <a:ext cx="445928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圖片 1">
            <a:extLst>
              <a:ext uri="{FF2B5EF4-FFF2-40B4-BE49-F238E27FC236}">
                <a16:creationId xmlns:a16="http://schemas.microsoft.com/office/drawing/2014/main" id="{045A489A-4A0C-4083-BBD1-DFA1C22B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365625"/>
            <a:ext cx="1762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F614948-30EF-4EBB-A5D2-3A7DCCF78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HK" altLang="en-US">
                <a:ea typeface="新細明體" panose="02020500000000000000" pitchFamily="18" charset="-120"/>
              </a:rPr>
              <a:t>認識海龜繪圖 </a:t>
            </a:r>
            <a:r>
              <a:rPr lang="en-US" altLang="zh-HK">
                <a:ea typeface="新細明體" panose="02020500000000000000" pitchFamily="18" charset="-120"/>
              </a:rPr>
              <a:t>– </a:t>
            </a:r>
            <a:r>
              <a:rPr lang="zh-TW" altLang="en-US">
                <a:ea typeface="新細明體" panose="02020500000000000000" pitchFamily="18" charset="-120"/>
              </a:rPr>
              <a:t>繪圖沙灘的座標系統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9381EB-3EBD-4319-A73F-89A16D320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HK" altLang="en-US">
                <a:ea typeface="新細明體" panose="02020500000000000000" pitchFamily="18" charset="-120"/>
              </a:rPr>
              <a:t>海龜</a:t>
            </a:r>
            <a:r>
              <a:rPr lang="zh-TW" altLang="en-US">
                <a:ea typeface="新細明體" panose="02020500000000000000" pitchFamily="18" charset="-120"/>
              </a:rPr>
              <a:t>行走沙灘的座標系統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zh-HK" altLang="en-US">
                <a:ea typeface="新細明體" panose="02020500000000000000" pitchFamily="18" charset="-120"/>
              </a:rPr>
              <a:t>海龜</a:t>
            </a:r>
            <a:r>
              <a:rPr lang="zh-TW" altLang="en-US">
                <a:ea typeface="新細明體" panose="02020500000000000000" pitchFamily="18" charset="-120"/>
              </a:rPr>
              <a:t>是以圖示方式顯示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初始座標是</a:t>
            </a:r>
            <a:r>
              <a:rPr lang="en-US" altLang="zh-TW">
                <a:ea typeface="新細明體" panose="02020500000000000000" pitchFamily="18" charset="-120"/>
              </a:rPr>
              <a:t>: (0, 0)</a:t>
            </a: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初始方向是面向東方的</a:t>
            </a:r>
            <a:r>
              <a:rPr lang="en-US" altLang="zh-TW">
                <a:ea typeface="新細明體" panose="02020500000000000000" pitchFamily="18" charset="-120"/>
              </a:rPr>
              <a:t>0</a:t>
            </a:r>
            <a:r>
              <a:rPr lang="en-US" altLang="zh-TW" baseline="30000">
                <a:ea typeface="新細明體" panose="02020500000000000000" pitchFamily="18" charset="-120"/>
              </a:rPr>
              <a:t>o</a:t>
            </a:r>
            <a:r>
              <a:rPr lang="zh-TW" altLang="en-US">
                <a:ea typeface="新細明體" panose="02020500000000000000" pitchFamily="18" charset="-120"/>
              </a:rPr>
              <a:t>度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線色彩是黑色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線寬</a:t>
            </a:r>
            <a:r>
              <a:rPr lang="en-US" altLang="zh-TW">
                <a:ea typeface="新細明體" panose="02020500000000000000" pitchFamily="18" charset="-120"/>
              </a:rPr>
              <a:t>1pixel</a:t>
            </a: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下筆</a:t>
            </a:r>
          </a:p>
        </p:txBody>
      </p:sp>
      <p:pic>
        <p:nvPicPr>
          <p:cNvPr id="12292" name="圖片 1">
            <a:extLst>
              <a:ext uri="{FF2B5EF4-FFF2-40B4-BE49-F238E27FC236}">
                <a16:creationId xmlns:a16="http://schemas.microsoft.com/office/drawing/2014/main" id="{C1770C0E-3D25-468B-B93C-DD56FD98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624263"/>
            <a:ext cx="594042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60D83E-2948-435C-91AD-F00FDA3AB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在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Python</a:t>
            </a:r>
            <a:r>
              <a:rPr lang="zh-HK" altLang="en-US">
                <a:solidFill>
                  <a:srgbClr val="0000FF"/>
                </a:solidFill>
                <a:ea typeface="新細明體" panose="02020500000000000000" pitchFamily="18" charset="-120"/>
              </a:rPr>
              <a:t>使用海龜繪圖</a:t>
            </a:r>
            <a:endParaRPr lang="zh-TW" altLang="en-US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21CA244-5615-482A-8B26-85B1BB004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Python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的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模組</a:t>
            </a:r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Turtle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模組的基本函數</a:t>
            </a:r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Python</a:t>
            </a:r>
            <a:r>
              <a:rPr lang="zh-HK" altLang="en-US">
                <a:solidFill>
                  <a:srgbClr val="0000FF"/>
                </a:solidFill>
                <a:ea typeface="新細明體" panose="02020500000000000000" pitchFamily="18" charset="-120"/>
              </a:rPr>
              <a:t>海龜繪圖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程式的基本結構</a:t>
            </a:r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Python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海龜繪圖範例</a:t>
            </a:r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更改海龜繪圖的外觀</a:t>
            </a:r>
            <a:endParaRPr lang="en-US" altLang="zh-TW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lang="zh-TW" altLang="en-US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海龜繪圖的畫筆</a:t>
            </a:r>
            <a:endParaRPr lang="zh-TW" altLang="en-US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3316" name="Picture 4" descr="note">
            <a:extLst>
              <a:ext uri="{FF2B5EF4-FFF2-40B4-BE49-F238E27FC236}">
                <a16:creationId xmlns:a16="http://schemas.microsoft.com/office/drawing/2014/main" id="{371618E8-B315-490E-8B2F-BECE9DD3DF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4255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CA8B64A-D395-4D52-8A94-171F4DB3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的</a:t>
            </a:r>
            <a:r>
              <a:rPr lang="en-US" altLang="zh-TW">
                <a:ea typeface="新細明體" panose="02020500000000000000" pitchFamily="18" charset="-120"/>
              </a:rPr>
              <a:t>Turtle</a:t>
            </a:r>
            <a:r>
              <a:rPr lang="zh-TW" altLang="en-US">
                <a:ea typeface="新細明體" panose="02020500000000000000" pitchFamily="18" charset="-120"/>
              </a:rPr>
              <a:t>模組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7D7FFC98-6315-408D-8212-494DBF8B3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TW" altLang="en-US">
                <a:ea typeface="新細明體" panose="02020500000000000000" pitchFamily="18" charset="-120"/>
              </a:rPr>
              <a:t>的</a:t>
            </a:r>
            <a:r>
              <a:rPr lang="en-US" altLang="zh-TW">
                <a:ea typeface="新細明體" panose="02020500000000000000" pitchFamily="18" charset="-120"/>
              </a:rPr>
              <a:t>Turtle</a:t>
            </a:r>
            <a:r>
              <a:rPr lang="zh-TW" altLang="en-US">
                <a:ea typeface="新細明體" panose="02020500000000000000" pitchFamily="18" charset="-120"/>
              </a:rPr>
              <a:t>模組是系統的內建模組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並不需要額外安裝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我們只需匯入</a:t>
            </a:r>
            <a:r>
              <a:rPr lang="en-US" altLang="zh-TW">
                <a:ea typeface="新細明體" panose="02020500000000000000" pitchFamily="18" charset="-120"/>
              </a:rPr>
              <a:t>turtle</a:t>
            </a:r>
            <a:r>
              <a:rPr lang="zh-TW" altLang="en-US">
                <a:ea typeface="新細明體" panose="02020500000000000000" pitchFamily="18" charset="-120"/>
              </a:rPr>
              <a:t>模組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就可以使用海龜繪圖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marL="457200" lvl="1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9E97856-89E1-492F-A573-1A329025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Turtle</a:t>
            </a:r>
            <a:r>
              <a:rPr lang="zh-TW" altLang="en-US">
                <a:ea typeface="新細明體" panose="02020500000000000000" pitchFamily="18" charset="-120"/>
              </a:rPr>
              <a:t>模組的基本函數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D91D5A9-4EEA-4BF7-8D3C-963623C4A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Turtle</a:t>
            </a:r>
            <a:r>
              <a:rPr lang="zh-TW" altLang="en-US">
                <a:ea typeface="新細明體" panose="02020500000000000000" pitchFamily="18" charset="-120"/>
              </a:rPr>
              <a:t>模組的</a:t>
            </a:r>
            <a:r>
              <a:rPr lang="en-US" altLang="zh-TW">
                <a:ea typeface="新細明體" panose="02020500000000000000" pitchFamily="18" charset="-120"/>
              </a:rPr>
              <a:t>4</a:t>
            </a:r>
            <a:r>
              <a:rPr lang="zh-TW" altLang="en-US">
                <a:ea typeface="新細明體" panose="02020500000000000000" pitchFamily="18" charset="-120"/>
              </a:rPr>
              <a:t>個基本函數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從目前方向向前走</a:t>
            </a: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zh-TW" altLang="en-US">
                <a:ea typeface="新細明體" panose="02020500000000000000" pitchFamily="18" charset="-120"/>
              </a:rPr>
              <a:t>步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turtle.forward(x)</a:t>
            </a: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從目前方向後退走</a:t>
            </a: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zh-TW" altLang="en-US">
                <a:ea typeface="新細明體" panose="02020500000000000000" pitchFamily="18" charset="-120"/>
              </a:rPr>
              <a:t>步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turtle.back(x)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從目前方向反時鐘向左轉</a:t>
            </a: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zh-TW" altLang="en-US">
                <a:ea typeface="新細明體" panose="02020500000000000000" pitchFamily="18" charset="-120"/>
              </a:rPr>
              <a:t>度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turtle.left(x)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zh-TW" altLang="en-US">
                <a:ea typeface="新細明體" panose="02020500000000000000" pitchFamily="18" charset="-120"/>
              </a:rPr>
              <a:t>從目前方向順時鐘向右轉</a:t>
            </a:r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zh-TW" altLang="en-US">
                <a:ea typeface="新細明體" panose="02020500000000000000" pitchFamily="18" charset="-120"/>
              </a:rPr>
              <a:t>度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zh-TW" altLang="en-US">
                <a:ea typeface="新細明體" panose="02020500000000000000" pitchFamily="18" charset="-120"/>
              </a:rPr>
              <a:t>如下所示</a:t>
            </a:r>
            <a:r>
              <a:rPr lang="en-US" altLang="zh-TW">
                <a:ea typeface="新細明體" panose="02020500000000000000" pitchFamily="18" charset="-120"/>
              </a:rPr>
              <a:t>:</a:t>
            </a:r>
          </a:p>
          <a:p>
            <a:pPr marL="914400" lvl="2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turtle.right(x)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914400" lvl="2" indent="0" eaLnBrk="1" hangingPunct="1">
              <a:buFontTx/>
              <a:buNone/>
            </a:pP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3A95C3-19D8-4553-B744-D0B6FCD7A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Python</a:t>
            </a:r>
            <a:r>
              <a:rPr lang="zh-HK" altLang="en-US">
                <a:ea typeface="新細明體" panose="02020500000000000000" pitchFamily="18" charset="-120"/>
              </a:rPr>
              <a:t>海龜繪圖</a:t>
            </a:r>
            <a:r>
              <a:rPr lang="zh-TW" altLang="en-US">
                <a:ea typeface="新細明體" panose="02020500000000000000" pitchFamily="18" charset="-120"/>
              </a:rPr>
              <a:t>程式的基本結構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F556B02-3D25-4BC3-92FF-3584503D3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# Python Program</a:t>
            </a: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import turtle</a:t>
            </a: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# </a:t>
            </a:r>
            <a:r>
              <a:rPr lang="zh-TW" altLang="en-US">
                <a:solidFill>
                  <a:srgbClr val="0000FF"/>
                </a:solidFill>
                <a:ea typeface="新細明體" panose="02020500000000000000" pitchFamily="18" charset="-120"/>
              </a:rPr>
              <a:t>繪圖程式碼</a:t>
            </a:r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# </a:t>
            </a:r>
            <a:r>
              <a:rPr lang="zh-TW" altLang="en-US">
                <a:solidFill>
                  <a:srgbClr val="FF3399"/>
                </a:solidFill>
                <a:ea typeface="新細明體" panose="02020500000000000000" pitchFamily="18" charset="-120"/>
              </a:rPr>
              <a:t>暫停顯示圖形</a:t>
            </a:r>
            <a:endParaRPr lang="en-US" altLang="zh-TW">
              <a:solidFill>
                <a:srgbClr val="FF3399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>
                <a:solidFill>
                  <a:srgbClr val="FF3399"/>
                </a:solidFill>
                <a:ea typeface="新細明體" panose="02020500000000000000" pitchFamily="18" charset="-120"/>
              </a:rPr>
              <a:t>wait = input("Press the &lt;ENTER&gt; key to continue...")</a:t>
            </a:r>
            <a:endParaRPr lang="zh-TW" altLang="en-US">
              <a:solidFill>
                <a:srgbClr val="FF339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heme/theme1.xml><?xml version="1.0" encoding="utf-8"?>
<a:theme xmlns:a="http://schemas.openxmlformats.org/drawingml/2006/main" name="ind_0720_slide">
  <a:themeElements>
    <a:clrScheme name="ind_0720_slide 2">
      <a:dk1>
        <a:srgbClr val="000000"/>
      </a:dk1>
      <a:lt1>
        <a:srgbClr val="FFFFFF"/>
      </a:lt1>
      <a:dk2>
        <a:srgbClr val="000000"/>
      </a:dk2>
      <a:lt2>
        <a:srgbClr val="828282"/>
      </a:lt2>
      <a:accent1>
        <a:srgbClr val="A14D1D"/>
      </a:accent1>
      <a:accent2>
        <a:srgbClr val="85416B"/>
      </a:accent2>
      <a:accent3>
        <a:srgbClr val="FFFFFF"/>
      </a:accent3>
      <a:accent4>
        <a:srgbClr val="000000"/>
      </a:accent4>
      <a:accent5>
        <a:srgbClr val="CDB2AB"/>
      </a:accent5>
      <a:accent6>
        <a:srgbClr val="783A60"/>
      </a:accent6>
      <a:hlink>
        <a:srgbClr val="862D2D"/>
      </a:hlink>
      <a:folHlink>
        <a:srgbClr val="735427"/>
      </a:folHlink>
    </a:clrScheme>
    <a:fontScheme name="ind_0720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lnDef>
  </a:objectDefaults>
  <a:extraClrSchemeLst>
    <a:extraClrScheme>
      <a:clrScheme name="ind_0720_slide 1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2121"/>
        </a:accent1>
        <a:accent2>
          <a:srgbClr val="99001E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8A001A"/>
        </a:accent6>
        <a:hlink>
          <a:srgbClr val="8C0000"/>
        </a:hlink>
        <a:folHlink>
          <a:srgbClr val="800F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2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14D1D"/>
        </a:accent1>
        <a:accent2>
          <a:srgbClr val="85416B"/>
        </a:accent2>
        <a:accent3>
          <a:srgbClr val="FFFFFF"/>
        </a:accent3>
        <a:accent4>
          <a:srgbClr val="000000"/>
        </a:accent4>
        <a:accent5>
          <a:srgbClr val="CDB2AB"/>
        </a:accent5>
        <a:accent6>
          <a:srgbClr val="783A60"/>
        </a:accent6>
        <a:hlink>
          <a:srgbClr val="862D2D"/>
        </a:hlink>
        <a:folHlink>
          <a:srgbClr val="73542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96C80"/>
        </a:accent1>
        <a:accent2>
          <a:srgbClr val="943E3E"/>
        </a:accent2>
        <a:accent3>
          <a:srgbClr val="FFFFFF"/>
        </a:accent3>
        <a:accent4>
          <a:srgbClr val="000000"/>
        </a:accent4>
        <a:accent5>
          <a:srgbClr val="AEBAC0"/>
        </a:accent5>
        <a:accent6>
          <a:srgbClr val="863737"/>
        </a:accent6>
        <a:hlink>
          <a:srgbClr val="3A3474"/>
        </a:hlink>
        <a:folHlink>
          <a:srgbClr val="4854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806F2B"/>
        </a:accent1>
        <a:accent2>
          <a:srgbClr val="3C7331"/>
        </a:accent2>
        <a:accent3>
          <a:srgbClr val="FFFFFF"/>
        </a:accent3>
        <a:accent4>
          <a:srgbClr val="000000"/>
        </a:accent4>
        <a:accent5>
          <a:srgbClr val="C0BBAC"/>
        </a:accent5>
        <a:accent6>
          <a:srgbClr val="35682B"/>
        </a:accent6>
        <a:hlink>
          <a:srgbClr val="862D2D"/>
        </a:hlink>
        <a:folHlink>
          <a:srgbClr val="4039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CC8500"/>
        </a:accent1>
        <a:accent2>
          <a:srgbClr val="C2940A"/>
        </a:accent2>
        <a:accent3>
          <a:srgbClr val="FFFFFF"/>
        </a:accent3>
        <a:accent4>
          <a:srgbClr val="000000"/>
        </a:accent4>
        <a:accent5>
          <a:srgbClr val="E2C2AA"/>
        </a:accent5>
        <a:accent6>
          <a:srgbClr val="B08608"/>
        </a:accent6>
        <a:hlink>
          <a:srgbClr val="A66C00"/>
        </a:hlink>
        <a:folHlink>
          <a:srgbClr val="99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B29800"/>
        </a:accent1>
        <a:accent2>
          <a:srgbClr val="C97C3C"/>
        </a:accent2>
        <a:accent3>
          <a:srgbClr val="FFFFFF"/>
        </a:accent3>
        <a:accent4>
          <a:srgbClr val="000000"/>
        </a:accent4>
        <a:accent5>
          <a:srgbClr val="D5CAAA"/>
        </a:accent5>
        <a:accent6>
          <a:srgbClr val="B67035"/>
        </a:accent6>
        <a:hlink>
          <a:srgbClr val="A66C00"/>
        </a:hlink>
        <a:folHlink>
          <a:srgbClr val="BF4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2B9FD9"/>
        </a:accent1>
        <a:accent2>
          <a:srgbClr val="CC8500"/>
        </a:accent2>
        <a:accent3>
          <a:srgbClr val="FFFFFF"/>
        </a:accent3>
        <a:accent4>
          <a:srgbClr val="000000"/>
        </a:accent4>
        <a:accent5>
          <a:srgbClr val="ACCDE9"/>
        </a:accent5>
        <a:accent6>
          <a:srgbClr val="B97800"/>
        </a:accent6>
        <a:hlink>
          <a:srgbClr val="8A73BF"/>
        </a:hlink>
        <a:folHlink>
          <a:srgbClr val="2E994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AB236"/>
        </a:accent1>
        <a:accent2>
          <a:srgbClr val="CC527E"/>
        </a:accent2>
        <a:accent3>
          <a:srgbClr val="FFFFFF"/>
        </a:accent3>
        <a:accent4>
          <a:srgbClr val="000000"/>
        </a:accent4>
        <a:accent5>
          <a:srgbClr val="BED5AE"/>
        </a:accent5>
        <a:accent6>
          <a:srgbClr val="B94972"/>
        </a:accent6>
        <a:hlink>
          <a:srgbClr val="4D6BBF"/>
        </a:hlink>
        <a:folHlink>
          <a:srgbClr val="A66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905"/>
        </a:accent1>
        <a:accent2>
          <a:srgbClr val="4D8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57E00"/>
        </a:accent6>
        <a:hlink>
          <a:srgbClr val="008004"/>
        </a:hlink>
        <a:folHlink>
          <a:srgbClr val="3F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78C"/>
        </a:accent1>
        <a:accent2>
          <a:srgbClr val="5E8000"/>
        </a:accent2>
        <a:accent3>
          <a:srgbClr val="FFFFFF"/>
        </a:accent3>
        <a:accent4>
          <a:srgbClr val="000000"/>
        </a:accent4>
        <a:accent5>
          <a:srgbClr val="AAB8C5"/>
        </a:accent5>
        <a:accent6>
          <a:srgbClr val="547300"/>
        </a:accent6>
        <a:hlink>
          <a:srgbClr val="006E04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821"/>
        </a:accent1>
        <a:accent2>
          <a:srgbClr val="008004"/>
        </a:accent2>
        <a:accent3>
          <a:srgbClr val="FFFFFF"/>
        </a:accent3>
        <a:accent4>
          <a:srgbClr val="000000"/>
        </a:accent4>
        <a:accent5>
          <a:srgbClr val="D0B4AB"/>
        </a:accent5>
        <a:accent6>
          <a:srgbClr val="007303"/>
        </a:accent6>
        <a:hlink>
          <a:srgbClr val="8C2A60"/>
        </a:hlink>
        <a:folHlink>
          <a:srgbClr val="67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403E"/>
        </a:accent1>
        <a:accent2>
          <a:srgbClr val="2D8064"/>
        </a:accent2>
        <a:accent3>
          <a:srgbClr val="FFFFFF"/>
        </a:accent3>
        <a:accent4>
          <a:srgbClr val="000000"/>
        </a:accent4>
        <a:accent5>
          <a:srgbClr val="D5AFAF"/>
        </a:accent5>
        <a:accent6>
          <a:srgbClr val="28735A"/>
        </a:accent6>
        <a:hlink>
          <a:srgbClr val="4D3F8C"/>
        </a:hlink>
        <a:folHlink>
          <a:srgbClr val="00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0052C0"/>
        </a:accent1>
        <a:accent2>
          <a:srgbClr val="3239BF"/>
        </a:accent2>
        <a:accent3>
          <a:srgbClr val="FFFFFF"/>
        </a:accent3>
        <a:accent4>
          <a:srgbClr val="000000"/>
        </a:accent4>
        <a:accent5>
          <a:srgbClr val="AAB3DC"/>
        </a:accent5>
        <a:accent6>
          <a:srgbClr val="2C33AD"/>
        </a:accent6>
        <a:hlink>
          <a:srgbClr val="004299"/>
        </a:hlink>
        <a:folHlink>
          <a:srgbClr val="282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759B2"/>
        </a:accent1>
        <a:accent2>
          <a:srgbClr val="00708C"/>
        </a:accent2>
        <a:accent3>
          <a:srgbClr val="FFFFFF"/>
        </a:accent3>
        <a:accent4>
          <a:srgbClr val="000000"/>
        </a:accent4>
        <a:accent5>
          <a:srgbClr val="B8B5D5"/>
        </a:accent5>
        <a:accent6>
          <a:srgbClr val="00657E"/>
        </a:accent6>
        <a:hlink>
          <a:srgbClr val="0048A6"/>
        </a:hlink>
        <a:folHlink>
          <a:srgbClr val="742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8500"/>
        </a:accent1>
        <a:accent2>
          <a:srgbClr val="2462B2"/>
        </a:accent2>
        <a:accent3>
          <a:srgbClr val="FFFFFF"/>
        </a:accent3>
        <a:accent4>
          <a:srgbClr val="000000"/>
        </a:accent4>
        <a:accent5>
          <a:srgbClr val="D0C2AA"/>
        </a:accent5>
        <a:accent6>
          <a:srgbClr val="2058A1"/>
        </a:accent6>
        <a:hlink>
          <a:srgbClr val="546E00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0720_slide 1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28000"/>
        </a:accent1>
        <a:accent2>
          <a:srgbClr val="8C5200"/>
        </a:accent2>
        <a:accent3>
          <a:srgbClr val="FFFFFF"/>
        </a:accent3>
        <a:accent4>
          <a:srgbClr val="000000"/>
        </a:accent4>
        <a:accent5>
          <a:srgbClr val="B7C0AA"/>
        </a:accent5>
        <a:accent6>
          <a:srgbClr val="7E4900"/>
        </a:accent6>
        <a:hlink>
          <a:srgbClr val="911D65"/>
        </a:hlink>
        <a:folHlink>
          <a:srgbClr val="0045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00000"/>
      </a:dk2>
      <a:lt2>
        <a:srgbClr val="828282"/>
      </a:lt2>
      <a:accent1>
        <a:srgbClr val="A14D1D"/>
      </a:accent1>
      <a:accent2>
        <a:srgbClr val="85416B"/>
      </a:accent2>
      <a:accent3>
        <a:srgbClr val="FFFFFF"/>
      </a:accent3>
      <a:accent4>
        <a:srgbClr val="000000"/>
      </a:accent4>
      <a:accent5>
        <a:srgbClr val="CDB2AB"/>
      </a:accent5>
      <a:accent6>
        <a:srgbClr val="783A60"/>
      </a:accent6>
      <a:hlink>
        <a:srgbClr val="862D2D"/>
      </a:hlink>
      <a:folHlink>
        <a:srgbClr val="735427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Arial" panose="020B0604020202020204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2121"/>
        </a:accent1>
        <a:accent2>
          <a:srgbClr val="99001E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8A001A"/>
        </a:accent6>
        <a:hlink>
          <a:srgbClr val="8C0000"/>
        </a:hlink>
        <a:folHlink>
          <a:srgbClr val="800F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14D1D"/>
        </a:accent1>
        <a:accent2>
          <a:srgbClr val="85416B"/>
        </a:accent2>
        <a:accent3>
          <a:srgbClr val="FFFFFF"/>
        </a:accent3>
        <a:accent4>
          <a:srgbClr val="000000"/>
        </a:accent4>
        <a:accent5>
          <a:srgbClr val="CDB2AB"/>
        </a:accent5>
        <a:accent6>
          <a:srgbClr val="783A60"/>
        </a:accent6>
        <a:hlink>
          <a:srgbClr val="862D2D"/>
        </a:hlink>
        <a:folHlink>
          <a:srgbClr val="73542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396C80"/>
        </a:accent1>
        <a:accent2>
          <a:srgbClr val="943E3E"/>
        </a:accent2>
        <a:accent3>
          <a:srgbClr val="FFFFFF"/>
        </a:accent3>
        <a:accent4>
          <a:srgbClr val="000000"/>
        </a:accent4>
        <a:accent5>
          <a:srgbClr val="AEBAC0"/>
        </a:accent5>
        <a:accent6>
          <a:srgbClr val="863737"/>
        </a:accent6>
        <a:hlink>
          <a:srgbClr val="3A3474"/>
        </a:hlink>
        <a:folHlink>
          <a:srgbClr val="4854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806F2B"/>
        </a:accent1>
        <a:accent2>
          <a:srgbClr val="3C7331"/>
        </a:accent2>
        <a:accent3>
          <a:srgbClr val="FFFFFF"/>
        </a:accent3>
        <a:accent4>
          <a:srgbClr val="000000"/>
        </a:accent4>
        <a:accent5>
          <a:srgbClr val="C0BBAC"/>
        </a:accent5>
        <a:accent6>
          <a:srgbClr val="35682B"/>
        </a:accent6>
        <a:hlink>
          <a:srgbClr val="862D2D"/>
        </a:hlink>
        <a:folHlink>
          <a:srgbClr val="4039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CC8500"/>
        </a:accent1>
        <a:accent2>
          <a:srgbClr val="C2940A"/>
        </a:accent2>
        <a:accent3>
          <a:srgbClr val="FFFFFF"/>
        </a:accent3>
        <a:accent4>
          <a:srgbClr val="000000"/>
        </a:accent4>
        <a:accent5>
          <a:srgbClr val="E2C2AA"/>
        </a:accent5>
        <a:accent6>
          <a:srgbClr val="B08608"/>
        </a:accent6>
        <a:hlink>
          <a:srgbClr val="A66C00"/>
        </a:hlink>
        <a:folHlink>
          <a:srgbClr val="99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B29800"/>
        </a:accent1>
        <a:accent2>
          <a:srgbClr val="C97C3C"/>
        </a:accent2>
        <a:accent3>
          <a:srgbClr val="FFFFFF"/>
        </a:accent3>
        <a:accent4>
          <a:srgbClr val="000000"/>
        </a:accent4>
        <a:accent5>
          <a:srgbClr val="D5CAAA"/>
        </a:accent5>
        <a:accent6>
          <a:srgbClr val="B67035"/>
        </a:accent6>
        <a:hlink>
          <a:srgbClr val="A66C00"/>
        </a:hlink>
        <a:folHlink>
          <a:srgbClr val="BF4F4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2B9FD9"/>
        </a:accent1>
        <a:accent2>
          <a:srgbClr val="CC8500"/>
        </a:accent2>
        <a:accent3>
          <a:srgbClr val="FFFFFF"/>
        </a:accent3>
        <a:accent4>
          <a:srgbClr val="000000"/>
        </a:accent4>
        <a:accent5>
          <a:srgbClr val="ACCDE9"/>
        </a:accent5>
        <a:accent6>
          <a:srgbClr val="B97800"/>
        </a:accent6>
        <a:hlink>
          <a:srgbClr val="8A73BF"/>
        </a:hlink>
        <a:folHlink>
          <a:srgbClr val="2E994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7AB236"/>
        </a:accent1>
        <a:accent2>
          <a:srgbClr val="CC527E"/>
        </a:accent2>
        <a:accent3>
          <a:srgbClr val="FFFFFF"/>
        </a:accent3>
        <a:accent4>
          <a:srgbClr val="000000"/>
        </a:accent4>
        <a:accent5>
          <a:srgbClr val="BED5AE"/>
        </a:accent5>
        <a:accent6>
          <a:srgbClr val="B94972"/>
        </a:accent6>
        <a:hlink>
          <a:srgbClr val="4D6BBF"/>
        </a:hlink>
        <a:folHlink>
          <a:srgbClr val="A66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905"/>
        </a:accent1>
        <a:accent2>
          <a:srgbClr val="4D8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57E00"/>
        </a:accent6>
        <a:hlink>
          <a:srgbClr val="008004"/>
        </a:hlink>
        <a:folHlink>
          <a:srgbClr val="3F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78C"/>
        </a:accent1>
        <a:accent2>
          <a:srgbClr val="5E8000"/>
        </a:accent2>
        <a:accent3>
          <a:srgbClr val="FFFFFF"/>
        </a:accent3>
        <a:accent4>
          <a:srgbClr val="000000"/>
        </a:accent4>
        <a:accent5>
          <a:srgbClr val="AAB8C5"/>
        </a:accent5>
        <a:accent6>
          <a:srgbClr val="547300"/>
        </a:accent6>
        <a:hlink>
          <a:srgbClr val="006E04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821"/>
        </a:accent1>
        <a:accent2>
          <a:srgbClr val="008004"/>
        </a:accent2>
        <a:accent3>
          <a:srgbClr val="FFFFFF"/>
        </a:accent3>
        <a:accent4>
          <a:srgbClr val="000000"/>
        </a:accent4>
        <a:accent5>
          <a:srgbClr val="D0B4AB"/>
        </a:accent5>
        <a:accent6>
          <a:srgbClr val="007303"/>
        </a:accent6>
        <a:hlink>
          <a:srgbClr val="8C2A60"/>
        </a:hlink>
        <a:folHlink>
          <a:srgbClr val="67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403E"/>
        </a:accent1>
        <a:accent2>
          <a:srgbClr val="2D8064"/>
        </a:accent2>
        <a:accent3>
          <a:srgbClr val="FFFFFF"/>
        </a:accent3>
        <a:accent4>
          <a:srgbClr val="000000"/>
        </a:accent4>
        <a:accent5>
          <a:srgbClr val="D5AFAF"/>
        </a:accent5>
        <a:accent6>
          <a:srgbClr val="28735A"/>
        </a:accent6>
        <a:hlink>
          <a:srgbClr val="4D3F8C"/>
        </a:hlink>
        <a:folHlink>
          <a:srgbClr val="00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0052C0"/>
        </a:accent1>
        <a:accent2>
          <a:srgbClr val="3239BF"/>
        </a:accent2>
        <a:accent3>
          <a:srgbClr val="FFFFFF"/>
        </a:accent3>
        <a:accent4>
          <a:srgbClr val="000000"/>
        </a:accent4>
        <a:accent5>
          <a:srgbClr val="AAB3DC"/>
        </a:accent5>
        <a:accent6>
          <a:srgbClr val="2C33AD"/>
        </a:accent6>
        <a:hlink>
          <a:srgbClr val="004299"/>
        </a:hlink>
        <a:folHlink>
          <a:srgbClr val="282D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759B2"/>
        </a:accent1>
        <a:accent2>
          <a:srgbClr val="00708C"/>
        </a:accent2>
        <a:accent3>
          <a:srgbClr val="FFFFFF"/>
        </a:accent3>
        <a:accent4>
          <a:srgbClr val="000000"/>
        </a:accent4>
        <a:accent5>
          <a:srgbClr val="B8B5D5"/>
        </a:accent5>
        <a:accent6>
          <a:srgbClr val="00657E"/>
        </a:accent6>
        <a:hlink>
          <a:srgbClr val="0048A6"/>
        </a:hlink>
        <a:folHlink>
          <a:srgbClr val="742E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A68500"/>
        </a:accent1>
        <a:accent2>
          <a:srgbClr val="2462B2"/>
        </a:accent2>
        <a:accent3>
          <a:srgbClr val="FFFFFF"/>
        </a:accent3>
        <a:accent4>
          <a:srgbClr val="000000"/>
        </a:accent4>
        <a:accent5>
          <a:srgbClr val="D0C2AA"/>
        </a:accent5>
        <a:accent6>
          <a:srgbClr val="2058A1"/>
        </a:accent6>
        <a:hlink>
          <a:srgbClr val="546E00"/>
        </a:hlink>
        <a:folHlink>
          <a:srgbClr val="803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6">
        <a:dk1>
          <a:srgbClr val="000000"/>
        </a:dk1>
        <a:lt1>
          <a:srgbClr val="FFFFFF"/>
        </a:lt1>
        <a:dk2>
          <a:srgbClr val="000000"/>
        </a:dk2>
        <a:lt2>
          <a:srgbClr val="828282"/>
        </a:lt2>
        <a:accent1>
          <a:srgbClr val="628000"/>
        </a:accent1>
        <a:accent2>
          <a:srgbClr val="8C5200"/>
        </a:accent2>
        <a:accent3>
          <a:srgbClr val="FFFFFF"/>
        </a:accent3>
        <a:accent4>
          <a:srgbClr val="000000"/>
        </a:accent4>
        <a:accent5>
          <a:srgbClr val="B7C0AA"/>
        </a:accent5>
        <a:accent6>
          <a:srgbClr val="7E4900"/>
        </a:accent6>
        <a:hlink>
          <a:srgbClr val="911D65"/>
        </a:hlink>
        <a:folHlink>
          <a:srgbClr val="0045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ind_3291_slide</Template>
  <TotalTime>1340</TotalTime>
  <Words>760</Words>
  <Application>Microsoft Office PowerPoint</Application>
  <PresentationFormat>如螢幕大小 (4:3)</PresentationFormat>
  <Paragraphs>114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細明體</vt:lpstr>
      <vt:lpstr>Arial</vt:lpstr>
      <vt:lpstr>Times New Roman</vt:lpstr>
      <vt:lpstr>ind_0720_slide</vt:lpstr>
      <vt:lpstr>3_Default Design</vt:lpstr>
      <vt:lpstr>Python海龜繪圖 – Turtle模組 </vt:lpstr>
      <vt:lpstr>認識海龜繪圖 – 說明</vt:lpstr>
      <vt:lpstr>認識海龜繪圖 – 碎形</vt:lpstr>
      <vt:lpstr>認識海龜繪圖 – 看看這隻海龜</vt:lpstr>
      <vt:lpstr>認識海龜繪圖 – 繪圖沙灘的座標系統</vt:lpstr>
      <vt:lpstr>在Python使用海龜繪圖</vt:lpstr>
      <vt:lpstr>Python的Turtle模組</vt:lpstr>
      <vt:lpstr>Turtle模組的基本函數</vt:lpstr>
      <vt:lpstr>Python海龜繪圖程式的基本結構</vt:lpstr>
      <vt:lpstr>Python海龜繪圖範例 – 繪出一個三角形</vt:lpstr>
      <vt:lpstr>Python海龜繪圖範例 – 繪出一條線 turtle01.py</vt:lpstr>
      <vt:lpstr>Python海龜繪圖範例 – 左轉90度 turtle02.py</vt:lpstr>
      <vt:lpstr>Python海龜繪圖範例 – 再繪一條線 turtle03.py</vt:lpstr>
      <vt:lpstr>Python海龜繪圖範例 – 左轉135度 turtle04.py</vt:lpstr>
      <vt:lpstr>Python海龜繪圖範例 – 計算需走多少步turtle05.py</vt:lpstr>
      <vt:lpstr>Python海龜繪圖範例 – 向前走283步 turtle06.py</vt:lpstr>
    </vt:vector>
  </TitlesOfParts>
  <Company>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程式設計範例教本</dc:title>
  <dc:creator>陳會安</dc:creator>
  <cp:lastModifiedBy>陳會安</cp:lastModifiedBy>
  <cp:revision>295</cp:revision>
  <dcterms:created xsi:type="dcterms:W3CDTF">2001-02-08T18:27:07Z</dcterms:created>
  <dcterms:modified xsi:type="dcterms:W3CDTF">2022-03-22T07:07:13Z</dcterms:modified>
</cp:coreProperties>
</file>