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6" r:id="rId2"/>
    <p:sldId id="365" r:id="rId3"/>
    <p:sldId id="367" r:id="rId4"/>
    <p:sldId id="370" r:id="rId5"/>
    <p:sldId id="374" r:id="rId6"/>
    <p:sldId id="373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8746A-7433-4E44-BB5D-246805387875}" type="datetimeFigureOut">
              <a:rPr lang="zh-TW" altLang="en-US" smtClean="0"/>
              <a:pPr/>
              <a:t>2020/3/30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08E5E-C6FD-4DF8-A668-53D5E3A30D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ms\Desktop\PP底色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54171" cy="6858000"/>
          </a:xfrm>
          <a:prstGeom prst="rect">
            <a:avLst/>
          </a:prstGeom>
          <a:noFill/>
        </p:spPr>
      </p:pic>
      <p:sp>
        <p:nvSpPr>
          <p:cNvPr id="4" name="文字方塊 3"/>
          <p:cNvSpPr txBox="1"/>
          <p:nvPr userDrawn="1"/>
        </p:nvSpPr>
        <p:spPr>
          <a:xfrm>
            <a:off x="2786050" y="5286388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733865C-9BD0-4EC9-9866-78E63ECA05F4}" type="datetime4">
              <a:rPr lang="en-US" altLang="zh-TW" sz="3600" smtClean="0">
                <a:solidFill>
                  <a:srgbClr val="000099"/>
                </a:solidFill>
              </a:rPr>
              <a:pPr/>
              <a:t>March 30, 2020</a:t>
            </a:fld>
            <a:endParaRPr lang="zh-TW" altLang="en-US" sz="36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68264"/>
            <a:ext cx="8229600" cy="989034"/>
          </a:xfrm>
        </p:spPr>
        <p:txBody>
          <a:bodyPr/>
          <a:lstStyle>
            <a:lvl1pPr>
              <a:defRPr>
                <a:solidFill>
                  <a:srgbClr val="000099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1pPr>
            <a:lvl2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2pPr>
            <a:lvl3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3pPr>
            <a:lvl4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4pPr>
            <a:lvl5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ims\Desktop\PP底色3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0"/>
            <a:ext cx="9154171" cy="6858000"/>
          </a:xfrm>
          <a:prstGeom prst="rect">
            <a:avLst/>
          </a:prstGeom>
          <a:noFill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4143372" y="641725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D60F35F-5050-4C51-A93E-D11635D097C2}" type="slidenum">
              <a:rPr lang="zh-TW" altLang="en-US" smtClean="0">
                <a:solidFill>
                  <a:srgbClr val="000099"/>
                </a:solidFill>
              </a:rPr>
              <a:pPr/>
              <a:t>‹#›</a:t>
            </a:fld>
            <a:endParaRPr lang="zh-TW" altLang="en-US" dirty="0">
              <a:solidFill>
                <a:srgbClr val="000099"/>
              </a:solidFill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71406" y="6417254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81069E-A3BE-4A4B-B9D5-42F07D9BD6B2}" type="datetime4">
              <a:rPr lang="en-US" altLang="zh-TW" smtClean="0">
                <a:solidFill>
                  <a:srgbClr val="000099"/>
                </a:solidFill>
              </a:rPr>
              <a:pPr/>
              <a:t>March 30, 2020</a:t>
            </a:fld>
            <a:endParaRPr lang="zh-TW" altLang="en-US" dirty="0">
              <a:solidFill>
                <a:srgbClr val="0000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標楷體" pitchFamily="65" charset="-120"/>
          <a:ea typeface="標楷體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85800" y="2643182"/>
            <a:ext cx="7772400" cy="221457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>
              <a:defRPr sz="5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色彩校正與亮度設定</a:t>
            </a:r>
            <a:endParaRPr kumimoji="0" lang="en-US" altLang="zh-TW" sz="5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5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300" dirty="0" smtClean="0">
                <a:solidFill>
                  <a:srgbClr val="000099"/>
                </a:solidFill>
                <a:latin typeface="標楷體" pitchFamily="65" charset="-120"/>
                <a:ea typeface="標楷體" pitchFamily="65" charset="-120"/>
                <a:cs typeface="+mj-cs"/>
              </a:rPr>
              <a:t>王文俊</a:t>
            </a:r>
            <a:endParaRPr kumimoji="0" lang="zh-TW" altLang="en-US" sz="43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色彩校正</a:t>
            </a:r>
            <a:endParaRPr lang="zh-TW" altLang="en-US" dirty="0"/>
          </a:p>
        </p:txBody>
      </p:sp>
      <p:cxnSp>
        <p:nvCxnSpPr>
          <p:cNvPr id="49" name="肘形接點 48"/>
          <p:cNvCxnSpPr/>
          <p:nvPr/>
        </p:nvCxnSpPr>
        <p:spPr>
          <a:xfrm rot="5400000">
            <a:off x="6061880" y="5236381"/>
            <a:ext cx="203201" cy="27543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28596" y="1285860"/>
          <a:ext cx="8429684" cy="5104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/>
                <a:gridCol w="6572296"/>
              </a:tblGrid>
              <a:tr h="207170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原設定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色溫</a:t>
                      </a:r>
                      <a:r>
                        <a:rPr lang="en-US" altLang="zh-TW" dirty="0" smtClean="0"/>
                        <a:t>7700K</a:t>
                      </a:r>
                      <a:endParaRPr lang="zh-TW" altLang="en-US" dirty="0"/>
                    </a:p>
                  </a:txBody>
                  <a:tcPr/>
                </a:tc>
              </a:tr>
              <a:tr h="277176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新設定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色溫</a:t>
                      </a:r>
                      <a:r>
                        <a:rPr lang="en-US" altLang="zh-TW" dirty="0" smtClean="0"/>
                        <a:t>6500K</a:t>
                      </a:r>
                    </a:p>
                    <a:p>
                      <a:r>
                        <a:rPr lang="zh-TW" altLang="en-US" dirty="0" smtClean="0"/>
                        <a:t>飽和度</a:t>
                      </a:r>
                      <a:r>
                        <a:rPr lang="en-US" altLang="zh-TW" dirty="0" smtClean="0"/>
                        <a:t>75</a:t>
                      </a:r>
                      <a:r>
                        <a:rPr lang="en-US" altLang="zh-TW" dirty="0" smtClean="0"/>
                        <a:t>%</a:t>
                      </a:r>
                    </a:p>
                    <a:p>
                      <a:r>
                        <a:rPr lang="en-US" altLang="zh-TW" dirty="0" smtClean="0"/>
                        <a:t>Gamma 2.4</a:t>
                      </a:r>
                    </a:p>
                    <a:p>
                      <a:r>
                        <a:rPr lang="zh-TW" altLang="en-US" dirty="0" smtClean="0"/>
                        <a:t>亮度</a:t>
                      </a:r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sz="5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飽和度</a:t>
                      </a:r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100%   </a:t>
                      </a:r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飽和度</a:t>
                      </a:r>
                      <a:r>
                        <a:rPr lang="en-US" altLang="zh-TW" dirty="0" smtClean="0">
                          <a:latin typeface="+mn-ea"/>
                          <a:ea typeface="+mn-ea"/>
                        </a:rPr>
                        <a:t>75</a:t>
                      </a:r>
                      <a:r>
                        <a:rPr lang="zh-TW" altLang="en-US" dirty="0" smtClean="0">
                          <a:latin typeface="+mn-ea"/>
                          <a:ea typeface="+mn-ea"/>
                        </a:rPr>
                        <a:t>％</a:t>
                      </a:r>
                      <a:endParaRPr lang="en-US" altLang="zh-TW" dirty="0" smtClean="0"/>
                    </a:p>
                    <a:p>
                      <a:endParaRPr lang="en-US" altLang="zh-TW" sz="8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圖片 9" descr="7700k.jpg"/>
          <p:cNvPicPr>
            <a:picLocks noChangeAspect="1"/>
          </p:cNvPicPr>
          <p:nvPr/>
        </p:nvPicPr>
        <p:blipFill>
          <a:blip r:embed="rId2" cstate="print"/>
          <a:srcRect l="3101" t="9792" r="62010" b="63645"/>
          <a:stretch>
            <a:fillRect/>
          </a:stretch>
        </p:blipFill>
        <p:spPr>
          <a:xfrm>
            <a:off x="6000760" y="1500174"/>
            <a:ext cx="2547324" cy="1538275"/>
          </a:xfrm>
          <a:prstGeom prst="rect">
            <a:avLst/>
          </a:prstGeom>
        </p:spPr>
      </p:pic>
      <p:pic>
        <p:nvPicPr>
          <p:cNvPr id="11" name="圖片 10" descr="6500k.jpg"/>
          <p:cNvPicPr>
            <a:picLocks noChangeAspect="1"/>
          </p:cNvPicPr>
          <p:nvPr/>
        </p:nvPicPr>
        <p:blipFill>
          <a:blip r:embed="rId3" cstate="print"/>
          <a:srcRect l="3101" t="9792" r="62010" b="63645"/>
          <a:stretch>
            <a:fillRect/>
          </a:stretch>
        </p:blipFill>
        <p:spPr>
          <a:xfrm>
            <a:off x="6000760" y="4176741"/>
            <a:ext cx="2547324" cy="1538275"/>
          </a:xfrm>
          <a:prstGeom prst="rect">
            <a:avLst/>
          </a:prstGeom>
        </p:spPr>
      </p:pic>
      <p:pic>
        <p:nvPicPr>
          <p:cNvPr id="7" name="圖片 6" descr="IMG_20191217_132949.red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28860" y="4714885"/>
            <a:ext cx="1071569" cy="1071569"/>
          </a:xfrm>
          <a:prstGeom prst="rect">
            <a:avLst/>
          </a:prstGeom>
        </p:spPr>
      </p:pic>
      <p:pic>
        <p:nvPicPr>
          <p:cNvPr id="9" name="圖片 8" descr="IMG_20191217_133019.red75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0497" y="4714885"/>
            <a:ext cx="1071569" cy="1071569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7786710" y="534568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6500K</a:t>
            </a:r>
            <a:endParaRPr lang="zh-TW" altLang="en-US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786710" y="264318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7700K</a:t>
            </a:r>
            <a:endParaRPr lang="zh-TW" altLang="en-US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 descr="亮度模式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707885"/>
            <a:ext cx="8786874" cy="186385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亮度設定</a:t>
            </a:r>
            <a:endParaRPr lang="zh-TW" altLang="en-US" dirty="0"/>
          </a:p>
        </p:txBody>
      </p:sp>
      <p:cxnSp>
        <p:nvCxnSpPr>
          <p:cNvPr id="49" name="肘形接點 48"/>
          <p:cNvCxnSpPr/>
          <p:nvPr/>
        </p:nvCxnSpPr>
        <p:spPr>
          <a:xfrm rot="5400000">
            <a:off x="6061880" y="5236381"/>
            <a:ext cx="203201" cy="27543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71406" y="2265659"/>
            <a:ext cx="87154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原設定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   WPT   42    54    66     78     90</a:t>
            </a: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         BPT             WPT-10</a:t>
            </a: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有預設值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N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WPT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N-40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N-20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  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N   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N+20   N+40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         BPT             WPT-15</a:t>
            </a:r>
            <a:endParaRPr lang="zh-TW" altLang="en-US" sz="24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4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目前預設值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N=120(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因為另有開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Gamma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，亮度差異大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每次色彩校正時，先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將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WPT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設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為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40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、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將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BPT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設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為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15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，關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Gamma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，色彩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校正完後，套用亮度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3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的設定。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色彩校正與亮度設定</a:t>
            </a:r>
            <a:endParaRPr lang="zh-TW" altLang="en-US" dirty="0"/>
          </a:p>
        </p:txBody>
      </p:sp>
      <p:cxnSp>
        <p:nvCxnSpPr>
          <p:cNvPr id="49" name="肘形接點 48"/>
          <p:cNvCxnSpPr/>
          <p:nvPr/>
        </p:nvCxnSpPr>
        <p:spPr>
          <a:xfrm rot="5400000">
            <a:off x="6061880" y="5236381"/>
            <a:ext cx="203201" cy="27543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 descr="1111111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1357298"/>
            <a:ext cx="8763062" cy="4929222"/>
          </a:xfrm>
          <a:prstGeom prst="rect">
            <a:avLst/>
          </a:prstGeom>
        </p:spPr>
      </p:pic>
      <p:sp>
        <p:nvSpPr>
          <p:cNvPr id="7" name="橢圓形圖說文字 6"/>
          <p:cNvSpPr/>
          <p:nvPr/>
        </p:nvSpPr>
        <p:spPr>
          <a:xfrm>
            <a:off x="285720" y="3929066"/>
            <a:ext cx="4143404" cy="2428892"/>
          </a:xfrm>
          <a:prstGeom prst="wedgeEllipseCallout">
            <a:avLst>
              <a:gd name="adj1" fmla="val -23368"/>
              <a:gd name="adj2" fmla="val -76279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按這個就好，</a:t>
            </a:r>
            <a:endParaRPr lang="en-US" altLang="zh-TW" sz="24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2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事情一起做。</a:t>
            </a:r>
            <a:endParaRPr lang="en-US" altLang="zh-TW" sz="24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2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校正完，</a:t>
            </a:r>
            <a:endParaRPr lang="en-US" altLang="zh-TW" sz="24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2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直接套用結果。</a:t>
            </a:r>
            <a:endParaRPr lang="en-US" altLang="zh-TW" sz="24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2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需要更新主機程式。</a:t>
            </a:r>
            <a:endParaRPr lang="zh-TW" altLang="en-US" sz="24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6" name="圖片 15" descr="Image018bbb.jpg"/>
          <p:cNvPicPr>
            <a:picLocks noChangeAspect="1"/>
          </p:cNvPicPr>
          <p:nvPr/>
        </p:nvPicPr>
        <p:blipFill>
          <a:blip r:embed="rId3" cstate="print"/>
          <a:srcRect l="26860" t="23187" r="32616" b="25507"/>
          <a:stretch>
            <a:fillRect/>
          </a:stretch>
        </p:blipFill>
        <p:spPr bwMode="auto">
          <a:xfrm>
            <a:off x="3643306" y="4429132"/>
            <a:ext cx="804862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圖片 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293" y="5286388"/>
            <a:ext cx="1143021" cy="8255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相機初始化流程</a:t>
            </a:r>
            <a:endParaRPr lang="zh-TW" altLang="en-US" dirty="0"/>
          </a:p>
        </p:txBody>
      </p:sp>
      <p:sp>
        <p:nvSpPr>
          <p:cNvPr id="137" name="矩形 136"/>
          <p:cNvSpPr/>
          <p:nvPr/>
        </p:nvSpPr>
        <p:spPr>
          <a:xfrm>
            <a:off x="2357422" y="1428736"/>
            <a:ext cx="328614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相機上電，相機初始化</a:t>
            </a:r>
            <a:endParaRPr lang="en-US" altLang="zh-TW" sz="1400" dirty="0" smtClean="0"/>
          </a:p>
        </p:txBody>
      </p:sp>
      <p:sp>
        <p:nvSpPr>
          <p:cNvPr id="18" name="矩形 17"/>
          <p:cNvSpPr/>
          <p:nvPr/>
        </p:nvSpPr>
        <p:spPr>
          <a:xfrm>
            <a:off x="2357422" y="2357430"/>
            <a:ext cx="328614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相機穩定輸出影像</a:t>
            </a:r>
            <a:r>
              <a:rPr lang="en-US" altLang="zh-TW" sz="1400" dirty="0" smtClean="0"/>
              <a:t>2</a:t>
            </a:r>
            <a:r>
              <a:rPr lang="zh-TW" altLang="en-US" sz="1400" dirty="0" smtClean="0"/>
              <a:t>秒後，軟體開始動作。</a:t>
            </a:r>
            <a:endParaRPr lang="en-US" altLang="zh-TW" sz="1400" dirty="0" smtClean="0"/>
          </a:p>
        </p:txBody>
      </p:sp>
      <p:sp>
        <p:nvSpPr>
          <p:cNvPr id="19" name="矩形 18"/>
          <p:cNvSpPr/>
          <p:nvPr/>
        </p:nvSpPr>
        <p:spPr>
          <a:xfrm>
            <a:off x="2357422" y="3214686"/>
            <a:ext cx="328614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讀取相機內的色彩參數並套用，讀取亮度設定值。</a:t>
            </a:r>
            <a:endParaRPr lang="en-US" altLang="zh-TW" sz="1400" dirty="0" smtClean="0"/>
          </a:p>
        </p:txBody>
      </p:sp>
      <p:sp>
        <p:nvSpPr>
          <p:cNvPr id="20" name="矩形 19"/>
          <p:cNvSpPr/>
          <p:nvPr/>
        </p:nvSpPr>
        <p:spPr>
          <a:xfrm>
            <a:off x="1357290" y="4143380"/>
            <a:ext cx="235745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無亮度設定值</a:t>
            </a:r>
            <a:r>
              <a:rPr lang="en-US" altLang="zh-TW" sz="1400" dirty="0" smtClean="0"/>
              <a:t> =&gt; </a:t>
            </a:r>
            <a:r>
              <a:rPr lang="zh-TW" altLang="en-US" sz="1400" dirty="0" smtClean="0"/>
              <a:t>舊相機</a:t>
            </a:r>
            <a:endParaRPr lang="en-US" altLang="zh-TW" sz="1400" dirty="0" smtClean="0"/>
          </a:p>
        </p:txBody>
      </p:sp>
      <p:sp>
        <p:nvSpPr>
          <p:cNvPr id="21" name="矩形 20"/>
          <p:cNvSpPr/>
          <p:nvPr/>
        </p:nvSpPr>
        <p:spPr>
          <a:xfrm>
            <a:off x="1357290" y="5000636"/>
            <a:ext cx="235745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完成</a:t>
            </a:r>
            <a:endParaRPr lang="en-US" altLang="zh-TW" sz="1400" dirty="0" smtClean="0"/>
          </a:p>
        </p:txBody>
      </p:sp>
      <p:cxnSp>
        <p:nvCxnSpPr>
          <p:cNvPr id="23" name="肘形接點 22"/>
          <p:cNvCxnSpPr>
            <a:stCxn id="137" idx="2"/>
            <a:endCxn id="18" idx="0"/>
          </p:cNvCxnSpPr>
          <p:nvPr/>
        </p:nvCxnSpPr>
        <p:spPr>
          <a:xfrm rot="5400000">
            <a:off x="3821901" y="2178835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18" idx="2"/>
            <a:endCxn id="19" idx="0"/>
          </p:cNvCxnSpPr>
          <p:nvPr/>
        </p:nvCxnSpPr>
        <p:spPr>
          <a:xfrm rot="5400000">
            <a:off x="3857620" y="3071810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>
            <a:stCxn id="19" idx="2"/>
            <a:endCxn id="20" idx="0"/>
          </p:cNvCxnSpPr>
          <p:nvPr/>
        </p:nvCxnSpPr>
        <p:spPr>
          <a:xfrm rot="5400000">
            <a:off x="3089662" y="3232546"/>
            <a:ext cx="357190" cy="14644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20" idx="2"/>
            <a:endCxn id="21" idx="0"/>
          </p:cNvCxnSpPr>
          <p:nvPr/>
        </p:nvCxnSpPr>
        <p:spPr>
          <a:xfrm rot="5400000">
            <a:off x="2393141" y="4857760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460873" y="4143380"/>
            <a:ext cx="235745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有亮度設定值</a:t>
            </a:r>
            <a:r>
              <a:rPr lang="en-US" altLang="zh-TW" sz="1400" dirty="0" smtClean="0"/>
              <a:t> =&gt; </a:t>
            </a:r>
            <a:r>
              <a:rPr lang="zh-TW" altLang="en-US" sz="1400" dirty="0" smtClean="0"/>
              <a:t>新相機</a:t>
            </a:r>
            <a:endParaRPr lang="en-US" altLang="zh-TW" sz="1400" dirty="0" smtClean="0"/>
          </a:p>
        </p:txBody>
      </p:sp>
      <p:sp>
        <p:nvSpPr>
          <p:cNvPr id="14" name="矩形 13"/>
          <p:cNvSpPr/>
          <p:nvPr/>
        </p:nvSpPr>
        <p:spPr>
          <a:xfrm>
            <a:off x="4460873" y="5000636"/>
            <a:ext cx="235745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設定飽和度、</a:t>
            </a:r>
            <a:r>
              <a:rPr lang="en-US" altLang="zh-TW" sz="1400" dirty="0" smtClean="0"/>
              <a:t>Gamma</a:t>
            </a:r>
            <a:r>
              <a:rPr lang="zh-TW" altLang="en-US" sz="1400" dirty="0" smtClean="0"/>
              <a:t>、亮度</a:t>
            </a:r>
            <a:endParaRPr lang="en-US" altLang="zh-TW" sz="1400" dirty="0" smtClean="0"/>
          </a:p>
        </p:txBody>
      </p:sp>
      <p:cxnSp>
        <p:nvCxnSpPr>
          <p:cNvPr id="15" name="肘形接點 14"/>
          <p:cNvCxnSpPr>
            <a:stCxn id="13" idx="2"/>
            <a:endCxn id="14" idx="0"/>
          </p:cNvCxnSpPr>
          <p:nvPr/>
        </p:nvCxnSpPr>
        <p:spPr>
          <a:xfrm rot="5400000">
            <a:off x="5496724" y="4857760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460873" y="5857892"/>
            <a:ext cx="235745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/>
              <a:t>完成</a:t>
            </a:r>
            <a:endParaRPr lang="en-US" altLang="zh-TW" sz="1400" dirty="0" smtClean="0"/>
          </a:p>
        </p:txBody>
      </p:sp>
      <p:cxnSp>
        <p:nvCxnSpPr>
          <p:cNvPr id="35" name="肘形接點 34"/>
          <p:cNvCxnSpPr>
            <a:stCxn id="19" idx="2"/>
            <a:endCxn id="13" idx="0"/>
          </p:cNvCxnSpPr>
          <p:nvPr/>
        </p:nvCxnSpPr>
        <p:spPr>
          <a:xfrm rot="16200000" flipH="1">
            <a:off x="4641453" y="3145233"/>
            <a:ext cx="357190" cy="16391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/>
          <p:cNvCxnSpPr>
            <a:stCxn id="14" idx="2"/>
            <a:endCxn id="16" idx="0"/>
          </p:cNvCxnSpPr>
          <p:nvPr/>
        </p:nvCxnSpPr>
        <p:spPr>
          <a:xfrm rot="5400000">
            <a:off x="5496724" y="5715016"/>
            <a:ext cx="28575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286644" y="4429132"/>
            <a:ext cx="1285884" cy="1500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/>
              <a:t>設定</a:t>
            </a:r>
            <a:r>
              <a:rPr lang="en-US" altLang="zh-TW" sz="1400" dirty="0" smtClean="0"/>
              <a:t>Gamma</a:t>
            </a:r>
          </a:p>
          <a:p>
            <a:r>
              <a:rPr lang="en-US" altLang="zh-TW" sz="1400" dirty="0" smtClean="0"/>
              <a:t>0x5000  0xFD</a:t>
            </a:r>
          </a:p>
          <a:p>
            <a:r>
              <a:rPr lang="en-US" altLang="zh-TW" sz="1400" dirty="0" smtClean="0"/>
              <a:t>0x5002 0x88</a:t>
            </a:r>
          </a:p>
          <a:p>
            <a:r>
              <a:rPr lang="en-US" altLang="zh-TW" sz="1400" dirty="0" smtClean="0"/>
              <a:t>0x5300 0x03</a:t>
            </a:r>
          </a:p>
          <a:p>
            <a:r>
              <a:rPr lang="en-US" altLang="zh-TW" sz="1400" dirty="0" smtClean="0"/>
              <a:t>Gamma2.4</a:t>
            </a:r>
            <a:r>
              <a:rPr lang="zh-TW" altLang="en-US" sz="1400" dirty="0" smtClean="0"/>
              <a:t>的</a:t>
            </a:r>
            <a:endParaRPr lang="en-US" altLang="zh-TW" sz="1400" dirty="0" smtClean="0"/>
          </a:p>
          <a:p>
            <a:r>
              <a:rPr lang="en-US" altLang="zh-TW" sz="1400" dirty="0" smtClean="0"/>
              <a:t>16</a:t>
            </a:r>
            <a:r>
              <a:rPr lang="zh-TW" altLang="en-US" sz="1400" dirty="0" smtClean="0"/>
              <a:t>筆資料</a:t>
            </a:r>
            <a:endParaRPr lang="en-US" altLang="zh-TW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新舊版本交互使用狀況</a:t>
            </a:r>
            <a:endParaRPr lang="zh-TW" altLang="en-US" dirty="0"/>
          </a:p>
        </p:txBody>
      </p:sp>
      <p:cxnSp>
        <p:nvCxnSpPr>
          <p:cNvPr id="49" name="肘形接點 48"/>
          <p:cNvCxnSpPr/>
          <p:nvPr/>
        </p:nvCxnSpPr>
        <p:spPr>
          <a:xfrm rot="5400000">
            <a:off x="6061880" y="5236381"/>
            <a:ext cx="203201" cy="27543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85785" y="1303716"/>
          <a:ext cx="7572429" cy="442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143"/>
                <a:gridCol w="2524143"/>
                <a:gridCol w="2524143"/>
              </a:tblGrid>
              <a:tr h="98227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舊主機程式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新主機程式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107157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無設定相機</a:t>
                      </a:r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無色彩改變，原預設亮度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114300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舊設定相機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(7700K)</a:t>
                      </a:r>
                    </a:p>
                    <a:p>
                      <a:pPr algn="ctr"/>
                      <a:r>
                        <a:rPr lang="zh-TW" altLang="en-US" dirty="0" smtClean="0"/>
                        <a:t>使用</a:t>
                      </a:r>
                      <a:r>
                        <a:rPr lang="en-US" altLang="zh-TW" dirty="0" smtClean="0"/>
                        <a:t>imsLink_A03</a:t>
                      </a:r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舊色彩設定，原亮度設定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(7700K)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123230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新設定相機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(6500K+</a:t>
                      </a:r>
                      <a:r>
                        <a:rPr lang="zh-TW" altLang="en-US" dirty="0" smtClean="0"/>
                        <a:t>飽和度</a:t>
                      </a:r>
                      <a:r>
                        <a:rPr lang="en-US" altLang="zh-TW" dirty="0" smtClean="0"/>
                        <a:t>+Gamma+</a:t>
                      </a:r>
                      <a:r>
                        <a:rPr lang="zh-TW" altLang="en-US" dirty="0" smtClean="0"/>
                        <a:t>亮度</a:t>
                      </a:r>
                      <a:r>
                        <a:rPr lang="en-US" altLang="zh-TW" dirty="0" smtClean="0"/>
                        <a:t>)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zh-TW" altLang="en-US" dirty="0" smtClean="0"/>
                        <a:t>使用</a:t>
                      </a:r>
                      <a:r>
                        <a:rPr lang="en-US" altLang="zh-TW" dirty="0" smtClean="0"/>
                        <a:t>imsLink_A04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新色彩設定，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zh-TW" altLang="en-US" dirty="0" smtClean="0"/>
                        <a:t>原亮度設定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(6500K+</a:t>
                      </a:r>
                      <a:r>
                        <a:rPr lang="zh-TW" altLang="en-US" dirty="0" smtClean="0"/>
                        <a:t>飽和度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新色彩設定，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zh-TW" altLang="en-US" dirty="0" smtClean="0"/>
                        <a:t>新亮度設定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(6500K+</a:t>
                      </a:r>
                      <a:r>
                        <a:rPr lang="zh-TW" altLang="en-US" dirty="0" smtClean="0"/>
                        <a:t>飽和度</a:t>
                      </a:r>
                      <a:r>
                        <a:rPr lang="en-US" altLang="zh-TW" dirty="0" smtClean="0"/>
                        <a:t>+Gamma+</a:t>
                      </a:r>
                      <a:r>
                        <a:rPr lang="zh-TW" altLang="en-US" dirty="0" smtClean="0"/>
                        <a:t>亮度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71472" y="5857892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Note :  1. </a:t>
            </a:r>
            <a:r>
              <a:rPr lang="zh-TW" altLang="en-US" dirty="0" smtClean="0"/>
              <a:t>可以用工廠模式分辨新舊主機程式、相機設定。</a:t>
            </a:r>
            <a:endParaRPr lang="en-US" altLang="zh-TW" dirty="0" smtClean="0"/>
          </a:p>
          <a:p>
            <a:r>
              <a:rPr lang="en-US" altLang="zh-TW" dirty="0" smtClean="0"/>
              <a:t>             2. </a:t>
            </a:r>
            <a:r>
              <a:rPr lang="zh-TW" altLang="en-US" dirty="0" smtClean="0"/>
              <a:t>對產線而言，使用新主機程式，可以生產新舊設定相機。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10294</TotalTime>
  <Words>318</Words>
  <Application>Microsoft Office PowerPoint</Application>
  <PresentationFormat>如螢幕大小 (4:3)</PresentationFormat>
  <Paragraphs>72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投影片 1</vt:lpstr>
      <vt:lpstr>色彩校正</vt:lpstr>
      <vt:lpstr>亮度設定</vt:lpstr>
      <vt:lpstr>色彩校正與亮度設定</vt:lpstr>
      <vt:lpstr>相機初始化流程</vt:lpstr>
      <vt:lpstr>新舊版本交互使用狀況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ims</dc:creator>
  <cp:lastModifiedBy>USER</cp:lastModifiedBy>
  <cp:revision>854</cp:revision>
  <dcterms:created xsi:type="dcterms:W3CDTF">2017-04-06T07:22:08Z</dcterms:created>
  <dcterms:modified xsi:type="dcterms:W3CDTF">2020-03-30T10:36:50Z</dcterms:modified>
</cp:coreProperties>
</file>