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3319" autoAdjust="0"/>
  </p:normalViewPr>
  <p:slideViewPr>
    <p:cSldViewPr snapToGrid="0">
      <p:cViewPr varScale="1">
        <p:scale>
          <a:sx n="77" d="100"/>
          <a:sy n="77" d="100"/>
        </p:scale>
        <p:origin x="3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000" b="0" i="0" u="none" strike="noStrike" kern="1200" spc="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r>
              <a:rPr lang="ja-JP" sz="1000"/>
              <a:t>スマホからの利用時間が占める割合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000" b="0" i="0" u="none" strike="noStrike" kern="1200" spc="0" baseline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24476968970214491"/>
          <c:y val="0.23885264752979612"/>
          <c:w val="0.72133295933822272"/>
          <c:h val="0.7111020358449132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割合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ja-JP" sz="1200" b="0" i="0" u="none" strike="noStrike" kern="1200" baseline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+mn-cs"/>
                    </a:defRPr>
                  </a:pPr>
                  <a:endParaRPr lang="zh-TW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6B5F-43B0-9F53-AFAC7FC7EE6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ja-JP" sz="800" b="0" i="0" u="none" strike="noStrike" kern="1200" baseline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+mn-cs"/>
                    </a:defRPr>
                  </a:pPr>
                  <a:endParaRPr lang="zh-TW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6B5F-43B0-9F53-AFAC7FC7EE6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ja-JP" sz="800" b="0" i="0" u="none" strike="noStrike" kern="1200" baseline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+mn-cs"/>
                    </a:defRPr>
                  </a:pPr>
                  <a:endParaRPr lang="zh-TW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B5F-43B0-9F53-AFAC7FC7EE6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ja-JP" sz="800" b="0" i="0" u="none" strike="noStrike" kern="1200" baseline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+mn-cs"/>
                    </a:defRPr>
                  </a:pPr>
                  <a:endParaRPr lang="zh-TW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B5F-43B0-9F53-AFAC7FC7EE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ja-JP" sz="900" b="0" i="0" u="none" strike="noStrike" kern="1200" baseline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ファッション
サイト</c:v>
                </c:pt>
                <c:pt idx="1">
                  <c:v>大手ECサイト</c:v>
                </c:pt>
                <c:pt idx="2">
                  <c:v>価格比較サイト</c:v>
                </c:pt>
                <c:pt idx="3">
                  <c:v>通販会社サイト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0.64</c:v>
                </c:pt>
                <c:pt idx="1">
                  <c:v>0.56000000000000005</c:v>
                </c:pt>
                <c:pt idx="2">
                  <c:v>0.5</c:v>
                </c:pt>
                <c:pt idx="3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B5F-43B0-9F53-AFAC7FC7EE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0"/>
        <c:axId val="1820028704"/>
        <c:axId val="1218550128"/>
      </c:barChart>
      <c:catAx>
        <c:axId val="182002870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900" b="0" i="0" u="none" strike="noStrike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endParaRPr lang="zh-TW"/>
          </a:p>
        </c:txPr>
        <c:crossAx val="1218550128"/>
        <c:crosses val="autoZero"/>
        <c:auto val="1"/>
        <c:lblAlgn val="ctr"/>
        <c:lblOffset val="100"/>
        <c:noMultiLvlLbl val="0"/>
      </c:catAx>
      <c:valAx>
        <c:axId val="1218550128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1820028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</a:defRPr>
      </a:pPr>
      <a:endParaRPr lang="zh-TW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000" b="0" i="0" u="none" strike="noStrike" kern="1200" cap="all" spc="5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r>
              <a:rPr lang="zh-TW" sz="1000" dirty="0"/>
              <a:t>動画広告市場規模</a:t>
            </a:r>
            <a:r>
              <a:rPr lang="ja-JP" sz="1000" dirty="0"/>
              <a:t>推計・予測</a:t>
            </a:r>
            <a:r>
              <a:rPr lang="ja-JP" altLang="en-US" sz="1000" dirty="0"/>
              <a:t>（億円）</a:t>
            </a:r>
            <a:endParaRPr lang="ja-JP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000" b="0" i="0" u="none" strike="noStrike" kern="1200" cap="all" spc="50" baseline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3.3897350959632304E-2"/>
          <c:y val="0.19857540621988209"/>
          <c:w val="0.93220529808073538"/>
          <c:h val="0.63272578170563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金額（億円）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900" b="0" i="0" u="none" strike="noStrike" kern="1200" baseline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2019年</c:v>
                </c:pt>
                <c:pt idx="1">
                  <c:v>2020年</c:v>
                </c:pt>
                <c:pt idx="2">
                  <c:v>2021年</c:v>
                </c:pt>
                <c:pt idx="3">
                  <c:v>2022年</c:v>
                </c:pt>
                <c:pt idx="4">
                  <c:v>2023年</c:v>
                </c:pt>
                <c:pt idx="5">
                  <c:v>2024年</c:v>
                </c:pt>
              </c:strCache>
            </c:strRef>
          </c:cat>
          <c:val>
            <c:numRef>
              <c:f>Sheet1!$B$2:$B$7</c:f>
              <c:numCache>
                <c:formatCode>#,##0_ </c:formatCode>
                <c:ptCount val="6"/>
                <c:pt idx="0">
                  <c:v>2592</c:v>
                </c:pt>
                <c:pt idx="1">
                  <c:v>2954</c:v>
                </c:pt>
                <c:pt idx="2">
                  <c:v>3889</c:v>
                </c:pt>
                <c:pt idx="3">
                  <c:v>4833</c:v>
                </c:pt>
                <c:pt idx="4">
                  <c:v>5846</c:v>
                </c:pt>
                <c:pt idx="5">
                  <c:v>6856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C4A-4B4E-9622-7628BAF32F8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402885008"/>
        <c:axId val="1872687904"/>
      </c:barChart>
      <c:catAx>
        <c:axId val="1402885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900" b="0" i="0" u="none" strike="noStrike" kern="1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endParaRPr lang="zh-TW"/>
          </a:p>
        </c:txPr>
        <c:crossAx val="1872687904"/>
        <c:crosses val="autoZero"/>
        <c:auto val="1"/>
        <c:lblAlgn val="ctr"/>
        <c:lblOffset val="100"/>
        <c:noMultiLvlLbl val="0"/>
      </c:catAx>
      <c:valAx>
        <c:axId val="1872687904"/>
        <c:scaling>
          <c:orientation val="minMax"/>
        </c:scaling>
        <c:delete val="1"/>
        <c:axPos val="l"/>
        <c:numFmt formatCode="#,##0_ " sourceLinked="1"/>
        <c:majorTickMark val="none"/>
        <c:minorTickMark val="none"/>
        <c:tickLblPos val="nextTo"/>
        <c:crossAx val="1402885008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 b="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</a:defRPr>
      </a:pPr>
      <a:endParaRPr lang="zh-TW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0.47264</cdr:x>
      <cdr:y>0.14533</cdr:y>
    </cdr:from>
    <cdr:to>
      <cdr:x>0.97264</cdr:x>
      <cdr:y>0.26661</cdr:y>
    </cdr:to>
    <cdr:sp macro="" textlink="">
      <cdr:nvSpPr>
        <cdr:cNvPr id="2" name="正方形/長方形 1">
          <a:extLst xmlns:a="http://schemas.openxmlformats.org/drawingml/2006/main">
            <a:ext uri="{FF2B5EF4-FFF2-40B4-BE49-F238E27FC236}">
              <a16:creationId xmlns:a16="http://schemas.microsoft.com/office/drawing/2014/main" id="{7CC2BB72-4B71-4472-AED5-88D0A14EB799}"/>
            </a:ext>
          </a:extLst>
        </cdr:cNvPr>
        <cdr:cNvSpPr/>
      </cdr:nvSpPr>
      <cdr:spPr>
        <a:xfrm xmlns:a="http://schemas.openxmlformats.org/drawingml/2006/main">
          <a:off x="1947875" y="405688"/>
          <a:ext cx="2060633" cy="3385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ja-JP" altLang="en-US" sz="1600" b="1" dirty="0">
              <a:solidFill>
                <a:schemeClr val="accent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女性若年層が多い</a:t>
          </a:r>
          <a:endParaRPr lang="en-US" altLang="ja-JP" sz="1600" dirty="0">
            <a:solidFill>
              <a:schemeClr val="accent1">
                <a:lumMod val="50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cdr:txBody>
    </cdr:sp>
  </cdr:relSizeAnchor>
  <cdr:relSizeAnchor xmlns:cdr="http://schemas.openxmlformats.org/drawingml/2006/chartDrawing">
    <cdr:from>
      <cdr:x>0.8245</cdr:x>
      <cdr:y>0.92833</cdr:y>
    </cdr:from>
    <cdr:to>
      <cdr:x>1</cdr:x>
      <cdr:y>1</cdr:y>
    </cdr:to>
    <cdr:sp macro="" textlink="">
      <cdr:nvSpPr>
        <cdr:cNvPr id="3" name="正方形/長方形 2">
          <a:extLst xmlns:a="http://schemas.openxmlformats.org/drawingml/2006/main">
            <a:ext uri="{FF2B5EF4-FFF2-40B4-BE49-F238E27FC236}">
              <a16:creationId xmlns:a16="http://schemas.microsoft.com/office/drawing/2014/main" id="{CB5CBDF9-8D36-4251-B7AF-3EB0498E42F7}"/>
            </a:ext>
          </a:extLst>
        </cdr:cNvPr>
        <cdr:cNvSpPr/>
      </cdr:nvSpPr>
      <cdr:spPr>
        <a:xfrm xmlns:a="http://schemas.openxmlformats.org/drawingml/2006/main">
          <a:off x="4933394" y="8911545"/>
          <a:ext cx="723275" cy="20005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ja-JP" altLang="en-US" sz="700" dirty="0">
              <a:latin typeface="メイリオ" panose="020B0604030504040204" pitchFamily="50" charset="-128"/>
              <a:ea typeface="メイリオ" panose="020B0604030504040204" pitchFamily="50" charset="-128"/>
            </a:rPr>
            <a:t>（当社調べ）</a:t>
          </a:r>
          <a:endParaRPr lang="en-US" altLang="ja-JP" sz="700" dirty="0">
            <a:latin typeface="メイリオ" panose="020B0604030504040204" pitchFamily="50" charset="-128"/>
            <a:ea typeface="メイリオ" panose="020B0604030504040204" pitchFamily="50" charset="-128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0.10941</cdr:x>
      <cdr:y>0.16162</cdr:y>
    </cdr:from>
    <cdr:to>
      <cdr:x>0.8097</cdr:x>
      <cdr:y>0.4839</cdr:y>
    </cdr:to>
    <cdr:cxnSp macro="">
      <cdr:nvCxnSpPr>
        <cdr:cNvPr id="3" name="直線矢印コネクタ 2">
          <a:extLst xmlns:a="http://schemas.openxmlformats.org/drawingml/2006/main">
            <a:ext uri="{FF2B5EF4-FFF2-40B4-BE49-F238E27FC236}">
              <a16:creationId xmlns:a16="http://schemas.microsoft.com/office/drawing/2014/main" id="{C6D6D6CB-0C40-4207-84E7-0C0252F25446}"/>
            </a:ext>
          </a:extLst>
        </cdr:cNvPr>
        <cdr:cNvCxnSpPr/>
      </cdr:nvCxnSpPr>
      <cdr:spPr>
        <a:xfrm xmlns:a="http://schemas.openxmlformats.org/drawingml/2006/main" flipV="1">
          <a:off x="450908" y="444217"/>
          <a:ext cx="2886075" cy="885826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accent1">
              <a:lumMod val="75000"/>
            </a:schemeClr>
          </a:solidFill>
          <a:headEnd type="none" w="med" len="med"/>
          <a:tailEnd type="arrow" w="med" len="me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0.65025</cdr:x>
      <cdr:y>0.92721</cdr:y>
    </cdr:from>
    <cdr:to>
      <cdr:x>1</cdr:x>
      <cdr:y>1</cdr:y>
    </cdr:to>
    <cdr:sp macro="" textlink="">
      <cdr:nvSpPr>
        <cdr:cNvPr id="13" name="正方形/長方形 12">
          <a:extLst xmlns:a="http://schemas.openxmlformats.org/drawingml/2006/main">
            <a:ext uri="{FF2B5EF4-FFF2-40B4-BE49-F238E27FC236}">
              <a16:creationId xmlns:a16="http://schemas.microsoft.com/office/drawing/2014/main" id="{6534DF78-B86A-414A-B727-B6E1921B72AB}"/>
            </a:ext>
          </a:extLst>
        </cdr:cNvPr>
        <cdr:cNvSpPr/>
      </cdr:nvSpPr>
      <cdr:spPr>
        <a:xfrm xmlns:a="http://schemas.openxmlformats.org/drawingml/2006/main">
          <a:off x="4099013" y="4493748"/>
          <a:ext cx="1441420" cy="20005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ja-JP" altLang="en-US" sz="700" dirty="0">
              <a:latin typeface="メイリオ" panose="020B0604030504040204" pitchFamily="50" charset="-128"/>
              <a:ea typeface="メイリオ" panose="020B0604030504040204" pitchFamily="50" charset="-128"/>
            </a:rPr>
            <a:t>（サイバーエージェント発表）</a:t>
          </a:r>
        </a:p>
      </cdr:txBody>
    </cdr:sp>
  </cdr:relSizeAnchor>
  <cdr:relSizeAnchor xmlns:cdr="http://schemas.openxmlformats.org/drawingml/2006/chartDrawing">
    <cdr:from>
      <cdr:x>0.11895</cdr:x>
      <cdr:y>0.17878</cdr:y>
    </cdr:from>
    <cdr:to>
      <cdr:x>0.4687</cdr:x>
      <cdr:y>0.34675</cdr:y>
    </cdr:to>
    <cdr:sp macro="" textlink="">
      <cdr:nvSpPr>
        <cdr:cNvPr id="5" name="正方形/長方形 4">
          <a:extLst xmlns:a="http://schemas.openxmlformats.org/drawingml/2006/main">
            <a:ext uri="{FF2B5EF4-FFF2-40B4-BE49-F238E27FC236}">
              <a16:creationId xmlns:a16="http://schemas.microsoft.com/office/drawing/2014/main" id="{0FB37805-3B63-4E9A-A00F-F0611D51D278}"/>
            </a:ext>
          </a:extLst>
        </cdr:cNvPr>
        <cdr:cNvSpPr/>
      </cdr:nvSpPr>
      <cdr:spPr>
        <a:xfrm xmlns:a="http://schemas.openxmlformats.org/drawingml/2006/main">
          <a:off x="490220" y="491401"/>
          <a:ext cx="1441413" cy="46167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ja-JP" altLang="en-US" sz="2000" b="1" dirty="0">
              <a:solidFill>
                <a:schemeClr val="accent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約</a:t>
          </a:r>
          <a:r>
            <a:rPr lang="en-US" altLang="ja-JP" sz="2400" b="1" dirty="0">
              <a:solidFill>
                <a:schemeClr val="accent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2.6</a:t>
          </a:r>
          <a:r>
            <a:rPr lang="ja-JP" altLang="en-US" sz="2000" b="1" dirty="0">
              <a:solidFill>
                <a:schemeClr val="accent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rPr>
            <a:t>倍</a:t>
          </a:r>
          <a:endParaRPr lang="en-US" altLang="ja-JP" sz="2000" dirty="0">
            <a:solidFill>
              <a:schemeClr val="accent1">
                <a:lumMod val="50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20235-4342-409A-83B4-571B1B9365D1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0C7E-C9A4-47A9-BAFB-B7B1CEE42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36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936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75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69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1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85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25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08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07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88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69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0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01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BC2178E-E9CF-44D5-ADBD-3B006DFCB427}"/>
              </a:ext>
            </a:extLst>
          </p:cNvPr>
          <p:cNvGrpSpPr/>
          <p:nvPr/>
        </p:nvGrpSpPr>
        <p:grpSpPr>
          <a:xfrm>
            <a:off x="0" y="0"/>
            <a:ext cx="6858000" cy="9690500"/>
            <a:chOff x="0" y="0"/>
            <a:chExt cx="6858000" cy="9690500"/>
          </a:xfrm>
        </p:grpSpPr>
        <p:graphicFrame>
          <p:nvGraphicFramePr>
            <p:cNvPr id="6" name="グラフ 5"/>
            <p:cNvGraphicFramePr/>
            <p:nvPr>
              <p:extLst>
                <p:ext uri="{D42A27DB-BD31-4B8C-83A1-F6EECF244321}">
                  <p14:modId xmlns:p14="http://schemas.microsoft.com/office/powerpoint/2010/main" val="2692315978"/>
                </p:ext>
              </p:extLst>
            </p:nvPr>
          </p:nvGraphicFramePr>
          <p:xfrm>
            <a:off x="1368367" y="5953422"/>
            <a:ext cx="4121266" cy="27914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正方形/長方形 3"/>
            <p:cNvSpPr/>
            <p:nvPr/>
          </p:nvSpPr>
          <p:spPr>
            <a:xfrm>
              <a:off x="1252133" y="211195"/>
              <a:ext cx="43537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800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動画広告市場の先を読む</a:t>
              </a:r>
            </a:p>
          </p:txBody>
        </p:sp>
        <p:graphicFrame>
          <p:nvGraphicFramePr>
            <p:cNvPr id="8" name="グラフ 7"/>
            <p:cNvGraphicFramePr/>
            <p:nvPr>
              <p:extLst>
                <p:ext uri="{D42A27DB-BD31-4B8C-83A1-F6EECF244321}">
                  <p14:modId xmlns:p14="http://schemas.microsoft.com/office/powerpoint/2010/main" val="3005511360"/>
                </p:ext>
              </p:extLst>
            </p:nvPr>
          </p:nvGraphicFramePr>
          <p:xfrm>
            <a:off x="1368367" y="1844593"/>
            <a:ext cx="4121266" cy="27485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下矢印 14"/>
            <p:cNvSpPr/>
            <p:nvPr/>
          </p:nvSpPr>
          <p:spPr>
            <a:xfrm>
              <a:off x="2727000" y="4739245"/>
              <a:ext cx="1404000" cy="360000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1116634" y="1042713"/>
              <a:ext cx="144000" cy="7078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1260634" y="1068113"/>
              <a:ext cx="448073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ja-JP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2019</a:t>
              </a:r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年に</a:t>
              </a:r>
              <a:r>
                <a:rPr lang="en-US" altLang="ja-JP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2,592</a:t>
              </a:r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億円だった動画広告市場規模は、</a:t>
              </a:r>
              <a:r>
                <a:rPr lang="en-US" altLang="ja-JP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2024</a:t>
              </a:r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年には</a:t>
              </a:r>
              <a:r>
                <a:rPr lang="en-US" altLang="ja-JP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6,856</a:t>
              </a:r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億円に</a:t>
              </a:r>
              <a:endPara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just"/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達する見通しです。コロナ禍で巣ごもり需要の商品・サービスやデジタルコンテンツのプロモーション需要は、引き続き拡大を続けました。中でも、スマートフォン動画広告の需要は、動画広告市場の</a:t>
              </a:r>
              <a:r>
                <a:rPr lang="en-US" altLang="ja-JP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89</a:t>
              </a:r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％を占めています。</a:t>
              </a:r>
              <a:endPara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1116634" y="5210154"/>
              <a:ext cx="144000" cy="7078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1260634" y="5235554"/>
              <a:ext cx="448073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サービス種類別利用者数は、「ファッションサイト」と「大手</a:t>
              </a:r>
              <a:r>
                <a:rPr lang="en-US" altLang="ja-JP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EC</a:t>
              </a:r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サイト」がスマホからの利用時間が高い。中でも「ファッションサイト」では、女性若年層の利用時間が多い。タブレット端末の普及でネット動画の視聴形態と、動画広告の配信先が多様化することが予想されます。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653045" y="9219255"/>
              <a:ext cx="35519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広告主企業にとって、ネット動画広告の新しい活用方法が生まれ、新たな需要につながることが期待されます。</a:t>
              </a:r>
            </a:p>
          </p:txBody>
        </p:sp>
        <p:sp>
          <p:nvSpPr>
            <p:cNvPr id="18" name="下矢印 17"/>
            <p:cNvSpPr/>
            <p:nvPr/>
          </p:nvSpPr>
          <p:spPr>
            <a:xfrm>
              <a:off x="2727000" y="8683784"/>
              <a:ext cx="1404000" cy="360000"/>
            </a:xfrm>
            <a:prstGeom prst="down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481137" y="9102400"/>
              <a:ext cx="3895726" cy="588100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AFA46C1-2112-48C3-A0D8-871D548F0F93}"/>
                </a:ext>
              </a:extLst>
            </p:cNvPr>
            <p:cNvSpPr/>
            <p:nvPr/>
          </p:nvSpPr>
          <p:spPr>
            <a:xfrm>
              <a:off x="0" y="0"/>
              <a:ext cx="6858000" cy="8472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B237B8E3-D45B-4B02-9CCA-0D3C0602E82C}"/>
                </a:ext>
              </a:extLst>
            </p:cNvPr>
            <p:cNvSpPr/>
            <p:nvPr/>
          </p:nvSpPr>
          <p:spPr>
            <a:xfrm>
              <a:off x="1252132" y="242997"/>
              <a:ext cx="43537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判讀動畫廣告市場的未來</a:t>
              </a:r>
              <a:endParaRPr lang="ja-JP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603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344</Words>
  <Application>Microsoft Office PowerPoint</Application>
  <PresentationFormat>A4 紙張 (210x297 公釐)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メイリオ</vt:lpstr>
      <vt:lpstr>游ゴシック</vt:lpstr>
      <vt:lpstr>微軟正黑體</vt:lpstr>
      <vt:lpstr>Arial</vt:lpstr>
      <vt:lpstr>Calibri</vt:lpstr>
      <vt:lpstr>Calibri Light</vt:lpstr>
      <vt:lpstr>Office テーマ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2022-04-25T01:46:01Z</dcterms:modified>
</cp:coreProperties>
</file>