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5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76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1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34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7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9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89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09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0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24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17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55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F0288B7-6948-489A-9995-E14FB76F4540}"/>
              </a:ext>
            </a:extLst>
          </p:cNvPr>
          <p:cNvGrpSpPr/>
          <p:nvPr/>
        </p:nvGrpSpPr>
        <p:grpSpPr>
          <a:xfrm>
            <a:off x="-16192" y="-4636"/>
            <a:ext cx="7002729" cy="9591625"/>
            <a:chOff x="-16192" y="-4636"/>
            <a:chExt cx="7002729" cy="9591625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50DB477B-BA08-4688-B72E-4E439BE00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632" y="8020723"/>
              <a:ext cx="5940737" cy="1566266"/>
            </a:xfrm>
            <a:prstGeom prst="rect">
              <a:avLst/>
            </a:prstGeom>
          </p:spPr>
        </p:pic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1545D413-56B1-413C-8CC5-CE7D1CC65AFC}"/>
                </a:ext>
              </a:extLst>
            </p:cNvPr>
            <p:cNvSpPr/>
            <p:nvPr/>
          </p:nvSpPr>
          <p:spPr>
            <a:xfrm flipH="1">
              <a:off x="-16192" y="-4636"/>
              <a:ext cx="6874192" cy="12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1" name="グラフィックス 10">
              <a:extLst>
                <a:ext uri="{FF2B5EF4-FFF2-40B4-BE49-F238E27FC236}">
                  <a16:creationId xmlns:a16="http://schemas.microsoft.com/office/drawing/2014/main" id="{FCF4D14F-38A3-4497-AB88-969469B81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521" y="5183542"/>
              <a:ext cx="3331607" cy="2297660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35DFE20-27ED-486B-A4BA-CC1478D980AF}"/>
                </a:ext>
              </a:extLst>
            </p:cNvPr>
            <p:cNvSpPr txBox="1"/>
            <p:nvPr/>
          </p:nvSpPr>
          <p:spPr>
            <a:xfrm>
              <a:off x="417543" y="5267024"/>
              <a:ext cx="292188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0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-apple-system"/>
                </a:rPr>
                <a:t>Ratio of people under 40</a:t>
              </a:r>
              <a:endParaRPr lang="ja-JP" alt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6820229-64CB-4B43-A08B-F774B98F562D}"/>
                </a:ext>
              </a:extLst>
            </p:cNvPr>
            <p:cNvSpPr txBox="1"/>
            <p:nvPr/>
          </p:nvSpPr>
          <p:spPr>
            <a:xfrm>
              <a:off x="2121365" y="5989078"/>
              <a:ext cx="155897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6000" b="0" i="0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51</a:t>
              </a:r>
              <a:r>
                <a:rPr lang="en-US" altLang="ja-JP" sz="2400" b="0" i="0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%</a:t>
              </a:r>
              <a:endParaRPr lang="ja-JP" alt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A754E40-B7BF-41E9-9478-16D339BB19DA}"/>
                </a:ext>
              </a:extLst>
            </p:cNvPr>
            <p:cNvSpPr txBox="1"/>
            <p:nvPr/>
          </p:nvSpPr>
          <p:spPr>
            <a:xfrm>
              <a:off x="1690141" y="9186879"/>
              <a:ext cx="34777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 b="0" i="0">
                  <a:solidFill>
                    <a:schemeClr val="accent1"/>
                  </a:solidFill>
                  <a:effectLst/>
                  <a:latin typeface="-apple-system"/>
                </a:defRPr>
              </a:lvl1pPr>
            </a:lstStyle>
            <a:p>
              <a:pPr algn="ctr"/>
              <a:r>
                <a:rPr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Sales compared to 10 years ago</a:t>
              </a:r>
              <a:endParaRPr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681E9036-020C-410C-AF3D-3E02585A2CAE}"/>
                </a:ext>
              </a:extLst>
            </p:cNvPr>
            <p:cNvSpPr txBox="1"/>
            <p:nvPr/>
          </p:nvSpPr>
          <p:spPr>
            <a:xfrm>
              <a:off x="951001" y="7629696"/>
              <a:ext cx="194985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6000" b="0" i="0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5.4</a:t>
              </a:r>
              <a:r>
                <a:rPr lang="ja-JP" altLang="en-US" sz="2400" b="0" i="0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倍</a:t>
              </a:r>
              <a:endParaRPr lang="ja-JP" alt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3F575E47-3743-40B1-873C-659A1A909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7172" y="2786178"/>
              <a:ext cx="3658397" cy="2201858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B3FCDC5-823B-4D8D-BCD8-0132889618CB}"/>
                </a:ext>
              </a:extLst>
            </p:cNvPr>
            <p:cNvSpPr txBox="1"/>
            <p:nvPr/>
          </p:nvSpPr>
          <p:spPr>
            <a:xfrm>
              <a:off x="1327693" y="3396415"/>
              <a:ext cx="155897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6000" i="0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4.3</a:t>
              </a:r>
              <a:r>
                <a:rPr lang="en-US" altLang="ja-JP" sz="2400" i="0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pt</a:t>
              </a:r>
              <a:endParaRPr lang="ja-JP" alt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C07AC49-482D-4F79-8D40-2B14735F6B01}"/>
                </a:ext>
              </a:extLst>
            </p:cNvPr>
            <p:cNvSpPr txBox="1"/>
            <p:nvPr/>
          </p:nvSpPr>
          <p:spPr>
            <a:xfrm>
              <a:off x="157172" y="2078438"/>
              <a:ext cx="24722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0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-apple-system"/>
                </a:rPr>
                <a:t>Company Evaluation</a:t>
              </a:r>
              <a:br>
                <a:rPr lang="en-US" altLang="ja-JP" sz="20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-apple-system"/>
                </a:rPr>
              </a:br>
              <a:r>
                <a:rPr lang="en-US" altLang="ja-JP" sz="20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-apple-system"/>
                </a:rPr>
                <a:t>(average score)</a:t>
              </a:r>
              <a:endParaRPr lang="ja-JP" alt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063B2FF5-4086-47B5-90B4-86D990D2F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5462" y="1347650"/>
              <a:ext cx="2921881" cy="1756237"/>
            </a:xfrm>
            <a:prstGeom prst="rect">
              <a:avLst/>
            </a:prstGeom>
          </p:spPr>
        </p:pic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DA996E2E-696F-4A09-8BAD-A0C2294BD0F8}"/>
                </a:ext>
              </a:extLst>
            </p:cNvPr>
            <p:cNvSpPr txBox="1"/>
            <p:nvPr/>
          </p:nvSpPr>
          <p:spPr>
            <a:xfrm>
              <a:off x="743581" y="1352772"/>
              <a:ext cx="292188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ja-JP" sz="20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-apple-system"/>
                </a:rPr>
                <a:t>Stock price </a:t>
              </a:r>
              <a:endParaRPr lang="ja-JP" alt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618CB41F-22C6-437E-8D31-7A68E745450A}"/>
                </a:ext>
              </a:extLst>
            </p:cNvPr>
            <p:cNvSpPr txBox="1"/>
            <p:nvPr/>
          </p:nvSpPr>
          <p:spPr>
            <a:xfrm>
              <a:off x="3959441" y="1341223"/>
              <a:ext cx="153819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6000" i="0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3.0</a:t>
              </a:r>
              <a:r>
                <a:rPr lang="ja-JP" altLang="en-US" sz="24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倍</a:t>
              </a:r>
            </a:p>
          </p:txBody>
        </p:sp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1CD75AC0-C0C7-479E-9E58-FD37ED2EB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2961" y="6190014"/>
              <a:ext cx="3186883" cy="1913826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6897E678-C981-4ADA-832D-9CA9FECA7A05}"/>
                </a:ext>
              </a:extLst>
            </p:cNvPr>
            <p:cNvSpPr txBox="1"/>
            <p:nvPr/>
          </p:nvSpPr>
          <p:spPr>
            <a:xfrm>
              <a:off x="3532959" y="5767103"/>
              <a:ext cx="200586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0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-apple-system"/>
                </a:rPr>
                <a:t>Main business</a:t>
              </a:r>
              <a:br>
                <a:rPr lang="en-US" altLang="ja-JP" sz="20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-apple-system"/>
                </a:rPr>
              </a:br>
              <a:r>
                <a:rPr lang="en-US" altLang="ja-JP" sz="20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-apple-system"/>
                </a:rPr>
                <a:t>(Housing) </a:t>
              </a:r>
              <a:endParaRPr lang="ja-JP" alt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4E44ADD1-5021-477F-9533-5E94BFED676E}"/>
                </a:ext>
              </a:extLst>
            </p:cNvPr>
            <p:cNvSpPr txBox="1"/>
            <p:nvPr/>
          </p:nvSpPr>
          <p:spPr>
            <a:xfrm>
              <a:off x="5116574" y="5552627"/>
              <a:ext cx="155897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ja-JP" sz="6000" b="0" i="0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61</a:t>
              </a:r>
              <a:r>
                <a:rPr lang="en-US" altLang="ja-JP" sz="2400" b="0" i="0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%</a:t>
              </a:r>
              <a:endParaRPr lang="ja-JP" alt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94B0A0E3-CDFE-43D6-9ACE-BAED2959C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83717" y="3562162"/>
              <a:ext cx="3334102" cy="2006677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C2CE7321-2E90-4CDA-9F8F-1B159CF73B84}"/>
                </a:ext>
              </a:extLst>
            </p:cNvPr>
            <p:cNvSpPr txBox="1"/>
            <p:nvPr/>
          </p:nvSpPr>
          <p:spPr>
            <a:xfrm>
              <a:off x="4277460" y="3162052"/>
              <a:ext cx="244035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ja-JP" sz="20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-apple-system"/>
                </a:rPr>
                <a:t>Remote work </a:t>
              </a:r>
              <a:endParaRPr lang="ja-JP" alt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CB8DDE0-446A-4875-A232-331918D7EA94}"/>
                </a:ext>
              </a:extLst>
            </p:cNvPr>
            <p:cNvSpPr txBox="1"/>
            <p:nvPr/>
          </p:nvSpPr>
          <p:spPr>
            <a:xfrm>
              <a:off x="5427560" y="4460033"/>
              <a:ext cx="155897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6000" b="0" i="0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65</a:t>
              </a:r>
              <a:r>
                <a:rPr lang="en-US" altLang="ja-JP" sz="2400" b="0" i="0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%</a:t>
              </a:r>
              <a:endParaRPr lang="ja-JP" alt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B9845A7E-7ACB-4FC0-A86F-799009D9B2AA}"/>
                </a:ext>
              </a:extLst>
            </p:cNvPr>
            <p:cNvSpPr txBox="1"/>
            <p:nvPr/>
          </p:nvSpPr>
          <p:spPr>
            <a:xfrm>
              <a:off x="1067357" y="438481"/>
              <a:ext cx="47232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Our Company in Figures</a:t>
              </a:r>
              <a:endParaRPr kumimoji="1" lang="ja-JP" altLang="en-US" sz="3200" dirty="0">
                <a:solidFill>
                  <a:schemeClr val="bg1"/>
                </a:solidFill>
                <a:latin typeface="Segoe UI" panose="020B0502040204020203" pitchFamily="34" charset="0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36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43</Words>
  <Application>Microsoft Office PowerPoint</Application>
  <PresentationFormat>A4 210 x 297 mm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2021-08-17T23:22:42Z</dcterms:modified>
</cp:coreProperties>
</file>