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
  </p:notesMasterIdLst>
  <p:sldIdLst>
    <p:sldId id="256" r:id="rId2"/>
    <p:sldId id="259" r:id="rId3"/>
    <p:sldId id="258" r:id="rId4"/>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0E4DB"/>
    <a:srgbClr val="ADC8D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スタイル (淡色)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ED083AE6-46FA-4A59-8FB0-9F97EB10719F}" styleName="淡色スタイル 3 - アクセント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8EC20E35-A176-4012-BC5E-935CFFF8708E}" styleName="スタイル (中間)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3" autoAdjust="0"/>
    <p:restoredTop sz="94660"/>
  </p:normalViewPr>
  <p:slideViewPr>
    <p:cSldViewPr snapToGrid="0">
      <p:cViewPr varScale="1">
        <p:scale>
          <a:sx n="77" d="100"/>
          <a:sy n="77" d="100"/>
        </p:scale>
        <p:origin x="3186" y="1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6E20235-4342-409A-83B4-571B1B9365D1}" type="datetimeFigureOut">
              <a:rPr kumimoji="1" lang="ja-JP" altLang="en-US" smtClean="0"/>
              <a:t>2022/4/25</a:t>
            </a:fld>
            <a:endParaRPr kumimoji="1" lang="ja-JP" altLang="en-US"/>
          </a:p>
        </p:txBody>
      </p:sp>
      <p:sp>
        <p:nvSpPr>
          <p:cNvPr id="4" name="スライド イメージ プレースホルダー 3"/>
          <p:cNvSpPr>
            <a:spLocks noGrp="1" noRot="1" noChangeAspect="1"/>
          </p:cNvSpPr>
          <p:nvPr>
            <p:ph type="sldImg" idx="2"/>
          </p:nvPr>
        </p:nvSpPr>
        <p:spPr>
          <a:xfrm>
            <a:off x="2360613" y="1143000"/>
            <a:ext cx="2136775"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380C7E-C9A4-47A9-BAFB-B7B1CEE42858}" type="slidenum">
              <a:rPr kumimoji="1" lang="ja-JP" altLang="en-US" smtClean="0"/>
              <a:t>‹#›</a:t>
            </a:fld>
            <a:endParaRPr kumimoji="1" lang="ja-JP" altLang="en-US"/>
          </a:p>
        </p:txBody>
      </p:sp>
    </p:spTree>
    <p:extLst>
      <p:ext uri="{BB962C8B-B14F-4D97-AF65-F5344CB8AC3E}">
        <p14:creationId xmlns:p14="http://schemas.microsoft.com/office/powerpoint/2010/main" val="396536690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ja-JP" altLang="en-US"/>
              <a:t>マスター タイトルの書式設定</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5F5E73DD-94A0-4EED-B6D8-1EB00CE25848}" type="datetimeFigureOut">
              <a:rPr kumimoji="1" lang="ja-JP" altLang="en-US" smtClean="0"/>
              <a:t>2022/4/25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BC5F3BE-0BDD-41C5-81B9-B400E9B35106}" type="slidenum">
              <a:rPr kumimoji="1" lang="ja-JP" altLang="en-US" smtClean="0"/>
              <a:t>‹#›</a:t>
            </a:fld>
            <a:endParaRPr kumimoji="1" lang="ja-JP" altLang="en-US"/>
          </a:p>
        </p:txBody>
      </p:sp>
    </p:spTree>
    <p:extLst>
      <p:ext uri="{BB962C8B-B14F-4D97-AF65-F5344CB8AC3E}">
        <p14:creationId xmlns:p14="http://schemas.microsoft.com/office/powerpoint/2010/main" val="45592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F5E73DD-94A0-4EED-B6D8-1EB00CE25848}" type="datetimeFigureOut">
              <a:rPr kumimoji="1" lang="ja-JP" altLang="en-US" smtClean="0"/>
              <a:t>2022/4/25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BC5F3BE-0BDD-41C5-81B9-B400E9B35106}" type="slidenum">
              <a:rPr kumimoji="1" lang="ja-JP" altLang="en-US" smtClean="0"/>
              <a:t>‹#›</a:t>
            </a:fld>
            <a:endParaRPr kumimoji="1" lang="ja-JP" altLang="en-US"/>
          </a:p>
        </p:txBody>
      </p:sp>
    </p:spTree>
    <p:extLst>
      <p:ext uri="{BB962C8B-B14F-4D97-AF65-F5344CB8AC3E}">
        <p14:creationId xmlns:p14="http://schemas.microsoft.com/office/powerpoint/2010/main" val="3224700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F5E73DD-94A0-4EED-B6D8-1EB00CE25848}" type="datetimeFigureOut">
              <a:rPr kumimoji="1" lang="ja-JP" altLang="en-US" smtClean="0"/>
              <a:t>2022/4/25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BC5F3BE-0BDD-41C5-81B9-B400E9B35106}" type="slidenum">
              <a:rPr kumimoji="1" lang="ja-JP" altLang="en-US" smtClean="0"/>
              <a:t>‹#›</a:t>
            </a:fld>
            <a:endParaRPr kumimoji="1" lang="ja-JP" altLang="en-US"/>
          </a:p>
        </p:txBody>
      </p:sp>
    </p:spTree>
    <p:extLst>
      <p:ext uri="{BB962C8B-B14F-4D97-AF65-F5344CB8AC3E}">
        <p14:creationId xmlns:p14="http://schemas.microsoft.com/office/powerpoint/2010/main" val="32252496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F5E73DD-94A0-4EED-B6D8-1EB00CE25848}" type="datetimeFigureOut">
              <a:rPr kumimoji="1" lang="ja-JP" altLang="en-US" smtClean="0"/>
              <a:t>2022/4/25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BC5F3BE-0BDD-41C5-81B9-B400E9B35106}" type="slidenum">
              <a:rPr kumimoji="1" lang="ja-JP" altLang="en-US" smtClean="0"/>
              <a:t>‹#›</a:t>
            </a:fld>
            <a:endParaRPr kumimoji="1" lang="ja-JP" altLang="en-US"/>
          </a:p>
        </p:txBody>
      </p:sp>
    </p:spTree>
    <p:extLst>
      <p:ext uri="{BB962C8B-B14F-4D97-AF65-F5344CB8AC3E}">
        <p14:creationId xmlns:p14="http://schemas.microsoft.com/office/powerpoint/2010/main" val="23550427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5F5E73DD-94A0-4EED-B6D8-1EB00CE25848}" type="datetimeFigureOut">
              <a:rPr kumimoji="1" lang="ja-JP" altLang="en-US" smtClean="0"/>
              <a:t>2022/4/25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BC5F3BE-0BDD-41C5-81B9-B400E9B35106}" type="slidenum">
              <a:rPr kumimoji="1" lang="ja-JP" altLang="en-US" smtClean="0"/>
              <a:t>‹#›</a:t>
            </a:fld>
            <a:endParaRPr kumimoji="1" lang="ja-JP" altLang="en-US"/>
          </a:p>
        </p:txBody>
      </p:sp>
    </p:spTree>
    <p:extLst>
      <p:ext uri="{BB962C8B-B14F-4D97-AF65-F5344CB8AC3E}">
        <p14:creationId xmlns:p14="http://schemas.microsoft.com/office/powerpoint/2010/main" val="21046148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5F5E73DD-94A0-4EED-B6D8-1EB00CE25848}" type="datetimeFigureOut">
              <a:rPr kumimoji="1" lang="ja-JP" altLang="en-US" smtClean="0"/>
              <a:t>2022/4/25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9BC5F3BE-0BDD-41C5-81B9-B400E9B35106}" type="slidenum">
              <a:rPr kumimoji="1" lang="ja-JP" altLang="en-US" smtClean="0"/>
              <a:t>‹#›</a:t>
            </a:fld>
            <a:endParaRPr kumimoji="1" lang="ja-JP" altLang="en-US"/>
          </a:p>
        </p:txBody>
      </p:sp>
    </p:spTree>
    <p:extLst>
      <p:ext uri="{BB962C8B-B14F-4D97-AF65-F5344CB8AC3E}">
        <p14:creationId xmlns:p14="http://schemas.microsoft.com/office/powerpoint/2010/main" val="18389150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a:t>マスター テキストの書式設定</a:t>
            </a:r>
          </a:p>
        </p:txBody>
      </p:sp>
      <p:sp>
        <p:nvSpPr>
          <p:cNvPr id="4" name="Content Placeholder 3"/>
          <p:cNvSpPr>
            <a:spLocks noGrp="1"/>
          </p:cNvSpPr>
          <p:nvPr>
            <p:ph sz="half" idx="2"/>
          </p:nvPr>
        </p:nvSpPr>
        <p:spPr>
          <a:xfrm>
            <a:off x="472381" y="3618442"/>
            <a:ext cx="2901255" cy="532218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ja-JP" altLang="en-US"/>
              <a:t>マスター テキストの書式設定</a:t>
            </a:r>
          </a:p>
        </p:txBody>
      </p:sp>
      <p:sp>
        <p:nvSpPr>
          <p:cNvPr id="6" name="Content Placeholder 5"/>
          <p:cNvSpPr>
            <a:spLocks noGrp="1"/>
          </p:cNvSpPr>
          <p:nvPr>
            <p:ph sz="quarter" idx="4"/>
          </p:nvPr>
        </p:nvSpPr>
        <p:spPr>
          <a:xfrm>
            <a:off x="3471863" y="3618442"/>
            <a:ext cx="2915543" cy="532218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5F5E73DD-94A0-4EED-B6D8-1EB00CE25848}" type="datetimeFigureOut">
              <a:rPr kumimoji="1" lang="ja-JP" altLang="en-US" smtClean="0"/>
              <a:t>2022/4/25</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9BC5F3BE-0BDD-41C5-81B9-B400E9B35106}" type="slidenum">
              <a:rPr kumimoji="1" lang="ja-JP" altLang="en-US" smtClean="0"/>
              <a:t>‹#›</a:t>
            </a:fld>
            <a:endParaRPr kumimoji="1" lang="ja-JP" altLang="en-US"/>
          </a:p>
        </p:txBody>
      </p:sp>
    </p:spTree>
    <p:extLst>
      <p:ext uri="{BB962C8B-B14F-4D97-AF65-F5344CB8AC3E}">
        <p14:creationId xmlns:p14="http://schemas.microsoft.com/office/powerpoint/2010/main" val="32667903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5F5E73DD-94A0-4EED-B6D8-1EB00CE25848}" type="datetimeFigureOut">
              <a:rPr kumimoji="1" lang="ja-JP" altLang="en-US" smtClean="0"/>
              <a:t>2022/4/25</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9BC5F3BE-0BDD-41C5-81B9-B400E9B35106}" type="slidenum">
              <a:rPr kumimoji="1" lang="ja-JP" altLang="en-US" smtClean="0"/>
              <a:t>‹#›</a:t>
            </a:fld>
            <a:endParaRPr kumimoji="1" lang="ja-JP" altLang="en-US"/>
          </a:p>
        </p:txBody>
      </p:sp>
    </p:spTree>
    <p:extLst>
      <p:ext uri="{BB962C8B-B14F-4D97-AF65-F5344CB8AC3E}">
        <p14:creationId xmlns:p14="http://schemas.microsoft.com/office/powerpoint/2010/main" val="41875647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5E73DD-94A0-4EED-B6D8-1EB00CE25848}" type="datetimeFigureOut">
              <a:rPr kumimoji="1" lang="ja-JP" altLang="en-US" smtClean="0"/>
              <a:t>2022/4/25</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9BC5F3BE-0BDD-41C5-81B9-B400E9B35106}" type="slidenum">
              <a:rPr kumimoji="1" lang="ja-JP" altLang="en-US" smtClean="0"/>
              <a:t>‹#›</a:t>
            </a:fld>
            <a:endParaRPr kumimoji="1" lang="ja-JP" altLang="en-US"/>
          </a:p>
        </p:txBody>
      </p:sp>
    </p:spTree>
    <p:extLst>
      <p:ext uri="{BB962C8B-B14F-4D97-AF65-F5344CB8AC3E}">
        <p14:creationId xmlns:p14="http://schemas.microsoft.com/office/powerpoint/2010/main" val="3812539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ja-JP" altLang="en-US"/>
              <a:t>マスター タイトルの書式設定</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F5E73DD-94A0-4EED-B6D8-1EB00CE25848}" type="datetimeFigureOut">
              <a:rPr kumimoji="1" lang="ja-JP" altLang="en-US" smtClean="0"/>
              <a:t>2022/4/25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9BC5F3BE-0BDD-41C5-81B9-B400E9B35106}" type="slidenum">
              <a:rPr kumimoji="1" lang="ja-JP" altLang="en-US" smtClean="0"/>
              <a:t>‹#›</a:t>
            </a:fld>
            <a:endParaRPr kumimoji="1" lang="ja-JP" altLang="en-US"/>
          </a:p>
        </p:txBody>
      </p:sp>
    </p:spTree>
    <p:extLst>
      <p:ext uri="{BB962C8B-B14F-4D97-AF65-F5344CB8AC3E}">
        <p14:creationId xmlns:p14="http://schemas.microsoft.com/office/powerpoint/2010/main" val="17178053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F5E73DD-94A0-4EED-B6D8-1EB00CE25848}" type="datetimeFigureOut">
              <a:rPr kumimoji="1" lang="ja-JP" altLang="en-US" smtClean="0"/>
              <a:t>2022/4/25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9BC5F3BE-0BDD-41C5-81B9-B400E9B35106}" type="slidenum">
              <a:rPr kumimoji="1" lang="ja-JP" altLang="en-US" smtClean="0"/>
              <a:t>‹#›</a:t>
            </a:fld>
            <a:endParaRPr kumimoji="1" lang="ja-JP" altLang="en-US"/>
          </a:p>
        </p:txBody>
      </p:sp>
    </p:spTree>
    <p:extLst>
      <p:ext uri="{BB962C8B-B14F-4D97-AF65-F5344CB8AC3E}">
        <p14:creationId xmlns:p14="http://schemas.microsoft.com/office/powerpoint/2010/main" val="10577365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5F5E73DD-94A0-4EED-B6D8-1EB00CE25848}" type="datetimeFigureOut">
              <a:rPr kumimoji="1" lang="ja-JP" altLang="en-US" smtClean="0"/>
              <a:t>2022/4/25</a:t>
            </a:fld>
            <a:endParaRPr kumimoji="1" lang="ja-JP" altLang="en-US"/>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9BC5F3BE-0BDD-41C5-81B9-B400E9B35106}" type="slidenum">
              <a:rPr kumimoji="1" lang="ja-JP" altLang="en-US" smtClean="0"/>
              <a:t>‹#›</a:t>
            </a:fld>
            <a:endParaRPr kumimoji="1" lang="ja-JP" altLang="en-US"/>
          </a:p>
        </p:txBody>
      </p:sp>
    </p:spTree>
    <p:extLst>
      <p:ext uri="{BB962C8B-B14F-4D97-AF65-F5344CB8AC3E}">
        <p14:creationId xmlns:p14="http://schemas.microsoft.com/office/powerpoint/2010/main" val="394056897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kumimoji="1"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kumimoji="1"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en-US"/>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グループ化 1">
            <a:extLst>
              <a:ext uri="{FF2B5EF4-FFF2-40B4-BE49-F238E27FC236}">
                <a16:creationId xmlns:a16="http://schemas.microsoft.com/office/drawing/2014/main" id="{1A43BBB2-95C7-4BDC-8847-DB1BC1B5F04F}"/>
              </a:ext>
            </a:extLst>
          </p:cNvPr>
          <p:cNvGrpSpPr/>
          <p:nvPr/>
        </p:nvGrpSpPr>
        <p:grpSpPr>
          <a:xfrm>
            <a:off x="622531" y="399961"/>
            <a:ext cx="5612938" cy="8836031"/>
            <a:chOff x="622531" y="399961"/>
            <a:chExt cx="5612938" cy="8836031"/>
          </a:xfrm>
        </p:grpSpPr>
        <p:sp>
          <p:nvSpPr>
            <p:cNvPr id="8" name="正方形/長方形 7">
              <a:extLst>
                <a:ext uri="{FF2B5EF4-FFF2-40B4-BE49-F238E27FC236}">
                  <a16:creationId xmlns:a16="http://schemas.microsoft.com/office/drawing/2014/main" id="{7F64C9B9-D0E8-466D-91C1-14405D3CFB9E}"/>
                </a:ext>
              </a:extLst>
            </p:cNvPr>
            <p:cNvSpPr/>
            <p:nvPr/>
          </p:nvSpPr>
          <p:spPr>
            <a:xfrm>
              <a:off x="622531" y="399961"/>
              <a:ext cx="5612937" cy="93394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9415499C-95D4-4C66-90E2-61E2030215DF}"/>
                </a:ext>
              </a:extLst>
            </p:cNvPr>
            <p:cNvSpPr txBox="1"/>
            <p:nvPr/>
          </p:nvSpPr>
          <p:spPr>
            <a:xfrm>
              <a:off x="622532" y="650291"/>
              <a:ext cx="5612937" cy="523220"/>
            </a:xfrm>
            <a:prstGeom prst="rect">
              <a:avLst/>
            </a:prstGeom>
            <a:noFill/>
          </p:spPr>
          <p:txBody>
            <a:bodyPr wrap="square" rtlCol="0">
              <a:spAutoFit/>
            </a:bodyPr>
            <a:lstStyle/>
            <a:p>
              <a:pPr algn="ctr"/>
              <a:r>
                <a:rPr kumimoji="1" lang="zh-TW" altLang="en-US" sz="2800" b="1" dirty="0">
                  <a:solidFill>
                    <a:schemeClr val="bg1"/>
                  </a:solidFill>
                  <a:latin typeface="Cambria" panose="02040503050406030204" pitchFamily="18" charset="0"/>
                  <a:ea typeface="游明朝" panose="02020400000000000000" pitchFamily="18" charset="-128"/>
                  <a:cs typeface="Segoe UI" panose="020B0502040204020203" pitchFamily="34" charset="0"/>
                </a:rPr>
                <a:t>永不懈怠的治水策略</a:t>
              </a:r>
              <a:endParaRPr kumimoji="1" lang="ja-JP" altLang="en-US" sz="2800" b="1" dirty="0">
                <a:solidFill>
                  <a:schemeClr val="bg1"/>
                </a:solidFill>
                <a:latin typeface="Cambria" panose="02040503050406030204" pitchFamily="18" charset="0"/>
                <a:ea typeface="游明朝" panose="02020400000000000000" pitchFamily="18" charset="-128"/>
                <a:cs typeface="Segoe UI" panose="020B0502040204020203" pitchFamily="34" charset="0"/>
              </a:endParaRPr>
            </a:p>
          </p:txBody>
        </p:sp>
        <p:sp>
          <p:nvSpPr>
            <p:cNvPr id="5" name="テキスト ボックス 4">
              <a:extLst>
                <a:ext uri="{FF2B5EF4-FFF2-40B4-BE49-F238E27FC236}">
                  <a16:creationId xmlns:a16="http://schemas.microsoft.com/office/drawing/2014/main" id="{A7ACDB69-2AC0-4628-88CF-ED75E3371EAA}"/>
                </a:ext>
              </a:extLst>
            </p:cNvPr>
            <p:cNvSpPr txBox="1"/>
            <p:nvPr/>
          </p:nvSpPr>
          <p:spPr>
            <a:xfrm>
              <a:off x="622532" y="1796321"/>
              <a:ext cx="5612937" cy="7439671"/>
            </a:xfrm>
            <a:prstGeom prst="rect">
              <a:avLst/>
            </a:prstGeom>
            <a:noFill/>
          </p:spPr>
          <p:txBody>
            <a:bodyPr wrap="square" numCol="2" spcCol="216000" rtlCol="0" anchor="t" anchorCtr="0">
              <a:noAutofit/>
            </a:bodyPr>
            <a:lstStyle/>
            <a:p>
              <a:pPr algn="just"/>
              <a:r>
                <a:rPr lang="ja-JP" altLang="ja-JP" sz="1200" kern="100" dirty="0">
                  <a:solidFill>
                    <a:schemeClr val="accent1">
                      <a:lumMod val="50000"/>
                    </a:schemeClr>
                  </a:solidFill>
                  <a:effectLst/>
                  <a:latin typeface="Cambria" panose="02040503050406030204" pitchFamily="18" charset="0"/>
                  <a:ea typeface="游明朝" panose="02020400000000000000" pitchFamily="18" charset="-128"/>
                  <a:cs typeface="Times New Roman" panose="02020603050405020304" pitchFamily="18" charset="0"/>
                </a:rPr>
                <a:t>日本の夏は</a:t>
              </a:r>
              <a:r>
                <a:rPr lang="ja-JP" altLang="en-US" sz="1200" kern="100" dirty="0">
                  <a:solidFill>
                    <a:schemeClr val="accent1">
                      <a:lumMod val="50000"/>
                    </a:schemeClr>
                  </a:solidFill>
                  <a:effectLst/>
                  <a:latin typeface="Cambria" panose="02040503050406030204" pitchFamily="18" charset="0"/>
                  <a:ea typeface="游明朝" panose="02020400000000000000" pitchFamily="18" charset="-128"/>
                  <a:cs typeface="Times New Roman" panose="02020603050405020304" pitchFamily="18" charset="0"/>
                </a:rPr>
                <a:t>、年々</a:t>
              </a:r>
              <a:r>
                <a:rPr lang="ja-JP" altLang="ja-JP" sz="1200" kern="100" dirty="0">
                  <a:solidFill>
                    <a:schemeClr val="accent1">
                      <a:lumMod val="50000"/>
                    </a:schemeClr>
                  </a:solidFill>
                  <a:effectLst/>
                  <a:latin typeface="Cambria" panose="02040503050406030204" pitchFamily="18" charset="0"/>
                  <a:ea typeface="游明朝" panose="02020400000000000000" pitchFamily="18" charset="-128"/>
                  <a:cs typeface="Times New Roman" panose="02020603050405020304" pitchFamily="18" charset="0"/>
                </a:rPr>
                <a:t>猛暑化する傾向にあります。頻繁に上陸する台風や猛烈な雨は、工場</a:t>
              </a:r>
              <a:r>
                <a:rPr lang="ja-JP" altLang="en-US" sz="1200" kern="100" dirty="0">
                  <a:solidFill>
                    <a:schemeClr val="accent1">
                      <a:lumMod val="50000"/>
                    </a:schemeClr>
                  </a:solidFill>
                  <a:latin typeface="Cambria" panose="02040503050406030204" pitchFamily="18" charset="0"/>
                  <a:ea typeface="游明朝" panose="02020400000000000000" pitchFamily="18" charset="-128"/>
                  <a:cs typeface="Times New Roman" panose="02020603050405020304" pitchFamily="18" charset="0"/>
                </a:rPr>
                <a:t>・</a:t>
              </a:r>
              <a:r>
                <a:rPr lang="ja-JP" altLang="ja-JP" sz="1200" kern="100" dirty="0">
                  <a:solidFill>
                    <a:schemeClr val="accent1">
                      <a:lumMod val="50000"/>
                    </a:schemeClr>
                  </a:solidFill>
                  <a:effectLst/>
                  <a:latin typeface="Cambria" panose="02040503050406030204" pitchFamily="18" charset="0"/>
                  <a:ea typeface="游明朝" panose="02020400000000000000" pitchFamily="18" charset="-128"/>
                  <a:cs typeface="Times New Roman" panose="02020603050405020304" pitchFamily="18" charset="0"/>
                </a:rPr>
                <a:t>倉庫への浸水、商品破損や電気設備の故障だけでなく、原材料の流出などで周辺地域へ被害をもたらし、強いては企業の社会的責任が問われます。従業員を守り、地域社会の安心を確保するには、「水害対策</a:t>
              </a:r>
              <a:r>
                <a:rPr lang="ja-JP" altLang="en-US" sz="1200" kern="100" dirty="0">
                  <a:solidFill>
                    <a:schemeClr val="accent1">
                      <a:lumMod val="50000"/>
                    </a:schemeClr>
                  </a:solidFill>
                  <a:effectLst/>
                  <a:latin typeface="Cambria" panose="02040503050406030204" pitchFamily="18" charset="0"/>
                  <a:ea typeface="游明朝" panose="02020400000000000000" pitchFamily="18" charset="-128"/>
                  <a:cs typeface="Times New Roman" panose="02020603050405020304" pitchFamily="18" charset="0"/>
                </a:rPr>
                <a:t>準備室</a:t>
              </a:r>
              <a:r>
                <a:rPr lang="ja-JP" altLang="ja-JP" sz="1200" kern="100" dirty="0">
                  <a:solidFill>
                    <a:schemeClr val="accent1">
                      <a:lumMod val="50000"/>
                    </a:schemeClr>
                  </a:solidFill>
                  <a:effectLst/>
                  <a:latin typeface="Cambria" panose="02040503050406030204" pitchFamily="18" charset="0"/>
                  <a:ea typeface="游明朝" panose="02020400000000000000" pitchFamily="18" charset="-128"/>
                  <a:cs typeface="Times New Roman" panose="02020603050405020304" pitchFamily="18" charset="0"/>
                </a:rPr>
                <a:t>」を立ち上げてリスクに対処する必要があります。</a:t>
              </a:r>
              <a:r>
                <a:rPr lang="ja-JP" altLang="en-US" sz="1200" kern="100" dirty="0">
                  <a:solidFill>
                    <a:schemeClr val="accent1">
                      <a:lumMod val="50000"/>
                    </a:schemeClr>
                  </a:solidFill>
                  <a:effectLst/>
                  <a:latin typeface="Cambria" panose="02040503050406030204" pitchFamily="18" charset="0"/>
                  <a:ea typeface="游明朝" panose="02020400000000000000" pitchFamily="18" charset="-128"/>
                  <a:cs typeface="Times New Roman" panose="02020603050405020304" pitchFamily="18" charset="0"/>
                </a:rPr>
                <a:t>スピーディーな対策と実行が、企業活動を持続可能にする</a:t>
              </a:r>
              <a:r>
                <a:rPr lang="ja-JP" altLang="en-US" sz="1200" kern="100" dirty="0">
                  <a:solidFill>
                    <a:schemeClr val="accent1">
                      <a:lumMod val="50000"/>
                    </a:schemeClr>
                  </a:solidFill>
                  <a:latin typeface="Cambria" panose="02040503050406030204" pitchFamily="18" charset="0"/>
                  <a:ea typeface="游明朝" panose="02020400000000000000" pitchFamily="18" charset="-128"/>
                  <a:cs typeface="Times New Roman" panose="02020603050405020304" pitchFamily="18" charset="0"/>
                </a:rPr>
                <a:t>最適な</a:t>
              </a:r>
              <a:r>
                <a:rPr lang="ja-JP" altLang="en-US" sz="1200" kern="100" dirty="0">
                  <a:solidFill>
                    <a:schemeClr val="accent1">
                      <a:lumMod val="50000"/>
                    </a:schemeClr>
                  </a:solidFill>
                  <a:effectLst/>
                  <a:latin typeface="Cambria" panose="02040503050406030204" pitchFamily="18" charset="0"/>
                  <a:ea typeface="游明朝" panose="02020400000000000000" pitchFamily="18" charset="-128"/>
                  <a:cs typeface="Times New Roman" panose="02020603050405020304" pitchFamily="18" charset="0"/>
                </a:rPr>
                <a:t>方法です。</a:t>
              </a:r>
              <a:endParaRPr lang="en-US" altLang="ja-JP" sz="1200" kern="100" dirty="0">
                <a:solidFill>
                  <a:schemeClr val="accent1">
                    <a:lumMod val="50000"/>
                  </a:schemeClr>
                </a:solidFill>
                <a:effectLst/>
                <a:latin typeface="Cambria" panose="02040503050406030204" pitchFamily="18" charset="0"/>
                <a:ea typeface="游明朝" panose="02020400000000000000" pitchFamily="18" charset="-128"/>
                <a:cs typeface="Times New Roman" panose="02020603050405020304" pitchFamily="18" charset="0"/>
              </a:endParaRPr>
            </a:p>
            <a:p>
              <a:pPr algn="just"/>
              <a:endParaRPr lang="en-US" altLang="ja-JP" sz="1200" kern="100" dirty="0">
                <a:latin typeface="Cambria" panose="02040503050406030204" pitchFamily="18" charset="0"/>
                <a:ea typeface="游明朝" panose="02020400000000000000" pitchFamily="18" charset="-128"/>
                <a:cs typeface="Times New Roman" panose="02020603050405020304" pitchFamily="18" charset="0"/>
              </a:endParaRPr>
            </a:p>
            <a:p>
              <a:pPr algn="just"/>
              <a:r>
                <a:rPr lang="ja-JP" altLang="en-US" sz="1200" kern="100" dirty="0">
                  <a:effectLst/>
                  <a:latin typeface="Cambria" panose="02040503050406030204" pitchFamily="18" charset="0"/>
                  <a:ea typeface="游明朝" panose="02020400000000000000" pitchFamily="18" charset="-128"/>
                  <a:cs typeface="Times New Roman" panose="02020603050405020304" pitchFamily="18" charset="0"/>
                </a:rPr>
                <a:t>（</a:t>
              </a:r>
              <a:r>
                <a:rPr lang="en-US" altLang="ja-JP" sz="1200" kern="100" dirty="0">
                  <a:effectLst/>
                  <a:latin typeface="Cambria" panose="02040503050406030204" pitchFamily="18" charset="0"/>
                  <a:ea typeface="游明朝" panose="02020400000000000000" pitchFamily="18" charset="-128"/>
                  <a:cs typeface="Times New Roman" panose="02020603050405020304" pitchFamily="18" charset="0"/>
                </a:rPr>
                <a:t>1</a:t>
              </a:r>
              <a:r>
                <a:rPr lang="ja-JP" altLang="en-US" sz="1200" kern="100" dirty="0">
                  <a:effectLst/>
                  <a:latin typeface="Cambria" panose="02040503050406030204" pitchFamily="18" charset="0"/>
                  <a:ea typeface="游明朝" panose="02020400000000000000" pitchFamily="18" charset="-128"/>
                  <a:cs typeface="Times New Roman" panose="02020603050405020304" pitchFamily="18" charset="0"/>
                </a:rPr>
                <a:t>）</a:t>
              </a:r>
              <a:endParaRPr lang="en-US" altLang="ja-JP" sz="1200" kern="100" dirty="0">
                <a:effectLst/>
                <a:latin typeface="Cambria" panose="02040503050406030204" pitchFamily="18" charset="0"/>
                <a:ea typeface="游明朝" panose="02020400000000000000" pitchFamily="18" charset="-128"/>
                <a:cs typeface="Times New Roman" panose="02020603050405020304" pitchFamily="18" charset="0"/>
              </a:endParaRPr>
            </a:p>
            <a:p>
              <a:pPr algn="just"/>
              <a:r>
                <a:rPr kumimoji="1" lang="ja-JP" altLang="en-US" sz="1200" dirty="0">
                  <a:latin typeface="Cambria" panose="02040503050406030204" pitchFamily="18" charset="0"/>
                  <a:ea typeface="游明朝" panose="02020400000000000000" pitchFamily="18" charset="-128"/>
                  <a:cs typeface="Segoe UI" panose="020B0502040204020203" pitchFamily="34" charset="0"/>
                </a:rPr>
                <a:t>気象庁の統計によれば、全国の</a:t>
              </a:r>
              <a:r>
                <a:rPr kumimoji="1" lang="en-US" altLang="ja-JP" sz="1200" dirty="0">
                  <a:latin typeface="Cambria" panose="02040503050406030204" pitchFamily="18" charset="0"/>
                  <a:ea typeface="Cambria" panose="02040503050406030204" pitchFamily="18" charset="0"/>
                  <a:cs typeface="Segoe UI" panose="020B0502040204020203" pitchFamily="34" charset="0"/>
                </a:rPr>
                <a:t>1</a:t>
              </a:r>
              <a:r>
                <a:rPr kumimoji="1" lang="ja-JP" altLang="en-US" sz="1200" dirty="0">
                  <a:latin typeface="Cambria" panose="02040503050406030204" pitchFamily="18" charset="0"/>
                  <a:ea typeface="游明朝" panose="02020400000000000000" pitchFamily="18" charset="-128"/>
                  <a:cs typeface="Segoe UI" panose="020B0502040204020203" pitchFamily="34" charset="0"/>
                </a:rPr>
                <a:t>時間降水量</a:t>
              </a:r>
              <a:r>
                <a:rPr kumimoji="1" lang="en-US" altLang="ja-JP" sz="1200" dirty="0">
                  <a:latin typeface="Cambria" panose="02040503050406030204" pitchFamily="18" charset="0"/>
                  <a:ea typeface="Cambria" panose="02040503050406030204" pitchFamily="18" charset="0"/>
                  <a:cs typeface="Segoe UI" panose="020B0502040204020203" pitchFamily="34" charset="0"/>
                </a:rPr>
                <a:t>50mm</a:t>
              </a:r>
              <a:r>
                <a:rPr kumimoji="1" lang="ja-JP" altLang="en-US" sz="1200" dirty="0">
                  <a:latin typeface="Cambria" panose="02040503050406030204" pitchFamily="18" charset="0"/>
                  <a:ea typeface="游明朝" panose="02020400000000000000" pitchFamily="18" charset="-128"/>
                  <a:cs typeface="Segoe UI" panose="020B0502040204020203" pitchFamily="34" charset="0"/>
                </a:rPr>
                <a:t>以上の年間発生回数は増加しています。最近</a:t>
              </a:r>
              <a:r>
                <a:rPr kumimoji="1" lang="en-US" altLang="ja-JP" sz="1200" dirty="0">
                  <a:latin typeface="Cambria" panose="02040503050406030204" pitchFamily="18" charset="0"/>
                  <a:ea typeface="Cambria" panose="02040503050406030204" pitchFamily="18" charset="0"/>
                  <a:cs typeface="Segoe UI" panose="020B0502040204020203" pitchFamily="34" charset="0"/>
                </a:rPr>
                <a:t>10</a:t>
              </a:r>
              <a:r>
                <a:rPr kumimoji="1" lang="ja-JP" altLang="en-US" sz="1200" dirty="0">
                  <a:latin typeface="Cambria" panose="02040503050406030204" pitchFamily="18" charset="0"/>
                  <a:ea typeface="游明朝" panose="02020400000000000000" pitchFamily="18" charset="-128"/>
                  <a:cs typeface="Segoe UI" panose="020B0502040204020203" pitchFamily="34" charset="0"/>
                </a:rPr>
                <a:t>年間の平均年間発生回数は、最初の</a:t>
              </a:r>
              <a:r>
                <a:rPr kumimoji="1" lang="en-US" altLang="ja-JP" sz="1200" dirty="0">
                  <a:latin typeface="Cambria" panose="02040503050406030204" pitchFamily="18" charset="0"/>
                  <a:ea typeface="Cambria" panose="02040503050406030204" pitchFamily="18" charset="0"/>
                  <a:cs typeface="Segoe UI" panose="020B0502040204020203" pitchFamily="34" charset="0"/>
                </a:rPr>
                <a:t>10</a:t>
              </a:r>
              <a:r>
                <a:rPr kumimoji="1" lang="ja-JP" altLang="en-US" sz="1200" dirty="0">
                  <a:latin typeface="Cambria" panose="02040503050406030204" pitchFamily="18" charset="0"/>
                  <a:ea typeface="游明朝" panose="02020400000000000000" pitchFamily="18" charset="-128"/>
                  <a:cs typeface="Segoe UI" panose="020B0502040204020203" pitchFamily="34" charset="0"/>
                </a:rPr>
                <a:t>年間と比べて約</a:t>
              </a:r>
              <a:r>
                <a:rPr kumimoji="1" lang="en-US" altLang="ja-JP" sz="1200" dirty="0">
                  <a:latin typeface="Cambria" panose="02040503050406030204" pitchFamily="18" charset="0"/>
                  <a:ea typeface="Cambria" panose="02040503050406030204" pitchFamily="18" charset="0"/>
                  <a:cs typeface="Segoe UI" panose="020B0502040204020203" pitchFamily="34" charset="0"/>
                </a:rPr>
                <a:t>1.5</a:t>
              </a:r>
              <a:r>
                <a:rPr kumimoji="1" lang="ja-JP" altLang="en-US" sz="1200" dirty="0">
                  <a:latin typeface="Cambria" panose="02040503050406030204" pitchFamily="18" charset="0"/>
                  <a:ea typeface="游明朝" panose="02020400000000000000" pitchFamily="18" charset="-128"/>
                  <a:cs typeface="Segoe UI" panose="020B0502040204020203" pitchFamily="34" charset="0"/>
                </a:rPr>
                <a:t>倍に上ります。つまり、いつ風水害が起こってもおかしくないわけです。「突然」であたふたしているようでは、正確な判断と行動を望むべくもありません。平時からさまざまな事前準備を進めておく必要があります。</a:t>
              </a:r>
              <a:endParaRPr kumimoji="1" lang="en-US" altLang="ja-JP" sz="1200" dirty="0">
                <a:latin typeface="Cambria" panose="02040503050406030204" pitchFamily="18" charset="0"/>
                <a:ea typeface="游明朝" panose="02020400000000000000" pitchFamily="18" charset="-128"/>
                <a:cs typeface="Segoe UI" panose="020B0502040204020203" pitchFamily="34" charset="0"/>
              </a:endParaRPr>
            </a:p>
            <a:p>
              <a:pPr algn="just"/>
              <a:r>
                <a:rPr kumimoji="1" lang="ja-JP" altLang="en-US" sz="1200" dirty="0">
                  <a:latin typeface="Cambria" panose="02040503050406030204" pitchFamily="18" charset="0"/>
                  <a:ea typeface="游明朝" panose="02020400000000000000" pitchFamily="18" charset="-128"/>
                  <a:cs typeface="Segoe UI" panose="020B0502040204020203" pitchFamily="34" charset="0"/>
                </a:rPr>
                <a:t>メーカーである当社の場合、工場・倉庫は生産ラインが稼働・持続する生命線です。当該施設において、その被害発生の危険性を回避・低減するため、必要な措置の検討と計画策定を行うことを優先すべきです。併せて、社員の安全も考えて、必要な教育・訓練なども行う必要があります。</a:t>
              </a:r>
              <a:endParaRPr kumimoji="1" lang="en-US" altLang="ja-JP" sz="1200" dirty="0">
                <a:latin typeface="Cambria" panose="02040503050406030204" pitchFamily="18" charset="0"/>
                <a:ea typeface="游明朝" panose="02020400000000000000" pitchFamily="18" charset="-128"/>
                <a:cs typeface="Segoe UI" panose="020B0502040204020203" pitchFamily="34" charset="0"/>
              </a:endParaRPr>
            </a:p>
            <a:p>
              <a:pPr algn="just"/>
              <a:endParaRPr kumimoji="1" lang="en-US" altLang="ja-JP" sz="1200" dirty="0">
                <a:latin typeface="Cambria" panose="02040503050406030204" pitchFamily="18" charset="0"/>
                <a:ea typeface="游明朝" panose="02020400000000000000" pitchFamily="18" charset="-128"/>
                <a:cs typeface="Segoe UI" panose="020B0502040204020203" pitchFamily="34" charset="0"/>
              </a:endParaRPr>
            </a:p>
            <a:p>
              <a:pPr algn="just"/>
              <a:r>
                <a:rPr kumimoji="1" lang="ja-JP" altLang="en-US" sz="1200" dirty="0">
                  <a:latin typeface="Cambria" panose="02040503050406030204" pitchFamily="18" charset="0"/>
                  <a:ea typeface="游明朝" panose="02020400000000000000" pitchFamily="18" charset="-128"/>
                  <a:cs typeface="Segoe UI" panose="020B0502040204020203" pitchFamily="34" charset="0"/>
                </a:rPr>
                <a:t>（</a:t>
              </a:r>
              <a:r>
                <a:rPr kumimoji="1" lang="en-US" altLang="ja-JP" sz="1200" dirty="0">
                  <a:latin typeface="Cambria" panose="02040503050406030204" pitchFamily="18" charset="0"/>
                  <a:ea typeface="游明朝" panose="02020400000000000000" pitchFamily="18" charset="-128"/>
                  <a:cs typeface="Segoe UI" panose="020B0502040204020203" pitchFamily="34" charset="0"/>
                </a:rPr>
                <a:t>2</a:t>
              </a:r>
              <a:r>
                <a:rPr kumimoji="1" lang="ja-JP" altLang="en-US" sz="1200" dirty="0">
                  <a:latin typeface="Cambria" panose="02040503050406030204" pitchFamily="18" charset="0"/>
                  <a:ea typeface="游明朝" panose="02020400000000000000" pitchFamily="18" charset="-128"/>
                  <a:cs typeface="Segoe UI" panose="020B0502040204020203" pitchFamily="34" charset="0"/>
                </a:rPr>
                <a:t>）</a:t>
              </a:r>
              <a:endParaRPr kumimoji="1" lang="en-US" altLang="ja-JP" sz="1200" dirty="0">
                <a:latin typeface="Cambria" panose="02040503050406030204" pitchFamily="18" charset="0"/>
                <a:ea typeface="Cambria" panose="02040503050406030204" pitchFamily="18" charset="0"/>
                <a:cs typeface="Segoe UI" panose="020B0502040204020203" pitchFamily="34" charset="0"/>
              </a:endParaRPr>
            </a:p>
            <a:p>
              <a:pPr algn="just"/>
              <a:r>
                <a:rPr kumimoji="1" lang="ja-JP" altLang="en-US" sz="1200" dirty="0">
                  <a:latin typeface="Cambria" panose="02040503050406030204" pitchFamily="18" charset="0"/>
                  <a:ea typeface="游明朝" panose="02020400000000000000" pitchFamily="18" charset="-128"/>
                  <a:cs typeface="Segoe UI" panose="020B0502040204020203" pitchFamily="34" charset="0"/>
                </a:rPr>
                <a:t>風水害の対策を計画策定するために、「水害対策準備室」の立ち上げを行います。ここで必要な措置の検討と計画策定を行います。人員の構成は、工場から</a:t>
              </a:r>
              <a:r>
                <a:rPr kumimoji="1" lang="en-US" altLang="ja-JP" sz="1200" dirty="0">
                  <a:latin typeface="Cambria" panose="02040503050406030204" pitchFamily="18" charset="0"/>
                  <a:ea typeface="游明朝" panose="02020400000000000000" pitchFamily="18" charset="-128"/>
                  <a:cs typeface="Segoe UI" panose="020B0502040204020203" pitchFamily="34" charset="0"/>
                </a:rPr>
                <a:t>5</a:t>
              </a:r>
              <a:r>
                <a:rPr kumimoji="1" lang="ja-JP" altLang="en-US" sz="1200" dirty="0">
                  <a:latin typeface="Cambria" panose="02040503050406030204" pitchFamily="18" charset="0"/>
                  <a:ea typeface="游明朝" panose="02020400000000000000" pitchFamily="18" charset="-128"/>
                  <a:cs typeface="Segoe UI" panose="020B0502040204020203" pitchFamily="34" charset="0"/>
                </a:rPr>
                <a:t>名、本社から</a:t>
              </a:r>
              <a:r>
                <a:rPr kumimoji="1" lang="en-US" altLang="ja-JP" sz="1200" dirty="0">
                  <a:latin typeface="Cambria" panose="02040503050406030204" pitchFamily="18" charset="0"/>
                  <a:ea typeface="游明朝" panose="02020400000000000000" pitchFamily="18" charset="-128"/>
                  <a:cs typeface="Segoe UI" panose="020B0502040204020203" pitchFamily="34" charset="0"/>
                </a:rPr>
                <a:t>3</a:t>
              </a:r>
              <a:r>
                <a:rPr kumimoji="1" lang="ja-JP" altLang="en-US" sz="1200" dirty="0">
                  <a:latin typeface="Cambria" panose="02040503050406030204" pitchFamily="18" charset="0"/>
                  <a:ea typeface="游明朝" panose="02020400000000000000" pitchFamily="18" charset="-128"/>
                  <a:cs typeface="Segoe UI" panose="020B0502040204020203" pitchFamily="34" charset="0"/>
                </a:rPr>
                <a:t>名の合計</a:t>
              </a:r>
              <a:r>
                <a:rPr kumimoji="1" lang="en-US" altLang="ja-JP" sz="1200" dirty="0">
                  <a:latin typeface="Cambria" panose="02040503050406030204" pitchFamily="18" charset="0"/>
                  <a:ea typeface="游明朝" panose="02020400000000000000" pitchFamily="18" charset="-128"/>
                  <a:cs typeface="Segoe UI" panose="020B0502040204020203" pitchFamily="34" charset="0"/>
                </a:rPr>
                <a:t>8</a:t>
              </a:r>
              <a:r>
                <a:rPr kumimoji="1" lang="ja-JP" altLang="en-US" sz="1200" dirty="0">
                  <a:latin typeface="Cambria" panose="02040503050406030204" pitchFamily="18" charset="0"/>
                  <a:ea typeface="游明朝" panose="02020400000000000000" pitchFamily="18" charset="-128"/>
                  <a:cs typeface="Segoe UI" panose="020B0502040204020203" pitchFamily="34" charset="0"/>
                </a:rPr>
                <a:t>名体制でスタートし、室長は工場長が兼務します（別紙参照）。定期会議は週</a:t>
              </a:r>
              <a:r>
                <a:rPr kumimoji="1" lang="en-US" altLang="ja-JP" sz="1200" dirty="0">
                  <a:latin typeface="Cambria" panose="02040503050406030204" pitchFamily="18" charset="0"/>
                  <a:ea typeface="游明朝" panose="02020400000000000000" pitchFamily="18" charset="-128"/>
                  <a:cs typeface="Segoe UI" panose="020B0502040204020203" pitchFamily="34" charset="0"/>
                </a:rPr>
                <a:t>1</a:t>
              </a:r>
              <a:r>
                <a:rPr kumimoji="1" lang="ja-JP" altLang="en-US" sz="1200" dirty="0">
                  <a:latin typeface="Cambria" panose="02040503050406030204" pitchFamily="18" charset="0"/>
                  <a:ea typeface="游明朝" panose="02020400000000000000" pitchFamily="18" charset="-128"/>
                  <a:cs typeface="Segoe UI" panose="020B0502040204020203" pitchFamily="34" charset="0"/>
                </a:rPr>
                <a:t>回、工場内の会議室を使いますが、リモート会議や</a:t>
              </a:r>
              <a:r>
                <a:rPr kumimoji="1" lang="en-US" altLang="ja-JP" sz="1200" dirty="0">
                  <a:latin typeface="Cambria" panose="02040503050406030204" pitchFamily="18" charset="0"/>
                  <a:ea typeface="游明朝" panose="02020400000000000000" pitchFamily="18" charset="-128"/>
                  <a:cs typeface="Segoe UI" panose="020B0502040204020203" pitchFamily="34" charset="0"/>
                </a:rPr>
                <a:t>Web</a:t>
              </a:r>
              <a:r>
                <a:rPr kumimoji="1" lang="ja-JP" altLang="en-US" sz="1200" dirty="0">
                  <a:latin typeface="Cambria" panose="02040503050406030204" pitchFamily="18" charset="0"/>
                  <a:ea typeface="游明朝" panose="02020400000000000000" pitchFamily="18" charset="-128"/>
                  <a:cs typeface="Segoe UI" panose="020B0502040204020203" pitchFamily="34" charset="0"/>
                </a:rPr>
                <a:t>研修にも率先して対応します。</a:t>
              </a:r>
            </a:p>
            <a:p>
              <a:pPr algn="just"/>
              <a:r>
                <a:rPr kumimoji="1" lang="ja-JP" altLang="en-US" sz="1200" dirty="0">
                  <a:latin typeface="Cambria" panose="02040503050406030204" pitchFamily="18" charset="0"/>
                  <a:ea typeface="游明朝" panose="02020400000000000000" pitchFamily="18" charset="-128"/>
                  <a:cs typeface="Segoe UI" panose="020B0502040204020203" pitchFamily="34" charset="0"/>
                </a:rPr>
                <a:t>「水害対策準備室」では、まず必要な措置の検討と計画策定を行います。ここには従業員の教育・訓練も含まれます。行政が発表しているハザードマップをベースに、当社の経験を加味した現実的ですぐに実行できる対策を作成していきます。</a:t>
              </a:r>
            </a:p>
            <a:p>
              <a:pPr algn="just"/>
              <a:endParaRPr lang="en-US" altLang="ja-JP" sz="1200" kern="100" dirty="0">
                <a:effectLst/>
                <a:latin typeface="Cambria" panose="02040503050406030204" pitchFamily="18" charset="0"/>
                <a:ea typeface="游明朝" panose="02020400000000000000" pitchFamily="18" charset="-128"/>
                <a:cs typeface="Times New Roman" panose="02020603050405020304" pitchFamily="18" charset="0"/>
              </a:endParaRPr>
            </a:p>
            <a:p>
              <a:pPr algn="just"/>
              <a:r>
                <a:rPr lang="ja-JP" altLang="en-US" sz="1200" kern="100" dirty="0">
                  <a:latin typeface="Cambria" panose="02040503050406030204" pitchFamily="18" charset="0"/>
                  <a:ea typeface="游明朝" panose="02020400000000000000" pitchFamily="18" charset="-128"/>
                  <a:cs typeface="Times New Roman" panose="02020603050405020304" pitchFamily="18" charset="0"/>
                </a:rPr>
                <a:t>（</a:t>
              </a:r>
              <a:r>
                <a:rPr lang="en-US" altLang="ja-JP" sz="1200" kern="100" dirty="0">
                  <a:latin typeface="Cambria" panose="02040503050406030204" pitchFamily="18" charset="0"/>
                  <a:ea typeface="游明朝" panose="02020400000000000000" pitchFamily="18" charset="-128"/>
                  <a:cs typeface="Times New Roman" panose="02020603050405020304" pitchFamily="18" charset="0"/>
                </a:rPr>
                <a:t>3</a:t>
              </a:r>
              <a:r>
                <a:rPr lang="ja-JP" altLang="en-US" sz="1200" kern="100" dirty="0">
                  <a:latin typeface="Cambria" panose="02040503050406030204" pitchFamily="18" charset="0"/>
                  <a:ea typeface="游明朝" panose="02020400000000000000" pitchFamily="18" charset="-128"/>
                  <a:cs typeface="Times New Roman" panose="02020603050405020304" pitchFamily="18" charset="0"/>
                </a:rPr>
                <a:t>）</a:t>
              </a:r>
              <a:endParaRPr lang="en-US" altLang="ja-JP" sz="1200" kern="100" dirty="0">
                <a:latin typeface="Cambria" panose="02040503050406030204" pitchFamily="18" charset="0"/>
                <a:ea typeface="游明朝" panose="02020400000000000000" pitchFamily="18" charset="-128"/>
                <a:cs typeface="Times New Roman" panose="02020603050405020304" pitchFamily="18" charset="0"/>
              </a:endParaRPr>
            </a:p>
            <a:p>
              <a:pPr algn="just"/>
              <a:r>
                <a:rPr kumimoji="1" lang="ja-JP" altLang="en-US" sz="1200" dirty="0">
                  <a:latin typeface="Cambria" panose="02040503050406030204" pitchFamily="18" charset="0"/>
                  <a:ea typeface="游明朝" panose="02020400000000000000" pitchFamily="18" charset="-128"/>
                  <a:cs typeface="Segoe UI" panose="020B0502040204020203" pitchFamily="34" charset="0"/>
                </a:rPr>
                <a:t>喫緊の課題は、台風シーズンに向けた工場・倉庫の止水対策です。工場の社員が対応してきた付け焼刃の対策をやめ、「水害対策準備室」で対策グッズを用意・指示するのが最良です。少しでも被害を軽減するため、以下の</a:t>
              </a:r>
              <a:r>
                <a:rPr kumimoji="1" lang="en-US" altLang="ja-JP" sz="1200" dirty="0">
                  <a:latin typeface="Cambria" panose="02040503050406030204" pitchFamily="18" charset="0"/>
                  <a:ea typeface="游明朝" panose="02020400000000000000" pitchFamily="18" charset="-128"/>
                  <a:cs typeface="Segoe UI" panose="020B0502040204020203" pitchFamily="34" charset="0"/>
                </a:rPr>
                <a:t>3</a:t>
              </a:r>
              <a:r>
                <a:rPr kumimoji="1" lang="ja-JP" altLang="en-US" sz="1200" dirty="0">
                  <a:latin typeface="Cambria" panose="02040503050406030204" pitchFamily="18" charset="0"/>
                  <a:ea typeface="游明朝" panose="02020400000000000000" pitchFamily="18" charset="-128"/>
                  <a:cs typeface="Segoe UI" panose="020B0502040204020203" pitchFamily="34" charset="0"/>
                </a:rPr>
                <a:t>つの水害対策品を用意しておきます。</a:t>
              </a:r>
              <a:endParaRPr kumimoji="1" lang="en-US" altLang="ja-JP" sz="1200" dirty="0">
                <a:latin typeface="Cambria" panose="02040503050406030204" pitchFamily="18" charset="0"/>
                <a:ea typeface="游明朝" panose="02020400000000000000" pitchFamily="18" charset="-128"/>
                <a:cs typeface="Segoe UI" panose="020B0502040204020203" pitchFamily="34" charset="0"/>
              </a:endParaRPr>
            </a:p>
            <a:p>
              <a:pPr algn="just"/>
              <a:r>
                <a:rPr kumimoji="1" lang="en-US" altLang="ja-JP" sz="1200" dirty="0">
                  <a:latin typeface="Cambria" panose="02040503050406030204" pitchFamily="18" charset="0"/>
                  <a:ea typeface="游明朝" panose="02020400000000000000" pitchFamily="18" charset="-128"/>
                  <a:cs typeface="Segoe UI" panose="020B0502040204020203" pitchFamily="34" charset="0"/>
                </a:rPr>
                <a:t>1</a:t>
              </a:r>
              <a:r>
                <a:rPr kumimoji="1" lang="ja-JP" altLang="en-US" sz="1200" dirty="0">
                  <a:latin typeface="Cambria" panose="02040503050406030204" pitchFamily="18" charset="0"/>
                  <a:ea typeface="游明朝" panose="02020400000000000000" pitchFamily="18" charset="-128"/>
                  <a:cs typeface="Segoe UI" panose="020B0502040204020203" pitchFamily="34" charset="0"/>
                </a:rPr>
                <a:t>つ目は、土のうです。土のう袋はホームセンターですぐに買えますが、一定量を備蓄しておくべきです。工場と倉庫の構造上、</a:t>
              </a:r>
              <a:r>
                <a:rPr kumimoji="1" lang="en-US" altLang="ja-JP" sz="1200" dirty="0">
                  <a:latin typeface="Cambria" panose="02040503050406030204" pitchFamily="18" charset="0"/>
                  <a:ea typeface="游明朝" panose="02020400000000000000" pitchFamily="18" charset="-128"/>
                  <a:cs typeface="Segoe UI" panose="020B0502040204020203" pitchFamily="34" charset="0"/>
                </a:rPr>
                <a:t>300</a:t>
              </a:r>
              <a:r>
                <a:rPr kumimoji="1" lang="ja-JP" altLang="en-US" sz="1200" dirty="0">
                  <a:latin typeface="Cambria" panose="02040503050406030204" pitchFamily="18" charset="0"/>
                  <a:ea typeface="游明朝" panose="02020400000000000000" pitchFamily="18" charset="-128"/>
                  <a:cs typeface="Segoe UI" panose="020B0502040204020203" pitchFamily="34" charset="0"/>
                </a:rPr>
                <a:t>袋程度が適当です。</a:t>
              </a:r>
              <a:r>
                <a:rPr kumimoji="1" lang="en-US" altLang="ja-JP" sz="1200" dirty="0">
                  <a:latin typeface="Cambria" panose="02040503050406030204" pitchFamily="18" charset="0"/>
                  <a:ea typeface="游明朝" panose="02020400000000000000" pitchFamily="18" charset="-128"/>
                  <a:cs typeface="Segoe UI" panose="020B0502040204020203" pitchFamily="34" charset="0"/>
                </a:rPr>
                <a:t>2</a:t>
              </a:r>
              <a:r>
                <a:rPr kumimoji="1" lang="ja-JP" altLang="en-US" sz="1200" dirty="0">
                  <a:latin typeface="Cambria" panose="02040503050406030204" pitchFamily="18" charset="0"/>
                  <a:ea typeface="游明朝" panose="02020400000000000000" pitchFamily="18" charset="-128"/>
                  <a:cs typeface="Segoe UI" panose="020B0502040204020203" pitchFamily="34" charset="0"/>
                </a:rPr>
                <a:t>つ目は、土にかわりに水を入れる「水のう」です。水のうは注水だけでその場に“低い壁”が出来上がります。</a:t>
              </a:r>
              <a:r>
                <a:rPr kumimoji="1" lang="en-US" altLang="ja-JP" sz="1200" dirty="0">
                  <a:latin typeface="Cambria" panose="02040503050406030204" pitchFamily="18" charset="0"/>
                  <a:ea typeface="游明朝" panose="02020400000000000000" pitchFamily="18" charset="-128"/>
                  <a:cs typeface="Segoe UI" panose="020B0502040204020203" pitchFamily="34" charset="0"/>
                </a:rPr>
                <a:t>3</a:t>
              </a:r>
              <a:r>
                <a:rPr kumimoji="1" lang="ja-JP" altLang="en-US" sz="1200" dirty="0">
                  <a:latin typeface="Cambria" panose="02040503050406030204" pitchFamily="18" charset="0"/>
                  <a:ea typeface="游明朝" panose="02020400000000000000" pitchFamily="18" charset="-128"/>
                  <a:cs typeface="Segoe UI" panose="020B0502040204020203" pitchFamily="34" charset="0"/>
                </a:rPr>
                <a:t>つ目は、止水版です。出入り口や搬入口にサッとおけるのが最大のメリットです。</a:t>
              </a:r>
            </a:p>
            <a:p>
              <a:pPr algn="just"/>
              <a:endParaRPr lang="en-US" altLang="ja-JP" sz="1200" kern="100" dirty="0">
                <a:effectLst/>
                <a:latin typeface="Cambria" panose="02040503050406030204" pitchFamily="18" charset="0"/>
                <a:ea typeface="游明朝" panose="02020400000000000000" pitchFamily="18" charset="-128"/>
                <a:cs typeface="Times New Roman" panose="02020603050405020304" pitchFamily="18" charset="0"/>
              </a:endParaRPr>
            </a:p>
            <a:p>
              <a:pPr algn="just"/>
              <a:r>
                <a:rPr lang="ja-JP" altLang="en-US" sz="1200" kern="100" dirty="0">
                  <a:effectLst/>
                  <a:latin typeface="Cambria" panose="02040503050406030204" pitchFamily="18" charset="0"/>
                  <a:ea typeface="游明朝" panose="02020400000000000000" pitchFamily="18" charset="-128"/>
                  <a:cs typeface="Times New Roman" panose="02020603050405020304" pitchFamily="18" charset="0"/>
                </a:rPr>
                <a:t>（</a:t>
              </a:r>
              <a:r>
                <a:rPr lang="en-US" altLang="ja-JP" sz="1200" kern="100" dirty="0">
                  <a:effectLst/>
                  <a:latin typeface="Cambria" panose="02040503050406030204" pitchFamily="18" charset="0"/>
                  <a:ea typeface="游明朝" panose="02020400000000000000" pitchFamily="18" charset="-128"/>
                  <a:cs typeface="Times New Roman" panose="02020603050405020304" pitchFamily="18" charset="0"/>
                </a:rPr>
                <a:t>4</a:t>
              </a:r>
              <a:r>
                <a:rPr lang="ja-JP" altLang="en-US" sz="1200" kern="100" dirty="0">
                  <a:effectLst/>
                  <a:latin typeface="Cambria" panose="02040503050406030204" pitchFamily="18" charset="0"/>
                  <a:ea typeface="游明朝" panose="02020400000000000000" pitchFamily="18" charset="-128"/>
                  <a:cs typeface="Times New Roman" panose="02020603050405020304" pitchFamily="18" charset="0"/>
                </a:rPr>
                <a:t>）</a:t>
              </a:r>
              <a:endParaRPr lang="en-US" altLang="ja-JP" sz="1200" kern="100" dirty="0">
                <a:effectLst/>
                <a:latin typeface="Cambria" panose="02040503050406030204" pitchFamily="18" charset="0"/>
                <a:ea typeface="游明朝" panose="02020400000000000000" pitchFamily="18" charset="-128"/>
                <a:cs typeface="Times New Roman" panose="02020603050405020304" pitchFamily="18" charset="0"/>
              </a:endParaRPr>
            </a:p>
            <a:p>
              <a:pPr algn="just"/>
              <a:r>
                <a:rPr kumimoji="1" lang="ja-JP" altLang="en-US" sz="1200" dirty="0">
                  <a:latin typeface="Cambria" panose="02040503050406030204" pitchFamily="18" charset="0"/>
                  <a:ea typeface="游明朝" panose="02020400000000000000" pitchFamily="18" charset="-128"/>
                  <a:cs typeface="Segoe UI" panose="020B0502040204020203" pitchFamily="34" charset="0"/>
                </a:rPr>
                <a:t>水害は、浸水で機械や設備までダメにしてしまいます。事業の稼働・継続に必要な機器や書類は、高層階に設置するのがよいでしょう。また、保険に加入しておくことも欠かせません。保険に加入しておけば、事業復旧にかかるコストを減らすことができるため安心です。「水害対策準備室」では、長期視点の水害対策が求められます。</a:t>
              </a:r>
            </a:p>
          </p:txBody>
        </p:sp>
      </p:grpSp>
    </p:spTree>
    <p:extLst>
      <p:ext uri="{BB962C8B-B14F-4D97-AF65-F5344CB8AC3E}">
        <p14:creationId xmlns:p14="http://schemas.microsoft.com/office/powerpoint/2010/main" val="3872281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グループ化 1">
            <a:extLst>
              <a:ext uri="{FF2B5EF4-FFF2-40B4-BE49-F238E27FC236}">
                <a16:creationId xmlns:a16="http://schemas.microsoft.com/office/drawing/2014/main" id="{A9828AEC-EFD8-4986-A0DB-B88B3B7729AF}"/>
              </a:ext>
            </a:extLst>
          </p:cNvPr>
          <p:cNvGrpSpPr/>
          <p:nvPr/>
        </p:nvGrpSpPr>
        <p:grpSpPr>
          <a:xfrm>
            <a:off x="622531" y="399961"/>
            <a:ext cx="5612938" cy="8655728"/>
            <a:chOff x="622531" y="399961"/>
            <a:chExt cx="5612938" cy="8655728"/>
          </a:xfrm>
        </p:grpSpPr>
        <p:sp>
          <p:nvSpPr>
            <p:cNvPr id="33" name="正方形/長方形 32">
              <a:extLst>
                <a:ext uri="{FF2B5EF4-FFF2-40B4-BE49-F238E27FC236}">
                  <a16:creationId xmlns:a16="http://schemas.microsoft.com/office/drawing/2014/main" id="{8EA4D7F6-A283-4769-9E47-7562B305A159}"/>
                </a:ext>
              </a:extLst>
            </p:cNvPr>
            <p:cNvSpPr/>
            <p:nvPr/>
          </p:nvSpPr>
          <p:spPr>
            <a:xfrm>
              <a:off x="622531" y="399961"/>
              <a:ext cx="5612937" cy="792000"/>
            </a:xfrm>
            <a:prstGeom prst="rect">
              <a:avLst/>
            </a:prstGeom>
            <a:solidFill>
              <a:schemeClr val="accent1">
                <a:lumMod val="75000"/>
              </a:schemeClr>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テキスト ボックス 39">
              <a:extLst>
                <a:ext uri="{FF2B5EF4-FFF2-40B4-BE49-F238E27FC236}">
                  <a16:creationId xmlns:a16="http://schemas.microsoft.com/office/drawing/2014/main" id="{E64259A7-3963-42CA-95CA-31ABE0EA153E}"/>
                </a:ext>
              </a:extLst>
            </p:cNvPr>
            <p:cNvSpPr txBox="1"/>
            <p:nvPr/>
          </p:nvSpPr>
          <p:spPr>
            <a:xfrm>
              <a:off x="622532" y="587989"/>
              <a:ext cx="5612937" cy="461665"/>
            </a:xfrm>
            <a:prstGeom prst="rect">
              <a:avLst/>
            </a:prstGeom>
            <a:noFill/>
          </p:spPr>
          <p:txBody>
            <a:bodyPr wrap="square" rtlCol="0">
              <a:spAutoFit/>
            </a:bodyPr>
            <a:lstStyle/>
            <a:p>
              <a:pPr algn="ctr"/>
              <a:r>
                <a:rPr kumimoji="1" lang="zh-TW" altLang="en-US" sz="2400" b="1" dirty="0">
                  <a:solidFill>
                    <a:schemeClr val="bg1"/>
                  </a:solidFill>
                  <a:latin typeface="Cambria" panose="02040503050406030204" pitchFamily="18" charset="0"/>
                  <a:ea typeface="游明朝" panose="02020400000000000000" pitchFamily="18" charset="-128"/>
                  <a:cs typeface="Segoe UI" panose="020B0502040204020203" pitchFamily="34" charset="0"/>
                </a:rPr>
                <a:t>永不懈怠的治水策略</a:t>
              </a:r>
              <a:endParaRPr kumimoji="1" lang="ja-JP" altLang="en-US" sz="2400" b="1" dirty="0">
                <a:solidFill>
                  <a:schemeClr val="bg1"/>
                </a:solidFill>
                <a:latin typeface="Cambria" panose="02040503050406030204" pitchFamily="18" charset="0"/>
                <a:ea typeface="游明朝" panose="02020400000000000000" pitchFamily="18" charset="-128"/>
                <a:cs typeface="Segoe UI" panose="020B0502040204020203" pitchFamily="34" charset="0"/>
              </a:endParaRPr>
            </a:p>
          </p:txBody>
        </p:sp>
        <p:sp>
          <p:nvSpPr>
            <p:cNvPr id="41" name="テキスト ボックス 40">
              <a:extLst>
                <a:ext uri="{FF2B5EF4-FFF2-40B4-BE49-F238E27FC236}">
                  <a16:creationId xmlns:a16="http://schemas.microsoft.com/office/drawing/2014/main" id="{5B5303E0-0186-4EDA-9BCE-C2EEAB83A335}"/>
                </a:ext>
              </a:extLst>
            </p:cNvPr>
            <p:cNvSpPr txBox="1"/>
            <p:nvPr/>
          </p:nvSpPr>
          <p:spPr>
            <a:xfrm>
              <a:off x="728313" y="2338466"/>
              <a:ext cx="5401372" cy="6717223"/>
            </a:xfrm>
            <a:prstGeom prst="rect">
              <a:avLst/>
            </a:prstGeom>
            <a:noFill/>
          </p:spPr>
          <p:txBody>
            <a:bodyPr wrap="square" numCol="1" spcCol="216000" rtlCol="0" anchor="t" anchorCtr="0">
              <a:noAutofit/>
            </a:bodyPr>
            <a:lstStyle/>
            <a:p>
              <a:pPr algn="just"/>
              <a:r>
                <a:rPr lang="ja-JP" altLang="en-US" sz="1400" kern="100" dirty="0">
                  <a:solidFill>
                    <a:schemeClr val="accent1">
                      <a:lumMod val="75000"/>
                    </a:schemeClr>
                  </a:solidFill>
                  <a:effectLst/>
                  <a:latin typeface="Cambria" panose="02040503050406030204" pitchFamily="18" charset="0"/>
                  <a:ea typeface="游明朝" panose="02020400000000000000" pitchFamily="18" charset="-128"/>
                  <a:cs typeface="Times New Roman" panose="02020603050405020304" pitchFamily="18" charset="0"/>
                </a:rPr>
                <a:t>■</a:t>
              </a:r>
              <a:r>
                <a:rPr lang="ja-JP" altLang="en-US" sz="1400" kern="100" dirty="0">
                  <a:effectLst/>
                  <a:latin typeface="Cambria" panose="02040503050406030204" pitchFamily="18" charset="0"/>
                  <a:ea typeface="游明朝" panose="02020400000000000000" pitchFamily="18" charset="-128"/>
                  <a:cs typeface="Times New Roman" panose="02020603050405020304" pitchFamily="18" charset="0"/>
                </a:rPr>
                <a:t>平時から事前準備を</a:t>
              </a:r>
            </a:p>
            <a:p>
              <a:pPr algn="just"/>
              <a:endParaRPr kumimoji="1" lang="en-US" altLang="ja-JP" sz="1400" dirty="0">
                <a:latin typeface="Cambria" panose="02040503050406030204" pitchFamily="18" charset="0"/>
                <a:ea typeface="游明朝" panose="02020400000000000000" pitchFamily="18" charset="-128"/>
                <a:cs typeface="Segoe UI" panose="020B0502040204020203" pitchFamily="34" charset="0"/>
              </a:endParaRPr>
            </a:p>
            <a:p>
              <a:pPr marL="228600" indent="-228600" algn="just">
                <a:buFont typeface="+mj-lt"/>
                <a:buAutoNum type="arabicPeriod"/>
              </a:pPr>
              <a:r>
                <a:rPr kumimoji="1" lang="ja-JP" altLang="en-US" sz="1400" dirty="0">
                  <a:latin typeface="Cambria" panose="02040503050406030204" pitchFamily="18" charset="0"/>
                  <a:ea typeface="游明朝" panose="02020400000000000000" pitchFamily="18" charset="-128"/>
                  <a:cs typeface="Segoe UI" panose="020B0502040204020203" pitchFamily="34" charset="0"/>
                </a:rPr>
                <a:t>大雨の発生回数は、最近の</a:t>
              </a:r>
              <a:r>
                <a:rPr kumimoji="1" lang="en-US" altLang="ja-JP" sz="1400" dirty="0">
                  <a:latin typeface="Cambria" panose="02040503050406030204" pitchFamily="18" charset="0"/>
                  <a:ea typeface="游明朝" panose="02020400000000000000" pitchFamily="18" charset="-128"/>
                  <a:cs typeface="Segoe UI" panose="020B0502040204020203" pitchFamily="34" charset="0"/>
                </a:rPr>
                <a:t>10</a:t>
              </a:r>
              <a:r>
                <a:rPr kumimoji="1" lang="ja-JP" altLang="en-US" sz="1400" dirty="0">
                  <a:latin typeface="Cambria" panose="02040503050406030204" pitchFamily="18" charset="0"/>
                  <a:ea typeface="游明朝" panose="02020400000000000000" pitchFamily="18" charset="-128"/>
                  <a:cs typeface="Segoe UI" panose="020B0502040204020203" pitchFamily="34" charset="0"/>
                </a:rPr>
                <a:t>年で</a:t>
              </a:r>
              <a:r>
                <a:rPr kumimoji="1" lang="en-US" altLang="ja-JP" sz="1400" dirty="0">
                  <a:latin typeface="Cambria" panose="02040503050406030204" pitchFamily="18" charset="0"/>
                  <a:ea typeface="游明朝" panose="02020400000000000000" pitchFamily="18" charset="-128"/>
                  <a:cs typeface="Segoe UI" panose="020B0502040204020203" pitchFamily="34" charset="0"/>
                </a:rPr>
                <a:t>1.5</a:t>
              </a:r>
              <a:r>
                <a:rPr kumimoji="1" lang="ja-JP" altLang="en-US" sz="1400" dirty="0">
                  <a:latin typeface="Cambria" panose="02040503050406030204" pitchFamily="18" charset="0"/>
                  <a:ea typeface="游明朝" panose="02020400000000000000" pitchFamily="18" charset="-128"/>
                  <a:cs typeface="Segoe UI" panose="020B0502040204020203" pitchFamily="34" charset="0"/>
                </a:rPr>
                <a:t>倍</a:t>
              </a:r>
              <a:r>
                <a:rPr kumimoji="1" lang="en-US" altLang="ja-JP" sz="1400" baseline="30000" dirty="0">
                  <a:latin typeface="Cambria" panose="02040503050406030204" pitchFamily="18" charset="0"/>
                  <a:ea typeface="游明朝" panose="02020400000000000000" pitchFamily="18" charset="-128"/>
                  <a:cs typeface="Segoe UI" panose="020B0502040204020203" pitchFamily="34" charset="0"/>
                </a:rPr>
                <a:t>※</a:t>
              </a:r>
              <a:r>
                <a:rPr kumimoji="1" lang="ja-JP" altLang="en-US" sz="1400" dirty="0">
                  <a:latin typeface="Cambria" panose="02040503050406030204" pitchFamily="18" charset="0"/>
                  <a:ea typeface="游明朝" panose="02020400000000000000" pitchFamily="18" charset="-128"/>
                  <a:cs typeface="Segoe UI" panose="020B0502040204020203" pitchFamily="34" charset="0"/>
                </a:rPr>
                <a:t>になる。</a:t>
              </a:r>
              <a:endParaRPr kumimoji="1" lang="en-US" altLang="ja-JP" sz="1400" dirty="0">
                <a:latin typeface="Cambria" panose="02040503050406030204" pitchFamily="18" charset="0"/>
                <a:ea typeface="游明朝" panose="02020400000000000000" pitchFamily="18" charset="-128"/>
                <a:cs typeface="Segoe UI" panose="020B0502040204020203" pitchFamily="34" charset="0"/>
              </a:endParaRPr>
            </a:p>
            <a:p>
              <a:pPr marL="228600" indent="-228600" algn="just">
                <a:buFont typeface="+mj-lt"/>
                <a:buAutoNum type="arabicPeriod"/>
              </a:pPr>
              <a:r>
                <a:rPr kumimoji="1" lang="ja-JP" altLang="en-US" sz="1400" dirty="0">
                  <a:latin typeface="Cambria" panose="02040503050406030204" pitchFamily="18" charset="0"/>
                  <a:ea typeface="游明朝" panose="02020400000000000000" pitchFamily="18" charset="-128"/>
                  <a:cs typeface="Segoe UI" panose="020B0502040204020203" pitchFamily="34" charset="0"/>
                </a:rPr>
                <a:t>平時からさまざまな事前準備が不可欠。</a:t>
              </a:r>
              <a:endParaRPr kumimoji="1" lang="en-US" altLang="ja-JP" sz="1400" dirty="0">
                <a:latin typeface="Cambria" panose="02040503050406030204" pitchFamily="18" charset="0"/>
                <a:ea typeface="游明朝" panose="02020400000000000000" pitchFamily="18" charset="-128"/>
                <a:cs typeface="Segoe UI" panose="020B0502040204020203" pitchFamily="34" charset="0"/>
              </a:endParaRPr>
            </a:p>
            <a:p>
              <a:pPr marL="228600" indent="-228600" algn="just">
                <a:buFont typeface="+mj-lt"/>
                <a:buAutoNum type="arabicPeriod"/>
              </a:pPr>
              <a:r>
                <a:rPr kumimoji="1" lang="ja-JP" altLang="en-US" sz="1400" dirty="0">
                  <a:latin typeface="Cambria" panose="02040503050406030204" pitchFamily="18" charset="0"/>
                  <a:ea typeface="游明朝" panose="02020400000000000000" pitchFamily="18" charset="-128"/>
                  <a:cs typeface="Segoe UI" panose="020B0502040204020203" pitchFamily="34" charset="0"/>
                </a:rPr>
                <a:t>災害時の生産ラインの危険性の回避の計画策定が必要。</a:t>
              </a:r>
              <a:endParaRPr kumimoji="1" lang="en-US" altLang="ja-JP" sz="1400" dirty="0">
                <a:latin typeface="Cambria" panose="02040503050406030204" pitchFamily="18" charset="0"/>
                <a:ea typeface="游明朝" panose="02020400000000000000" pitchFamily="18" charset="-128"/>
                <a:cs typeface="Segoe UI" panose="020B0502040204020203" pitchFamily="34" charset="0"/>
              </a:endParaRPr>
            </a:p>
            <a:p>
              <a:pPr marL="228600" indent="-228600" algn="just">
                <a:buFont typeface="+mj-lt"/>
                <a:buAutoNum type="arabicPeriod"/>
              </a:pPr>
              <a:r>
                <a:rPr kumimoji="1" lang="ja-JP" altLang="en-US" sz="1400" dirty="0">
                  <a:latin typeface="Cambria" panose="02040503050406030204" pitchFamily="18" charset="0"/>
                  <a:ea typeface="游明朝" panose="02020400000000000000" pitchFamily="18" charset="-128"/>
                  <a:cs typeface="Segoe UI" panose="020B0502040204020203" pitchFamily="34" charset="0"/>
                </a:rPr>
                <a:t>社員の安全も考えて、必要な教育・訓練が求められる。</a:t>
              </a:r>
              <a:endParaRPr kumimoji="1" lang="en-US" altLang="ja-JP" sz="1400" dirty="0">
                <a:latin typeface="Cambria" panose="02040503050406030204" pitchFamily="18" charset="0"/>
                <a:ea typeface="游明朝" panose="02020400000000000000" pitchFamily="18" charset="-128"/>
                <a:cs typeface="Segoe UI" panose="020B0502040204020203" pitchFamily="34" charset="0"/>
              </a:endParaRPr>
            </a:p>
            <a:p>
              <a:pPr algn="just"/>
              <a:endParaRPr kumimoji="1" lang="en-US" altLang="ja-JP" sz="1400" dirty="0">
                <a:latin typeface="Cambria" panose="02040503050406030204" pitchFamily="18" charset="0"/>
                <a:ea typeface="游明朝" panose="02020400000000000000" pitchFamily="18" charset="-128"/>
                <a:cs typeface="Segoe UI" panose="020B0502040204020203" pitchFamily="34" charset="0"/>
              </a:endParaRPr>
            </a:p>
            <a:p>
              <a:pPr algn="just"/>
              <a:r>
                <a:rPr kumimoji="1" lang="en-US" altLang="ja-JP" sz="1050" dirty="0">
                  <a:latin typeface="Cambria" panose="02040503050406030204" pitchFamily="18" charset="0"/>
                  <a:ea typeface="游明朝" panose="02020400000000000000" pitchFamily="18" charset="-128"/>
                  <a:cs typeface="Segoe UI" panose="020B0502040204020203" pitchFamily="34" charset="0"/>
                </a:rPr>
                <a:t>※2011</a:t>
              </a:r>
              <a:r>
                <a:rPr kumimoji="1" lang="ja-JP" altLang="en-US" sz="1050" dirty="0">
                  <a:latin typeface="Cambria" panose="02040503050406030204" pitchFamily="18" charset="0"/>
                  <a:ea typeface="游明朝" panose="02020400000000000000" pitchFamily="18" charset="-128"/>
                  <a:cs typeface="Segoe UI" panose="020B0502040204020203" pitchFamily="34" charset="0"/>
                </a:rPr>
                <a:t>～</a:t>
              </a:r>
              <a:r>
                <a:rPr kumimoji="1" lang="en-US" altLang="ja-JP" sz="1050" dirty="0">
                  <a:latin typeface="Cambria" panose="02040503050406030204" pitchFamily="18" charset="0"/>
                  <a:ea typeface="游明朝" panose="02020400000000000000" pitchFamily="18" charset="-128"/>
                  <a:cs typeface="Segoe UI" panose="020B0502040204020203" pitchFamily="34" charset="0"/>
                </a:rPr>
                <a:t>2020</a:t>
              </a:r>
              <a:r>
                <a:rPr kumimoji="1" lang="ja-JP" altLang="en-US" sz="1050" dirty="0">
                  <a:latin typeface="Cambria" panose="02040503050406030204" pitchFamily="18" charset="0"/>
                  <a:ea typeface="游明朝" panose="02020400000000000000" pitchFamily="18" charset="-128"/>
                  <a:cs typeface="Segoe UI" panose="020B0502040204020203" pitchFamily="34" charset="0"/>
                </a:rPr>
                <a:t>年</a:t>
              </a:r>
              <a:r>
                <a:rPr kumimoji="1" lang="en-US" altLang="ja-JP" sz="1050" dirty="0">
                  <a:latin typeface="Cambria" panose="02040503050406030204" pitchFamily="18" charset="0"/>
                  <a:ea typeface="游明朝" panose="02020400000000000000" pitchFamily="18" charset="-128"/>
                  <a:cs typeface="Segoe UI" panose="020B0502040204020203" pitchFamily="34" charset="0"/>
                </a:rPr>
                <a:t>÷1976</a:t>
              </a:r>
              <a:r>
                <a:rPr kumimoji="1" lang="ja-JP" altLang="en-US" sz="1050" dirty="0">
                  <a:latin typeface="Cambria" panose="02040503050406030204" pitchFamily="18" charset="0"/>
                  <a:ea typeface="游明朝" panose="02020400000000000000" pitchFamily="18" charset="-128"/>
                  <a:cs typeface="Segoe UI" panose="020B0502040204020203" pitchFamily="34" charset="0"/>
                </a:rPr>
                <a:t>～</a:t>
              </a:r>
              <a:r>
                <a:rPr kumimoji="1" lang="en-US" altLang="ja-JP" sz="1050" dirty="0">
                  <a:latin typeface="Cambria" panose="02040503050406030204" pitchFamily="18" charset="0"/>
                  <a:ea typeface="游明朝" panose="02020400000000000000" pitchFamily="18" charset="-128"/>
                  <a:cs typeface="Segoe UI" panose="020B0502040204020203" pitchFamily="34" charset="0"/>
                </a:rPr>
                <a:t>1985</a:t>
              </a:r>
              <a:r>
                <a:rPr kumimoji="1" lang="ja-JP" altLang="en-US" sz="1050" dirty="0">
                  <a:latin typeface="Cambria" panose="02040503050406030204" pitchFamily="18" charset="0"/>
                  <a:ea typeface="游明朝" panose="02020400000000000000" pitchFamily="18" charset="-128"/>
                  <a:cs typeface="Segoe UI" panose="020B0502040204020203" pitchFamily="34" charset="0"/>
                </a:rPr>
                <a:t>年</a:t>
              </a:r>
              <a:endParaRPr kumimoji="1" lang="en-US" altLang="ja-JP" sz="1050" dirty="0">
                <a:latin typeface="Cambria" panose="02040503050406030204" pitchFamily="18" charset="0"/>
                <a:ea typeface="游明朝" panose="02020400000000000000" pitchFamily="18" charset="-128"/>
                <a:cs typeface="Segoe UI" panose="020B0502040204020203" pitchFamily="34" charset="0"/>
              </a:endParaRPr>
            </a:p>
            <a:p>
              <a:pPr algn="just"/>
              <a:endParaRPr kumimoji="1" lang="en-US" altLang="ja-JP" sz="1400" dirty="0">
                <a:latin typeface="Cambria" panose="02040503050406030204" pitchFamily="18" charset="0"/>
                <a:ea typeface="游明朝" panose="02020400000000000000" pitchFamily="18" charset="-128"/>
                <a:cs typeface="Segoe UI" panose="020B0502040204020203" pitchFamily="34" charset="0"/>
              </a:endParaRPr>
            </a:p>
            <a:p>
              <a:pPr algn="just"/>
              <a:r>
                <a:rPr lang="ja-JP" altLang="en-US" sz="1400" kern="100" dirty="0">
                  <a:solidFill>
                    <a:schemeClr val="accent1">
                      <a:lumMod val="75000"/>
                    </a:schemeClr>
                  </a:solidFill>
                  <a:effectLst/>
                  <a:latin typeface="Cambria" panose="02040503050406030204" pitchFamily="18" charset="0"/>
                  <a:ea typeface="游明朝" panose="02020400000000000000" pitchFamily="18" charset="-128"/>
                  <a:cs typeface="Times New Roman" panose="02020603050405020304" pitchFamily="18" charset="0"/>
                </a:rPr>
                <a:t>■ </a:t>
              </a:r>
              <a:r>
                <a:rPr kumimoji="1" lang="ja-JP" altLang="en-US" sz="1400" dirty="0">
                  <a:latin typeface="Cambria" panose="02040503050406030204" pitchFamily="18" charset="0"/>
                  <a:ea typeface="游明朝" panose="02020400000000000000" pitchFamily="18" charset="-128"/>
                  <a:cs typeface="Segoe UI" panose="020B0502040204020203" pitchFamily="34" charset="0"/>
                </a:rPr>
                <a:t>「水害対策準備室」の立ち上げ</a:t>
              </a:r>
              <a:endParaRPr kumimoji="1" lang="en-US" altLang="ja-JP" sz="1400" dirty="0">
                <a:latin typeface="Cambria" panose="02040503050406030204" pitchFamily="18" charset="0"/>
                <a:ea typeface="游明朝" panose="02020400000000000000" pitchFamily="18" charset="-128"/>
                <a:cs typeface="Segoe UI" panose="020B0502040204020203" pitchFamily="34" charset="0"/>
              </a:endParaRPr>
            </a:p>
            <a:p>
              <a:pPr algn="just"/>
              <a:endParaRPr kumimoji="1" lang="en-US" altLang="ja-JP" sz="1400" dirty="0">
                <a:latin typeface="Cambria" panose="02040503050406030204" pitchFamily="18" charset="0"/>
                <a:ea typeface="Cambria" panose="02040503050406030204" pitchFamily="18" charset="0"/>
                <a:cs typeface="Segoe UI" panose="020B0502040204020203" pitchFamily="34" charset="0"/>
              </a:endParaRPr>
            </a:p>
            <a:p>
              <a:pPr marL="228600" indent="-228600" algn="just">
                <a:buFont typeface="+mj-lt"/>
                <a:buAutoNum type="arabicPeriod"/>
              </a:pPr>
              <a:r>
                <a:rPr kumimoji="1" lang="ja-JP" altLang="en-US" sz="1400" dirty="0">
                  <a:latin typeface="Cambria" panose="02040503050406030204" pitchFamily="18" charset="0"/>
                  <a:ea typeface="游明朝" panose="02020400000000000000" pitchFamily="18" charset="-128"/>
                  <a:cs typeface="Segoe UI" panose="020B0502040204020203" pitchFamily="34" charset="0"/>
                </a:rPr>
                <a:t>「水害対策準備室」を立ち上げる。</a:t>
              </a:r>
              <a:endParaRPr kumimoji="1" lang="en-US" altLang="ja-JP" sz="1400" dirty="0">
                <a:latin typeface="Cambria" panose="02040503050406030204" pitchFamily="18" charset="0"/>
                <a:ea typeface="游明朝" panose="02020400000000000000" pitchFamily="18" charset="-128"/>
                <a:cs typeface="Segoe UI" panose="020B0502040204020203" pitchFamily="34" charset="0"/>
              </a:endParaRPr>
            </a:p>
            <a:p>
              <a:pPr marL="228600" indent="-228600" algn="just">
                <a:buFont typeface="+mj-lt"/>
                <a:buAutoNum type="arabicPeriod"/>
              </a:pPr>
              <a:r>
                <a:rPr kumimoji="1" lang="ja-JP" altLang="en-US" sz="1400" dirty="0">
                  <a:latin typeface="Cambria" panose="02040503050406030204" pitchFamily="18" charset="0"/>
                  <a:ea typeface="游明朝" panose="02020400000000000000" pitchFamily="18" charset="-128"/>
                  <a:cs typeface="Segoe UI" panose="020B0502040204020203" pitchFamily="34" charset="0"/>
                </a:rPr>
                <a:t>ここで風水害に必要な措置の検討と計画策定を行う。</a:t>
              </a:r>
              <a:endParaRPr kumimoji="1" lang="en-US" altLang="ja-JP" sz="1400" dirty="0">
                <a:latin typeface="Cambria" panose="02040503050406030204" pitchFamily="18" charset="0"/>
                <a:ea typeface="游明朝" panose="02020400000000000000" pitchFamily="18" charset="-128"/>
                <a:cs typeface="Segoe UI" panose="020B0502040204020203" pitchFamily="34" charset="0"/>
              </a:endParaRPr>
            </a:p>
            <a:p>
              <a:pPr marL="228600" indent="-228600" algn="just">
                <a:buFont typeface="+mj-lt"/>
                <a:buAutoNum type="arabicPeriod"/>
              </a:pPr>
              <a:r>
                <a:rPr kumimoji="1" lang="ja-JP" altLang="en-US" sz="1400" dirty="0">
                  <a:latin typeface="Cambria" panose="02040503050406030204" pitchFamily="18" charset="0"/>
                  <a:ea typeface="游明朝" panose="02020400000000000000" pitchFamily="18" charset="-128"/>
                  <a:cs typeface="Segoe UI" panose="020B0502040204020203" pitchFamily="34" charset="0"/>
                </a:rPr>
                <a:t>人員体制は</a:t>
              </a:r>
              <a:r>
                <a:rPr kumimoji="1" lang="en-US" altLang="ja-JP" sz="1400" dirty="0">
                  <a:latin typeface="Cambria" panose="02040503050406030204" pitchFamily="18" charset="0"/>
                  <a:ea typeface="游明朝" panose="02020400000000000000" pitchFamily="18" charset="-128"/>
                  <a:cs typeface="Segoe UI" panose="020B0502040204020203" pitchFamily="34" charset="0"/>
                </a:rPr>
                <a:t>8</a:t>
              </a:r>
              <a:r>
                <a:rPr kumimoji="1" lang="ja-JP" altLang="en-US" sz="1400" dirty="0">
                  <a:latin typeface="Cambria" panose="02040503050406030204" pitchFamily="18" charset="0"/>
                  <a:ea typeface="游明朝" panose="02020400000000000000" pitchFamily="18" charset="-128"/>
                  <a:cs typeface="Segoe UI" panose="020B0502040204020203" pitchFamily="34" charset="0"/>
                </a:rPr>
                <a:t>名（工場</a:t>
              </a:r>
              <a:r>
                <a:rPr kumimoji="1" lang="en-US" altLang="ja-JP" sz="1400" dirty="0">
                  <a:latin typeface="Cambria" panose="02040503050406030204" pitchFamily="18" charset="0"/>
                  <a:ea typeface="游明朝" panose="02020400000000000000" pitchFamily="18" charset="-128"/>
                  <a:cs typeface="Segoe UI" panose="020B0502040204020203" pitchFamily="34" charset="0"/>
                </a:rPr>
                <a:t>5</a:t>
              </a:r>
              <a:r>
                <a:rPr kumimoji="1" lang="ja-JP" altLang="en-US" sz="1400" dirty="0">
                  <a:latin typeface="Cambria" panose="02040503050406030204" pitchFamily="18" charset="0"/>
                  <a:ea typeface="游明朝" panose="02020400000000000000" pitchFamily="18" charset="-128"/>
                  <a:cs typeface="Segoe UI" panose="020B0502040204020203" pitchFamily="34" charset="0"/>
                </a:rPr>
                <a:t>名、本社</a:t>
              </a:r>
              <a:r>
                <a:rPr kumimoji="1" lang="en-US" altLang="ja-JP" sz="1400" dirty="0">
                  <a:latin typeface="Cambria" panose="02040503050406030204" pitchFamily="18" charset="0"/>
                  <a:ea typeface="游明朝" panose="02020400000000000000" pitchFamily="18" charset="-128"/>
                  <a:cs typeface="Segoe UI" panose="020B0502040204020203" pitchFamily="34" charset="0"/>
                </a:rPr>
                <a:t>3</a:t>
              </a:r>
              <a:r>
                <a:rPr kumimoji="1" lang="ja-JP" altLang="en-US" sz="1400" dirty="0">
                  <a:latin typeface="Cambria" panose="02040503050406030204" pitchFamily="18" charset="0"/>
                  <a:ea typeface="游明朝" panose="02020400000000000000" pitchFamily="18" charset="-128"/>
                  <a:cs typeface="Segoe UI" panose="020B0502040204020203" pitchFamily="34" charset="0"/>
                </a:rPr>
                <a:t>名、室長は工場長が兼務）。</a:t>
              </a:r>
              <a:endParaRPr kumimoji="1" lang="en-US" altLang="ja-JP" sz="1400" dirty="0">
                <a:latin typeface="Cambria" panose="02040503050406030204" pitchFamily="18" charset="0"/>
                <a:ea typeface="游明朝" panose="02020400000000000000" pitchFamily="18" charset="-128"/>
                <a:cs typeface="Segoe UI" panose="020B0502040204020203" pitchFamily="34" charset="0"/>
              </a:endParaRPr>
            </a:p>
            <a:p>
              <a:pPr marL="228600" indent="-228600" algn="just">
                <a:buFont typeface="+mj-lt"/>
                <a:buAutoNum type="arabicPeriod"/>
              </a:pPr>
              <a:r>
                <a:rPr kumimoji="1" lang="ja-JP" altLang="en-US" sz="1400" dirty="0">
                  <a:latin typeface="Cambria" panose="02040503050406030204" pitchFamily="18" charset="0"/>
                  <a:ea typeface="游明朝" panose="02020400000000000000" pitchFamily="18" charset="-128"/>
                  <a:cs typeface="Segoe UI" panose="020B0502040204020203" pitchFamily="34" charset="0"/>
                </a:rPr>
                <a:t>定期会議は週</a:t>
              </a:r>
              <a:r>
                <a:rPr kumimoji="1" lang="en-US" altLang="ja-JP" sz="1400" dirty="0">
                  <a:latin typeface="Cambria" panose="02040503050406030204" pitchFamily="18" charset="0"/>
                  <a:ea typeface="游明朝" panose="02020400000000000000" pitchFamily="18" charset="-128"/>
                  <a:cs typeface="Segoe UI" panose="020B0502040204020203" pitchFamily="34" charset="0"/>
                </a:rPr>
                <a:t>1</a:t>
              </a:r>
              <a:r>
                <a:rPr kumimoji="1" lang="ja-JP" altLang="en-US" sz="1400" dirty="0">
                  <a:latin typeface="Cambria" panose="02040503050406030204" pitchFamily="18" charset="0"/>
                  <a:ea typeface="游明朝" panose="02020400000000000000" pitchFamily="18" charset="-128"/>
                  <a:cs typeface="Segoe UI" panose="020B0502040204020203" pitchFamily="34" charset="0"/>
                </a:rPr>
                <a:t>回で開催する。</a:t>
              </a:r>
              <a:endParaRPr kumimoji="1" lang="en-US" altLang="ja-JP" sz="1400" dirty="0">
                <a:latin typeface="Cambria" panose="02040503050406030204" pitchFamily="18" charset="0"/>
                <a:ea typeface="游明朝" panose="02020400000000000000" pitchFamily="18" charset="-128"/>
                <a:cs typeface="Segoe UI" panose="020B0502040204020203" pitchFamily="34" charset="0"/>
              </a:endParaRPr>
            </a:p>
            <a:p>
              <a:pPr marL="228600" indent="-228600" algn="just">
                <a:buFont typeface="+mj-lt"/>
                <a:buAutoNum type="arabicPeriod"/>
              </a:pPr>
              <a:r>
                <a:rPr kumimoji="1" lang="ja-JP" altLang="en-US" sz="1400" dirty="0">
                  <a:latin typeface="Cambria" panose="02040503050406030204" pitchFamily="18" charset="0"/>
                  <a:ea typeface="游明朝" panose="02020400000000000000" pitchFamily="18" charset="-128"/>
                  <a:cs typeface="Segoe UI" panose="020B0502040204020203" pitchFamily="34" charset="0"/>
                </a:rPr>
                <a:t>リモート会議や</a:t>
              </a:r>
              <a:r>
                <a:rPr kumimoji="1" lang="en-US" altLang="ja-JP" sz="1400" dirty="0">
                  <a:latin typeface="Cambria" panose="02040503050406030204" pitchFamily="18" charset="0"/>
                  <a:ea typeface="游明朝" panose="02020400000000000000" pitchFamily="18" charset="-128"/>
                  <a:cs typeface="Segoe UI" panose="020B0502040204020203" pitchFamily="34" charset="0"/>
                </a:rPr>
                <a:t>Web</a:t>
              </a:r>
              <a:r>
                <a:rPr kumimoji="1" lang="ja-JP" altLang="en-US" sz="1400" dirty="0">
                  <a:latin typeface="Cambria" panose="02040503050406030204" pitchFamily="18" charset="0"/>
                  <a:ea typeface="游明朝" panose="02020400000000000000" pitchFamily="18" charset="-128"/>
                  <a:cs typeface="Segoe UI" panose="020B0502040204020203" pitchFamily="34" charset="0"/>
                </a:rPr>
                <a:t>研修にも率先して対応する。</a:t>
              </a:r>
            </a:p>
            <a:p>
              <a:pPr marL="228600" indent="-228600" algn="just">
                <a:buFont typeface="+mj-lt"/>
                <a:buAutoNum type="arabicPeriod"/>
              </a:pPr>
              <a:endParaRPr lang="en-US" altLang="ja-JP" sz="1400" kern="100" dirty="0">
                <a:effectLst/>
                <a:latin typeface="Cambria" panose="02040503050406030204" pitchFamily="18" charset="0"/>
                <a:ea typeface="游明朝" panose="02020400000000000000" pitchFamily="18" charset="-128"/>
                <a:cs typeface="Times New Roman" panose="02020603050405020304" pitchFamily="18" charset="0"/>
              </a:endParaRPr>
            </a:p>
            <a:p>
              <a:pPr algn="just"/>
              <a:r>
                <a:rPr lang="ja-JP" altLang="en-US" sz="1400" kern="100" dirty="0">
                  <a:solidFill>
                    <a:schemeClr val="accent1">
                      <a:lumMod val="75000"/>
                    </a:schemeClr>
                  </a:solidFill>
                  <a:effectLst/>
                  <a:latin typeface="Cambria" panose="02040503050406030204" pitchFamily="18" charset="0"/>
                  <a:ea typeface="游明朝" panose="02020400000000000000" pitchFamily="18" charset="-128"/>
                  <a:cs typeface="Times New Roman" panose="02020603050405020304" pitchFamily="18" charset="0"/>
                </a:rPr>
                <a:t>■</a:t>
              </a:r>
              <a:r>
                <a:rPr lang="ja-JP" altLang="en-US" sz="1400" kern="100" dirty="0">
                  <a:latin typeface="Cambria" panose="02040503050406030204" pitchFamily="18" charset="0"/>
                  <a:ea typeface="游明朝" panose="02020400000000000000" pitchFamily="18" charset="-128"/>
                  <a:cs typeface="Times New Roman" panose="02020603050405020304" pitchFamily="18" charset="0"/>
                </a:rPr>
                <a:t>まずは止水対策から</a:t>
              </a:r>
              <a:endParaRPr lang="en-US" altLang="ja-JP" sz="1400" kern="100" dirty="0">
                <a:latin typeface="Cambria" panose="02040503050406030204" pitchFamily="18" charset="0"/>
                <a:ea typeface="游明朝" panose="02020400000000000000" pitchFamily="18" charset="-128"/>
                <a:cs typeface="Times New Roman" panose="02020603050405020304" pitchFamily="18" charset="0"/>
              </a:endParaRPr>
            </a:p>
            <a:p>
              <a:pPr algn="just"/>
              <a:endParaRPr lang="en-US" altLang="ja-JP" sz="1400" kern="100" dirty="0">
                <a:latin typeface="Cambria" panose="02040503050406030204" pitchFamily="18" charset="0"/>
                <a:ea typeface="游明朝" panose="02020400000000000000" pitchFamily="18" charset="-128"/>
                <a:cs typeface="Times New Roman" panose="02020603050405020304" pitchFamily="18" charset="0"/>
              </a:endParaRPr>
            </a:p>
            <a:p>
              <a:pPr marL="228600" indent="-228600" algn="just">
                <a:buFont typeface="+mj-lt"/>
                <a:buAutoNum type="arabicPeriod"/>
              </a:pPr>
              <a:r>
                <a:rPr kumimoji="1" lang="ja-JP" altLang="en-US" sz="1400" dirty="0">
                  <a:latin typeface="Cambria" panose="02040503050406030204" pitchFamily="18" charset="0"/>
                  <a:ea typeface="游明朝" panose="02020400000000000000" pitchFamily="18" charset="-128"/>
                  <a:cs typeface="Segoe UI" panose="020B0502040204020203" pitchFamily="34" charset="0"/>
                </a:rPr>
                <a:t>喫緊の課題は工場・倉庫の止水対策。</a:t>
              </a:r>
              <a:endParaRPr kumimoji="1" lang="en-US" altLang="ja-JP" sz="1400" dirty="0">
                <a:latin typeface="Cambria" panose="02040503050406030204" pitchFamily="18" charset="0"/>
                <a:ea typeface="游明朝" panose="02020400000000000000" pitchFamily="18" charset="-128"/>
                <a:cs typeface="Segoe UI" panose="020B0502040204020203" pitchFamily="34" charset="0"/>
              </a:endParaRPr>
            </a:p>
            <a:p>
              <a:pPr marL="228600" indent="-228600" algn="just">
                <a:buFont typeface="+mj-lt"/>
                <a:buAutoNum type="arabicPeriod"/>
              </a:pPr>
              <a:r>
                <a:rPr kumimoji="1" lang="ja-JP" altLang="en-US" sz="1400" dirty="0">
                  <a:latin typeface="Cambria" panose="02040503050406030204" pitchFamily="18" charset="0"/>
                  <a:ea typeface="游明朝" panose="02020400000000000000" pitchFamily="18" charset="-128"/>
                  <a:cs typeface="Segoe UI" panose="020B0502040204020203" pitchFamily="34" charset="0"/>
                </a:rPr>
                <a:t>「水害対策準備室」で対策グッズを用意・指示する。</a:t>
              </a:r>
              <a:endParaRPr kumimoji="1" lang="en-US" altLang="ja-JP" sz="1400" dirty="0">
                <a:latin typeface="Cambria" panose="02040503050406030204" pitchFamily="18" charset="0"/>
                <a:ea typeface="游明朝" panose="02020400000000000000" pitchFamily="18" charset="-128"/>
                <a:cs typeface="Segoe UI" panose="020B0502040204020203" pitchFamily="34" charset="0"/>
              </a:endParaRPr>
            </a:p>
            <a:p>
              <a:pPr marL="228600" indent="-228600" algn="just">
                <a:buFont typeface="+mj-lt"/>
                <a:buAutoNum type="arabicPeriod"/>
              </a:pPr>
              <a:r>
                <a:rPr kumimoji="1" lang="ja-JP" altLang="en-US" sz="1400" dirty="0">
                  <a:latin typeface="Cambria" panose="02040503050406030204" pitchFamily="18" charset="0"/>
                  <a:ea typeface="游明朝" panose="02020400000000000000" pitchFamily="18" charset="-128"/>
                  <a:cs typeface="Segoe UI" panose="020B0502040204020203" pitchFamily="34" charset="0"/>
                </a:rPr>
                <a:t>水害対策品「土のう」の用意。</a:t>
              </a:r>
              <a:endParaRPr kumimoji="1" lang="en-US" altLang="ja-JP" sz="1400" dirty="0">
                <a:latin typeface="Cambria" panose="02040503050406030204" pitchFamily="18" charset="0"/>
                <a:ea typeface="游明朝" panose="02020400000000000000" pitchFamily="18" charset="-128"/>
                <a:cs typeface="Segoe UI" panose="020B0502040204020203" pitchFamily="34" charset="0"/>
              </a:endParaRPr>
            </a:p>
            <a:p>
              <a:pPr marL="228600" indent="-228600" algn="just">
                <a:buFont typeface="+mj-lt"/>
                <a:buAutoNum type="arabicPeriod"/>
              </a:pPr>
              <a:r>
                <a:rPr kumimoji="1" lang="ja-JP" altLang="en-US" sz="1400" dirty="0">
                  <a:latin typeface="Cambria" panose="02040503050406030204" pitchFamily="18" charset="0"/>
                  <a:ea typeface="游明朝" panose="02020400000000000000" pitchFamily="18" charset="-128"/>
                  <a:cs typeface="Segoe UI" panose="020B0502040204020203" pitchFamily="34" charset="0"/>
                </a:rPr>
                <a:t>水害対策品「水のう」の用意。</a:t>
              </a:r>
              <a:endParaRPr kumimoji="1" lang="en-US" altLang="ja-JP" sz="1400" dirty="0">
                <a:latin typeface="Cambria" panose="02040503050406030204" pitchFamily="18" charset="0"/>
                <a:ea typeface="游明朝" panose="02020400000000000000" pitchFamily="18" charset="-128"/>
                <a:cs typeface="Segoe UI" panose="020B0502040204020203" pitchFamily="34" charset="0"/>
              </a:endParaRPr>
            </a:p>
            <a:p>
              <a:pPr marL="228600" indent="-228600" algn="just">
                <a:buFont typeface="+mj-lt"/>
                <a:buAutoNum type="arabicPeriod"/>
              </a:pPr>
              <a:r>
                <a:rPr kumimoji="1" lang="ja-JP" altLang="en-US" sz="1400" dirty="0">
                  <a:latin typeface="Cambria" panose="02040503050406030204" pitchFamily="18" charset="0"/>
                  <a:ea typeface="游明朝" panose="02020400000000000000" pitchFamily="18" charset="-128"/>
                  <a:cs typeface="Segoe UI" panose="020B0502040204020203" pitchFamily="34" charset="0"/>
                </a:rPr>
                <a:t>水害対策品「止水版」の用意。</a:t>
              </a:r>
              <a:endParaRPr kumimoji="1" lang="en-US" altLang="ja-JP" sz="1400" dirty="0">
                <a:latin typeface="Cambria" panose="02040503050406030204" pitchFamily="18" charset="0"/>
                <a:ea typeface="游明朝" panose="02020400000000000000" pitchFamily="18" charset="-128"/>
                <a:cs typeface="Segoe UI" panose="020B0502040204020203" pitchFamily="34" charset="0"/>
              </a:endParaRPr>
            </a:p>
            <a:p>
              <a:pPr algn="just"/>
              <a:endParaRPr lang="en-US" altLang="ja-JP" sz="1400" kern="100" dirty="0">
                <a:effectLst/>
                <a:latin typeface="Cambria" panose="02040503050406030204" pitchFamily="18" charset="0"/>
                <a:ea typeface="游明朝" panose="02020400000000000000" pitchFamily="18" charset="-128"/>
                <a:cs typeface="Times New Roman" panose="02020603050405020304" pitchFamily="18" charset="0"/>
              </a:endParaRPr>
            </a:p>
            <a:p>
              <a:pPr algn="just"/>
              <a:r>
                <a:rPr lang="ja-JP" altLang="en-US" sz="1400" kern="100" dirty="0">
                  <a:solidFill>
                    <a:schemeClr val="accent1">
                      <a:lumMod val="75000"/>
                    </a:schemeClr>
                  </a:solidFill>
                  <a:effectLst/>
                  <a:latin typeface="Cambria" panose="02040503050406030204" pitchFamily="18" charset="0"/>
                  <a:ea typeface="游明朝" panose="02020400000000000000" pitchFamily="18" charset="-128"/>
                  <a:cs typeface="Times New Roman" panose="02020603050405020304" pitchFamily="18" charset="0"/>
                </a:rPr>
                <a:t>■</a:t>
              </a:r>
              <a:r>
                <a:rPr lang="ja-JP" altLang="en-US" sz="1400" kern="100" dirty="0">
                  <a:effectLst/>
                  <a:latin typeface="Cambria" panose="02040503050406030204" pitchFamily="18" charset="0"/>
                  <a:ea typeface="游明朝" panose="02020400000000000000" pitchFamily="18" charset="-128"/>
                  <a:cs typeface="Times New Roman" panose="02020603050405020304" pitchFamily="18" charset="0"/>
                </a:rPr>
                <a:t>長期視点の水害対策を</a:t>
              </a:r>
              <a:endParaRPr lang="en-US" altLang="ja-JP" sz="1400" kern="100" dirty="0">
                <a:effectLst/>
                <a:latin typeface="Cambria" panose="02040503050406030204" pitchFamily="18" charset="0"/>
                <a:ea typeface="游明朝" panose="02020400000000000000" pitchFamily="18" charset="-128"/>
                <a:cs typeface="Times New Roman" panose="02020603050405020304" pitchFamily="18" charset="0"/>
              </a:endParaRPr>
            </a:p>
            <a:p>
              <a:pPr algn="just"/>
              <a:endParaRPr lang="en-US" altLang="ja-JP" sz="1400" kern="100" dirty="0">
                <a:effectLst/>
                <a:latin typeface="Cambria" panose="02040503050406030204" pitchFamily="18" charset="0"/>
                <a:ea typeface="游明朝" panose="02020400000000000000" pitchFamily="18" charset="-128"/>
                <a:cs typeface="Times New Roman" panose="02020603050405020304" pitchFamily="18" charset="0"/>
              </a:endParaRPr>
            </a:p>
            <a:p>
              <a:pPr marL="228600" indent="-228600" algn="just">
                <a:buFont typeface="+mj-lt"/>
                <a:buAutoNum type="arabicPeriod"/>
              </a:pPr>
              <a:r>
                <a:rPr kumimoji="1" lang="ja-JP" altLang="en-US" sz="1400" dirty="0">
                  <a:latin typeface="Cambria" panose="02040503050406030204" pitchFamily="18" charset="0"/>
                  <a:ea typeface="游明朝" panose="02020400000000000000" pitchFamily="18" charset="-128"/>
                  <a:cs typeface="Segoe UI" panose="020B0502040204020203" pitchFamily="34" charset="0"/>
                </a:rPr>
                <a:t>生産機器や事務書類は、高層階に設置する。</a:t>
              </a:r>
              <a:endParaRPr kumimoji="1" lang="en-US" altLang="ja-JP" sz="1400" dirty="0">
                <a:latin typeface="Cambria" panose="02040503050406030204" pitchFamily="18" charset="0"/>
                <a:ea typeface="游明朝" panose="02020400000000000000" pitchFamily="18" charset="-128"/>
                <a:cs typeface="Segoe UI" panose="020B0502040204020203" pitchFamily="34" charset="0"/>
              </a:endParaRPr>
            </a:p>
            <a:p>
              <a:pPr marL="228600" indent="-228600" algn="just">
                <a:buFont typeface="+mj-lt"/>
                <a:buAutoNum type="arabicPeriod"/>
              </a:pPr>
              <a:r>
                <a:rPr kumimoji="1" lang="ja-JP" altLang="en-US" sz="1400" dirty="0">
                  <a:latin typeface="Cambria" panose="02040503050406030204" pitchFamily="18" charset="0"/>
                  <a:ea typeface="游明朝" panose="02020400000000000000" pitchFamily="18" charset="-128"/>
                  <a:cs typeface="Segoe UI" panose="020B0502040204020203" pitchFamily="34" charset="0"/>
                </a:rPr>
                <a:t>風水害の災害保険に加入しておく。</a:t>
              </a:r>
              <a:endParaRPr kumimoji="1" lang="en-US" altLang="ja-JP" sz="1400" dirty="0">
                <a:latin typeface="Cambria" panose="02040503050406030204" pitchFamily="18" charset="0"/>
                <a:ea typeface="游明朝" panose="02020400000000000000" pitchFamily="18" charset="-128"/>
                <a:cs typeface="Segoe UI" panose="020B0502040204020203" pitchFamily="34" charset="0"/>
              </a:endParaRPr>
            </a:p>
            <a:p>
              <a:pPr marL="228600" indent="-228600" algn="just">
                <a:buFont typeface="+mj-lt"/>
                <a:buAutoNum type="arabicPeriod"/>
              </a:pPr>
              <a:r>
                <a:rPr kumimoji="1" lang="ja-JP" altLang="en-US" sz="1400" dirty="0">
                  <a:latin typeface="Cambria" panose="02040503050406030204" pitchFamily="18" charset="0"/>
                  <a:ea typeface="游明朝" panose="02020400000000000000" pitchFamily="18" charset="-128"/>
                  <a:cs typeface="Segoe UI" panose="020B0502040204020203" pitchFamily="34" charset="0"/>
                </a:rPr>
                <a:t>スピーディーに対策と実行をする。</a:t>
              </a:r>
              <a:endParaRPr kumimoji="1" lang="en-US" altLang="ja-JP" sz="1400" dirty="0">
                <a:latin typeface="Cambria" panose="02040503050406030204" pitchFamily="18" charset="0"/>
                <a:ea typeface="游明朝" panose="02020400000000000000" pitchFamily="18" charset="-128"/>
                <a:cs typeface="Segoe UI" panose="020B0502040204020203" pitchFamily="34" charset="0"/>
              </a:endParaRPr>
            </a:p>
            <a:p>
              <a:pPr marL="228600" indent="-228600" algn="just">
                <a:buFont typeface="+mj-lt"/>
                <a:buAutoNum type="arabicPeriod"/>
              </a:pPr>
              <a:r>
                <a:rPr kumimoji="1" lang="ja-JP" altLang="en-US" sz="1400" dirty="0">
                  <a:latin typeface="Cambria" panose="02040503050406030204" pitchFamily="18" charset="0"/>
                  <a:ea typeface="游明朝" panose="02020400000000000000" pitchFamily="18" charset="-128"/>
                  <a:cs typeface="Segoe UI" panose="020B0502040204020203" pitchFamily="34" charset="0"/>
                </a:rPr>
                <a:t>長期視点で水害対策を考える。</a:t>
              </a:r>
              <a:endParaRPr kumimoji="1" lang="en-US" altLang="ja-JP" sz="1400" dirty="0">
                <a:latin typeface="Cambria" panose="02040503050406030204" pitchFamily="18" charset="0"/>
                <a:ea typeface="游明朝" panose="02020400000000000000" pitchFamily="18" charset="-128"/>
                <a:cs typeface="Segoe UI" panose="020B0502040204020203" pitchFamily="34" charset="0"/>
              </a:endParaRPr>
            </a:p>
          </p:txBody>
        </p:sp>
        <p:sp>
          <p:nvSpPr>
            <p:cNvPr id="42" name="テキスト ボックス 41">
              <a:extLst>
                <a:ext uri="{FF2B5EF4-FFF2-40B4-BE49-F238E27FC236}">
                  <a16:creationId xmlns:a16="http://schemas.microsoft.com/office/drawing/2014/main" id="{2481F368-1B30-4C9A-99EA-FBB267F18B4C}"/>
                </a:ext>
              </a:extLst>
            </p:cNvPr>
            <p:cNvSpPr txBox="1"/>
            <p:nvPr/>
          </p:nvSpPr>
          <p:spPr>
            <a:xfrm>
              <a:off x="1177447" y="1318433"/>
              <a:ext cx="4432777" cy="338554"/>
            </a:xfrm>
            <a:prstGeom prst="rect">
              <a:avLst/>
            </a:prstGeom>
            <a:noFill/>
          </p:spPr>
          <p:txBody>
            <a:bodyPr wrap="square">
              <a:spAutoFit/>
            </a:bodyPr>
            <a:lstStyle/>
            <a:p>
              <a:r>
                <a:rPr lang="zh-TW" altLang="en-US" sz="1600" kern="100" dirty="0">
                  <a:latin typeface="Cambria" panose="02040503050406030204" pitchFamily="18" charset="0"/>
                  <a:ea typeface="游明朝" panose="02020400000000000000" pitchFamily="18" charset="-128"/>
                  <a:cs typeface="Times New Roman" panose="02020603050405020304" pitchFamily="18" charset="0"/>
                </a:rPr>
                <a:t>創立</a:t>
              </a:r>
              <a:r>
                <a:rPr lang="ja-JP" altLang="ja-JP" sz="1600" kern="100" dirty="0">
                  <a:latin typeface="Cambria" panose="02040503050406030204" pitchFamily="18" charset="0"/>
                  <a:ea typeface="游明朝" panose="02020400000000000000" pitchFamily="18" charset="-128"/>
                  <a:cs typeface="Times New Roman" panose="02020603050405020304" pitchFamily="18" charset="0"/>
                </a:rPr>
                <a:t>「</a:t>
              </a:r>
              <a:r>
                <a:rPr lang="zh-TW" altLang="en-US" sz="1600" kern="100" dirty="0">
                  <a:latin typeface="Cambria" panose="02040503050406030204" pitchFamily="18" charset="0"/>
                  <a:ea typeface="游明朝" panose="02020400000000000000" pitchFamily="18" charset="-128"/>
                  <a:cs typeface="Times New Roman" panose="02020603050405020304" pitchFamily="18" charset="0"/>
                </a:rPr>
                <a:t>治水對策小組</a:t>
              </a:r>
              <a:r>
                <a:rPr lang="ja-JP" altLang="ja-JP" sz="1600" kern="100" dirty="0">
                  <a:latin typeface="Cambria" panose="02040503050406030204" pitchFamily="18" charset="0"/>
                  <a:ea typeface="游明朝" panose="02020400000000000000" pitchFamily="18" charset="-128"/>
                  <a:cs typeface="Times New Roman" panose="02020603050405020304" pitchFamily="18" charset="0"/>
                </a:rPr>
                <a:t>」</a:t>
              </a:r>
              <a:r>
                <a:rPr lang="ja-JP" altLang="en-US" sz="1600" kern="100" dirty="0">
                  <a:latin typeface="Cambria" panose="02040503050406030204" pitchFamily="18" charset="0"/>
                  <a:ea typeface="游明朝" panose="02020400000000000000" pitchFamily="18" charset="-128"/>
                  <a:cs typeface="Times New Roman" panose="02020603050405020304" pitchFamily="18" charset="0"/>
                </a:rPr>
                <a:t>、</a:t>
              </a:r>
              <a:r>
                <a:rPr lang="zh-TW" altLang="en-US" sz="1600" kern="100" dirty="0">
                  <a:effectLst/>
                  <a:latin typeface="Cambria" panose="02040503050406030204" pitchFamily="18" charset="0"/>
                  <a:ea typeface="游明朝" panose="02020400000000000000" pitchFamily="18" charset="-128"/>
                  <a:cs typeface="Times New Roman" panose="02020603050405020304" pitchFamily="18" charset="0"/>
                </a:rPr>
                <a:t>保護員工與在地社群</a:t>
              </a:r>
              <a:endParaRPr lang="en-US" altLang="ja-JP" sz="1600" kern="100" dirty="0">
                <a:latin typeface="Cambria" panose="02040503050406030204" pitchFamily="18" charset="0"/>
                <a:ea typeface="游明朝" panose="02020400000000000000" pitchFamily="18" charset="-128"/>
                <a:cs typeface="Times New Roman" panose="02020603050405020304" pitchFamily="18" charset="0"/>
              </a:endParaRPr>
            </a:p>
          </p:txBody>
        </p:sp>
        <p:sp>
          <p:nvSpPr>
            <p:cNvPr id="43" name="正方形/長方形 42">
              <a:extLst>
                <a:ext uri="{FF2B5EF4-FFF2-40B4-BE49-F238E27FC236}">
                  <a16:creationId xmlns:a16="http://schemas.microsoft.com/office/drawing/2014/main" id="{6135F3C8-AA9D-4E62-BAE8-62EE188DFDD4}"/>
                </a:ext>
              </a:extLst>
            </p:cNvPr>
            <p:cNvSpPr/>
            <p:nvPr/>
          </p:nvSpPr>
          <p:spPr>
            <a:xfrm>
              <a:off x="622531" y="1191961"/>
              <a:ext cx="5612937" cy="792000"/>
            </a:xfrm>
            <a:prstGeom prst="rect">
              <a:avLst/>
            </a:pr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spTree>
    <p:extLst>
      <p:ext uri="{BB962C8B-B14F-4D97-AF65-F5344CB8AC3E}">
        <p14:creationId xmlns:p14="http://schemas.microsoft.com/office/powerpoint/2010/main" val="11645193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7" name="グループ化 86">
            <a:extLst>
              <a:ext uri="{FF2B5EF4-FFF2-40B4-BE49-F238E27FC236}">
                <a16:creationId xmlns:a16="http://schemas.microsoft.com/office/drawing/2014/main" id="{180D6428-7BCA-453A-A593-549D11AF68F0}"/>
              </a:ext>
            </a:extLst>
          </p:cNvPr>
          <p:cNvGrpSpPr/>
          <p:nvPr/>
        </p:nvGrpSpPr>
        <p:grpSpPr>
          <a:xfrm>
            <a:off x="371085" y="557745"/>
            <a:ext cx="6115832" cy="8739561"/>
            <a:chOff x="371085" y="557745"/>
            <a:chExt cx="6115832" cy="8739561"/>
          </a:xfrm>
        </p:grpSpPr>
        <p:sp>
          <p:nvSpPr>
            <p:cNvPr id="77" name="正方形/長方形 76">
              <a:extLst>
                <a:ext uri="{FF2B5EF4-FFF2-40B4-BE49-F238E27FC236}">
                  <a16:creationId xmlns:a16="http://schemas.microsoft.com/office/drawing/2014/main" id="{846285A1-B617-40B2-91D6-313C5E29932F}"/>
                </a:ext>
              </a:extLst>
            </p:cNvPr>
            <p:cNvSpPr/>
            <p:nvPr/>
          </p:nvSpPr>
          <p:spPr>
            <a:xfrm>
              <a:off x="371085" y="7655964"/>
              <a:ext cx="2700000" cy="1641342"/>
            </a:xfrm>
            <a:prstGeom prst="rect">
              <a:avLst/>
            </a:prstGeom>
            <a:solidFill>
              <a:schemeClr val="accent2">
                <a:lumMod val="20000"/>
                <a:lumOff val="80000"/>
              </a:schemeClr>
            </a:solidFill>
            <a:ln w="952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6" name="正方形/長方形 65">
              <a:extLst>
                <a:ext uri="{FF2B5EF4-FFF2-40B4-BE49-F238E27FC236}">
                  <a16:creationId xmlns:a16="http://schemas.microsoft.com/office/drawing/2014/main" id="{EDE11EBB-FABD-4448-9BC2-00B98121E682}"/>
                </a:ext>
              </a:extLst>
            </p:cNvPr>
            <p:cNvSpPr/>
            <p:nvPr/>
          </p:nvSpPr>
          <p:spPr>
            <a:xfrm>
              <a:off x="3786917" y="2271375"/>
              <a:ext cx="2700000" cy="828000"/>
            </a:xfrm>
            <a:prstGeom prst="rect">
              <a:avLst/>
            </a:prstGeom>
            <a:solidFill>
              <a:schemeClr val="accent2">
                <a:lumMod val="20000"/>
                <a:lumOff val="80000"/>
              </a:schemeClr>
            </a:solidFill>
            <a:ln w="952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7" name="正方形/長方形 66">
              <a:extLst>
                <a:ext uri="{FF2B5EF4-FFF2-40B4-BE49-F238E27FC236}">
                  <a16:creationId xmlns:a16="http://schemas.microsoft.com/office/drawing/2014/main" id="{09FB34CD-9718-46DE-B1A4-91554D905BC6}"/>
                </a:ext>
              </a:extLst>
            </p:cNvPr>
            <p:cNvSpPr/>
            <p:nvPr/>
          </p:nvSpPr>
          <p:spPr>
            <a:xfrm>
              <a:off x="3786917" y="3303498"/>
              <a:ext cx="2700000" cy="828000"/>
            </a:xfrm>
            <a:prstGeom prst="rect">
              <a:avLst/>
            </a:prstGeom>
            <a:solidFill>
              <a:schemeClr val="accent2">
                <a:lumMod val="20000"/>
                <a:lumOff val="80000"/>
              </a:schemeClr>
            </a:solidFill>
            <a:ln w="952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正方形/長方形 54">
              <a:extLst>
                <a:ext uri="{FF2B5EF4-FFF2-40B4-BE49-F238E27FC236}">
                  <a16:creationId xmlns:a16="http://schemas.microsoft.com/office/drawing/2014/main" id="{D043EB9D-E8AE-4A55-B310-8A9FCE7CC837}"/>
                </a:ext>
              </a:extLst>
            </p:cNvPr>
            <p:cNvSpPr/>
            <p:nvPr/>
          </p:nvSpPr>
          <p:spPr>
            <a:xfrm>
              <a:off x="1169232" y="557745"/>
              <a:ext cx="4519536" cy="519952"/>
            </a:xfrm>
            <a:prstGeom prst="rect">
              <a:avLst/>
            </a:prstGeom>
            <a:solidFill>
              <a:schemeClr val="accent3">
                <a:lumMod val="50000"/>
              </a:schemeClr>
            </a:solidFill>
            <a:ln w="285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solidFill>
                  <a:schemeClr val="tx1"/>
                </a:solidFill>
              </a:endParaRPr>
            </a:p>
          </p:txBody>
        </p:sp>
        <p:sp>
          <p:nvSpPr>
            <p:cNvPr id="40" name="テキスト ボックス 39">
              <a:extLst>
                <a:ext uri="{FF2B5EF4-FFF2-40B4-BE49-F238E27FC236}">
                  <a16:creationId xmlns:a16="http://schemas.microsoft.com/office/drawing/2014/main" id="{E64259A7-3963-42CA-95CA-31ABE0EA153E}"/>
                </a:ext>
              </a:extLst>
            </p:cNvPr>
            <p:cNvSpPr txBox="1"/>
            <p:nvPr/>
          </p:nvSpPr>
          <p:spPr>
            <a:xfrm>
              <a:off x="622532" y="587989"/>
              <a:ext cx="5612937" cy="461665"/>
            </a:xfrm>
            <a:prstGeom prst="rect">
              <a:avLst/>
            </a:prstGeom>
            <a:noFill/>
          </p:spPr>
          <p:txBody>
            <a:bodyPr wrap="square" rtlCol="0">
              <a:spAutoFit/>
            </a:bodyPr>
            <a:lstStyle/>
            <a:p>
              <a:pPr algn="ctr"/>
              <a:r>
                <a:rPr kumimoji="1" lang="zh-TW" altLang="en-US" sz="2400" b="1" dirty="0">
                  <a:solidFill>
                    <a:schemeClr val="bg1"/>
                  </a:solidFill>
                  <a:latin typeface="Cambria" panose="02040503050406030204" pitchFamily="18" charset="0"/>
                  <a:ea typeface="游明朝" panose="02020400000000000000" pitchFamily="18" charset="-128"/>
                  <a:cs typeface="Segoe UI" panose="020B0502040204020203" pitchFamily="34" charset="0"/>
                </a:rPr>
                <a:t>永不懈怠的治水策略</a:t>
              </a:r>
              <a:endParaRPr kumimoji="1" lang="ja-JP" altLang="en-US" sz="2400" b="1" dirty="0">
                <a:solidFill>
                  <a:schemeClr val="bg1"/>
                </a:solidFill>
                <a:latin typeface="Cambria" panose="02040503050406030204" pitchFamily="18" charset="0"/>
                <a:ea typeface="游明朝" panose="02020400000000000000" pitchFamily="18" charset="-128"/>
                <a:cs typeface="Segoe UI" panose="020B0502040204020203" pitchFamily="34" charset="0"/>
              </a:endParaRPr>
            </a:p>
          </p:txBody>
        </p:sp>
        <p:sp>
          <p:nvSpPr>
            <p:cNvPr id="41" name="テキスト ボックス 40">
              <a:extLst>
                <a:ext uri="{FF2B5EF4-FFF2-40B4-BE49-F238E27FC236}">
                  <a16:creationId xmlns:a16="http://schemas.microsoft.com/office/drawing/2014/main" id="{5B5303E0-0186-4EDA-9BCE-C2EEAB83A335}"/>
                </a:ext>
              </a:extLst>
            </p:cNvPr>
            <p:cNvSpPr txBox="1"/>
            <p:nvPr/>
          </p:nvSpPr>
          <p:spPr>
            <a:xfrm>
              <a:off x="3834930" y="5239317"/>
              <a:ext cx="2593897" cy="1384995"/>
            </a:xfrm>
            <a:prstGeom prst="rect">
              <a:avLst/>
            </a:prstGeom>
            <a:noFill/>
          </p:spPr>
          <p:txBody>
            <a:bodyPr wrap="square" numCol="1" spcCol="216000" rtlCol="0" anchor="t" anchorCtr="0">
              <a:spAutoFit/>
            </a:bodyPr>
            <a:lstStyle/>
            <a:p>
              <a:pPr marL="177800" indent="-177800" algn="just">
                <a:buFont typeface="Wingdings" panose="05000000000000000000" pitchFamily="2" charset="2"/>
                <a:buChar char="l"/>
              </a:pPr>
              <a:r>
                <a:rPr kumimoji="1" lang="ja-JP" altLang="en-US" sz="1200" dirty="0">
                  <a:latin typeface="Cambria" panose="02040503050406030204" pitchFamily="18" charset="0"/>
                  <a:ea typeface="游明朝" panose="02020400000000000000" pitchFamily="18" charset="-128"/>
                  <a:cs typeface="Segoe UI" panose="020B0502040204020203" pitchFamily="34" charset="0"/>
                </a:rPr>
                <a:t>喫緊の課題は工場・倉庫の止水対策。</a:t>
              </a:r>
              <a:endParaRPr kumimoji="1" lang="en-US" altLang="ja-JP" sz="1200" dirty="0">
                <a:latin typeface="Cambria" panose="02040503050406030204" pitchFamily="18" charset="0"/>
                <a:ea typeface="游明朝" panose="02020400000000000000" pitchFamily="18" charset="-128"/>
                <a:cs typeface="Segoe UI" panose="020B0502040204020203" pitchFamily="34" charset="0"/>
              </a:endParaRPr>
            </a:p>
            <a:p>
              <a:pPr marL="177800" indent="-177800" algn="just">
                <a:buFont typeface="Wingdings" panose="05000000000000000000" pitchFamily="2" charset="2"/>
                <a:buChar char="l"/>
              </a:pPr>
              <a:r>
                <a:rPr kumimoji="1" lang="ja-JP" altLang="en-US" sz="1200" dirty="0">
                  <a:latin typeface="Cambria" panose="02040503050406030204" pitchFamily="18" charset="0"/>
                  <a:ea typeface="游明朝" panose="02020400000000000000" pitchFamily="18" charset="-128"/>
                  <a:cs typeface="Segoe UI" panose="020B0502040204020203" pitchFamily="34" charset="0"/>
                </a:rPr>
                <a:t>「水害対策準備室」で対策グッズを用意・指示する。</a:t>
              </a:r>
              <a:endParaRPr kumimoji="1" lang="en-US" altLang="ja-JP" sz="1200" dirty="0">
                <a:latin typeface="Cambria" panose="02040503050406030204" pitchFamily="18" charset="0"/>
                <a:ea typeface="游明朝" panose="02020400000000000000" pitchFamily="18" charset="-128"/>
                <a:cs typeface="Segoe UI" panose="020B0502040204020203" pitchFamily="34" charset="0"/>
              </a:endParaRPr>
            </a:p>
            <a:p>
              <a:pPr marL="177800" indent="-177800" algn="just">
                <a:buFont typeface="Wingdings" panose="05000000000000000000" pitchFamily="2" charset="2"/>
                <a:buChar char="l"/>
              </a:pPr>
              <a:r>
                <a:rPr kumimoji="1" lang="ja-JP" altLang="en-US" sz="1200" dirty="0">
                  <a:latin typeface="Cambria" panose="02040503050406030204" pitchFamily="18" charset="0"/>
                  <a:ea typeface="游明朝" panose="02020400000000000000" pitchFamily="18" charset="-128"/>
                  <a:cs typeface="Segoe UI" panose="020B0502040204020203" pitchFamily="34" charset="0"/>
                </a:rPr>
                <a:t>水害対策品「土のう」の用意。</a:t>
              </a:r>
              <a:endParaRPr kumimoji="1" lang="en-US" altLang="ja-JP" sz="1200" dirty="0">
                <a:latin typeface="Cambria" panose="02040503050406030204" pitchFamily="18" charset="0"/>
                <a:ea typeface="游明朝" panose="02020400000000000000" pitchFamily="18" charset="-128"/>
                <a:cs typeface="Segoe UI" panose="020B0502040204020203" pitchFamily="34" charset="0"/>
              </a:endParaRPr>
            </a:p>
            <a:p>
              <a:pPr marL="177800" indent="-177800" algn="just">
                <a:buFont typeface="Wingdings" panose="05000000000000000000" pitchFamily="2" charset="2"/>
                <a:buChar char="l"/>
              </a:pPr>
              <a:r>
                <a:rPr kumimoji="1" lang="ja-JP" altLang="en-US" sz="1200" dirty="0">
                  <a:latin typeface="Cambria" panose="02040503050406030204" pitchFamily="18" charset="0"/>
                  <a:ea typeface="游明朝" panose="02020400000000000000" pitchFamily="18" charset="-128"/>
                  <a:cs typeface="Segoe UI" panose="020B0502040204020203" pitchFamily="34" charset="0"/>
                </a:rPr>
                <a:t>水害対策品「水のう」の用意。</a:t>
              </a:r>
              <a:endParaRPr kumimoji="1" lang="en-US" altLang="ja-JP" sz="1200" dirty="0">
                <a:latin typeface="Cambria" panose="02040503050406030204" pitchFamily="18" charset="0"/>
                <a:ea typeface="游明朝" panose="02020400000000000000" pitchFamily="18" charset="-128"/>
                <a:cs typeface="Segoe UI" panose="020B0502040204020203" pitchFamily="34" charset="0"/>
              </a:endParaRPr>
            </a:p>
            <a:p>
              <a:pPr marL="177800" indent="-177800" algn="just">
                <a:buFont typeface="Wingdings" panose="05000000000000000000" pitchFamily="2" charset="2"/>
                <a:buChar char="l"/>
              </a:pPr>
              <a:r>
                <a:rPr kumimoji="1" lang="ja-JP" altLang="en-US" sz="1200" dirty="0">
                  <a:latin typeface="Cambria" panose="02040503050406030204" pitchFamily="18" charset="0"/>
                  <a:ea typeface="游明朝" panose="02020400000000000000" pitchFamily="18" charset="-128"/>
                  <a:cs typeface="Segoe UI" panose="020B0502040204020203" pitchFamily="34" charset="0"/>
                </a:rPr>
                <a:t>水害対策品「止水版」の用意。</a:t>
              </a:r>
              <a:endParaRPr kumimoji="1" lang="en-US" altLang="ja-JP" sz="1200" dirty="0">
                <a:latin typeface="Cambria" panose="02040503050406030204" pitchFamily="18" charset="0"/>
                <a:ea typeface="游明朝" panose="02020400000000000000" pitchFamily="18" charset="-128"/>
                <a:cs typeface="Segoe UI" panose="020B0502040204020203" pitchFamily="34" charset="0"/>
              </a:endParaRPr>
            </a:p>
          </p:txBody>
        </p:sp>
        <p:sp>
          <p:nvSpPr>
            <p:cNvPr id="42" name="テキスト ボックス 41">
              <a:extLst>
                <a:ext uri="{FF2B5EF4-FFF2-40B4-BE49-F238E27FC236}">
                  <a16:creationId xmlns:a16="http://schemas.microsoft.com/office/drawing/2014/main" id="{2481F368-1B30-4C9A-99EA-FBB267F18B4C}"/>
                </a:ext>
              </a:extLst>
            </p:cNvPr>
            <p:cNvSpPr txBox="1"/>
            <p:nvPr/>
          </p:nvSpPr>
          <p:spPr>
            <a:xfrm>
              <a:off x="1341436" y="1122325"/>
              <a:ext cx="4175125" cy="307777"/>
            </a:xfrm>
            <a:prstGeom prst="rect">
              <a:avLst/>
            </a:prstGeom>
            <a:noFill/>
          </p:spPr>
          <p:txBody>
            <a:bodyPr wrap="square">
              <a:spAutoFit/>
            </a:bodyPr>
            <a:lstStyle/>
            <a:p>
              <a:pPr algn="ctr"/>
              <a:r>
                <a:rPr lang="ja-JP" altLang="ja-JP" sz="1400" kern="100" dirty="0">
                  <a:latin typeface="Cambria" panose="02040503050406030204" pitchFamily="18" charset="0"/>
                  <a:ea typeface="游明朝" panose="02020400000000000000" pitchFamily="18" charset="-128"/>
                  <a:cs typeface="Times New Roman" panose="02020603050405020304" pitchFamily="18" charset="0"/>
                </a:rPr>
                <a:t>「</a:t>
              </a:r>
              <a:r>
                <a:rPr lang="zh-TW" altLang="en-US" sz="1400" kern="100" dirty="0">
                  <a:latin typeface="Cambria" panose="02040503050406030204" pitchFamily="18" charset="0"/>
                  <a:ea typeface="游明朝" panose="02020400000000000000" pitchFamily="18" charset="-128"/>
                  <a:cs typeface="Times New Roman" panose="02020603050405020304" pitchFamily="18" charset="0"/>
                </a:rPr>
                <a:t>治水對策小組</a:t>
              </a:r>
              <a:r>
                <a:rPr lang="ja-JP" altLang="ja-JP" sz="1400" kern="100" dirty="0">
                  <a:latin typeface="Cambria" panose="02040503050406030204" pitchFamily="18" charset="0"/>
                  <a:ea typeface="游明朝" panose="02020400000000000000" pitchFamily="18" charset="-128"/>
                  <a:cs typeface="Times New Roman" panose="02020603050405020304" pitchFamily="18" charset="0"/>
                </a:rPr>
                <a:t>」</a:t>
              </a:r>
              <a:r>
                <a:rPr lang="zh-TW" altLang="en-US" sz="1400" kern="100" dirty="0">
                  <a:latin typeface="Cambria" panose="02040503050406030204" pitchFamily="18" charset="0"/>
                  <a:ea typeface="游明朝" panose="02020400000000000000" pitchFamily="18" charset="-128"/>
                  <a:cs typeface="Times New Roman" panose="02020603050405020304" pitchFamily="18" charset="0"/>
                </a:rPr>
                <a:t>的配置與營運</a:t>
              </a:r>
              <a:endParaRPr lang="en-US" altLang="ja-JP" sz="1400" kern="100" dirty="0">
                <a:latin typeface="Cambria" panose="02040503050406030204" pitchFamily="18" charset="0"/>
                <a:ea typeface="游明朝" panose="02020400000000000000" pitchFamily="18" charset="-128"/>
                <a:cs typeface="Times New Roman" panose="02020603050405020304" pitchFamily="18" charset="0"/>
              </a:endParaRPr>
            </a:p>
          </p:txBody>
        </p:sp>
        <p:sp>
          <p:nvSpPr>
            <p:cNvPr id="58" name="テキスト ボックス 57">
              <a:extLst>
                <a:ext uri="{FF2B5EF4-FFF2-40B4-BE49-F238E27FC236}">
                  <a16:creationId xmlns:a16="http://schemas.microsoft.com/office/drawing/2014/main" id="{5AD51E9D-0EC0-4E08-BF09-6AB2DC4CEA63}"/>
                </a:ext>
              </a:extLst>
            </p:cNvPr>
            <p:cNvSpPr txBox="1"/>
            <p:nvPr/>
          </p:nvSpPr>
          <p:spPr>
            <a:xfrm>
              <a:off x="371085" y="1889623"/>
              <a:ext cx="2715827" cy="276999"/>
            </a:xfrm>
            <a:prstGeom prst="rect">
              <a:avLst/>
            </a:prstGeom>
            <a:noFill/>
          </p:spPr>
          <p:txBody>
            <a:bodyPr wrap="square" numCol="1" spcCol="216000" rtlCol="0" anchor="t" anchorCtr="0">
              <a:spAutoFit/>
            </a:bodyPr>
            <a:lstStyle>
              <a:defPPr>
                <a:defRPr lang="en-US"/>
              </a:defPPr>
              <a:lvl1pPr algn="just">
                <a:defRPr sz="1400" kern="100">
                  <a:effectLst/>
                  <a:latin typeface="Cambria" panose="02040503050406030204" pitchFamily="18" charset="0"/>
                  <a:ea typeface="游明朝" panose="02020400000000000000" pitchFamily="18" charset="-128"/>
                  <a:cs typeface="Times New Roman" panose="02020603050405020304" pitchFamily="18" charset="0"/>
                </a:defRPr>
              </a:lvl1pPr>
            </a:lstStyle>
            <a:p>
              <a:r>
                <a:rPr lang="en-US" altLang="ja-JP" sz="1200" b="1" dirty="0"/>
                <a:t>1.</a:t>
              </a:r>
              <a:r>
                <a:rPr lang="ja-JP" altLang="en-US" sz="1200" b="1" dirty="0"/>
                <a:t> 平時から事前準備を</a:t>
              </a:r>
            </a:p>
          </p:txBody>
        </p:sp>
        <p:sp>
          <p:nvSpPr>
            <p:cNvPr id="59" name="テキスト ボックス 58">
              <a:extLst>
                <a:ext uri="{FF2B5EF4-FFF2-40B4-BE49-F238E27FC236}">
                  <a16:creationId xmlns:a16="http://schemas.microsoft.com/office/drawing/2014/main" id="{CA5F3D31-9C77-43D5-AD40-08501255E2D5}"/>
                </a:ext>
              </a:extLst>
            </p:cNvPr>
            <p:cNvSpPr txBox="1"/>
            <p:nvPr/>
          </p:nvSpPr>
          <p:spPr>
            <a:xfrm>
              <a:off x="373195" y="4708079"/>
              <a:ext cx="2715827" cy="276999"/>
            </a:xfrm>
            <a:prstGeom prst="rect">
              <a:avLst/>
            </a:prstGeom>
            <a:noFill/>
          </p:spPr>
          <p:txBody>
            <a:bodyPr wrap="square" numCol="1" spcCol="216000" rtlCol="0" anchor="t" anchorCtr="0">
              <a:spAutoFit/>
            </a:bodyPr>
            <a:lstStyle>
              <a:defPPr>
                <a:defRPr lang="en-US"/>
              </a:defPPr>
              <a:lvl1pPr algn="just">
                <a:defRPr sz="1400" kern="100">
                  <a:effectLst/>
                  <a:latin typeface="Cambria" panose="02040503050406030204" pitchFamily="18" charset="0"/>
                  <a:ea typeface="游明朝" panose="02020400000000000000" pitchFamily="18" charset="-128"/>
                  <a:cs typeface="Times New Roman" panose="02020603050405020304" pitchFamily="18" charset="0"/>
                </a:defRPr>
              </a:lvl1pPr>
            </a:lstStyle>
            <a:p>
              <a:r>
                <a:rPr lang="en-US" altLang="ja-JP" sz="1200" b="1" dirty="0"/>
                <a:t>2.</a:t>
              </a:r>
              <a:r>
                <a:rPr lang="ja-JP" altLang="en-US" sz="1200" b="1" dirty="0"/>
                <a:t> 「水害対策準備室」の立ち上げ</a:t>
              </a:r>
              <a:endParaRPr lang="en-US" altLang="ja-JP" sz="1200" b="1" dirty="0"/>
            </a:p>
          </p:txBody>
        </p:sp>
        <p:sp>
          <p:nvSpPr>
            <p:cNvPr id="60" name="テキスト ボックス 59">
              <a:extLst>
                <a:ext uri="{FF2B5EF4-FFF2-40B4-BE49-F238E27FC236}">
                  <a16:creationId xmlns:a16="http://schemas.microsoft.com/office/drawing/2014/main" id="{BC78C614-E2E6-419F-B255-B0C99FA5B934}"/>
                </a:ext>
              </a:extLst>
            </p:cNvPr>
            <p:cNvSpPr txBox="1"/>
            <p:nvPr/>
          </p:nvSpPr>
          <p:spPr>
            <a:xfrm>
              <a:off x="3770405" y="4726090"/>
              <a:ext cx="2714400" cy="276999"/>
            </a:xfrm>
            <a:prstGeom prst="rect">
              <a:avLst/>
            </a:prstGeom>
            <a:noFill/>
          </p:spPr>
          <p:txBody>
            <a:bodyPr wrap="square" numCol="1" spcCol="216000" rtlCol="0" anchor="t" anchorCtr="0">
              <a:spAutoFit/>
            </a:bodyPr>
            <a:lstStyle>
              <a:defPPr>
                <a:defRPr lang="en-US"/>
              </a:defPPr>
              <a:lvl1pPr algn="just">
                <a:defRPr sz="1200" b="1" kern="100">
                  <a:effectLst/>
                  <a:latin typeface="Cambria" panose="02040503050406030204" pitchFamily="18" charset="0"/>
                  <a:ea typeface="游明朝" panose="02020400000000000000" pitchFamily="18" charset="-128"/>
                  <a:cs typeface="Times New Roman" panose="02020603050405020304" pitchFamily="18" charset="0"/>
                </a:defRPr>
              </a:lvl1pPr>
            </a:lstStyle>
            <a:p>
              <a:r>
                <a:rPr lang="en-US" altLang="ja-JP" dirty="0"/>
                <a:t>3. </a:t>
              </a:r>
              <a:r>
                <a:rPr lang="ja-JP" altLang="en-US" dirty="0"/>
                <a:t>まずは止水対策から</a:t>
              </a:r>
              <a:endParaRPr lang="en-US" altLang="ja-JP" dirty="0"/>
            </a:p>
          </p:txBody>
        </p:sp>
        <p:sp>
          <p:nvSpPr>
            <p:cNvPr id="61" name="テキスト ボックス 60">
              <a:extLst>
                <a:ext uri="{FF2B5EF4-FFF2-40B4-BE49-F238E27FC236}">
                  <a16:creationId xmlns:a16="http://schemas.microsoft.com/office/drawing/2014/main" id="{629ED7F4-24E1-4080-9D68-BFA75728B3F7}"/>
                </a:ext>
              </a:extLst>
            </p:cNvPr>
            <p:cNvSpPr txBox="1"/>
            <p:nvPr/>
          </p:nvSpPr>
          <p:spPr>
            <a:xfrm>
              <a:off x="3770405" y="7221522"/>
              <a:ext cx="2714400" cy="276999"/>
            </a:xfrm>
            <a:prstGeom prst="rect">
              <a:avLst/>
            </a:prstGeom>
            <a:noFill/>
          </p:spPr>
          <p:txBody>
            <a:bodyPr wrap="square" numCol="1" spcCol="216000" rtlCol="0" anchor="t" anchorCtr="0">
              <a:spAutoFit/>
            </a:bodyPr>
            <a:lstStyle>
              <a:defPPr>
                <a:defRPr lang="en-US"/>
              </a:defPPr>
              <a:lvl1pPr algn="just">
                <a:defRPr sz="1200" b="1" kern="100">
                  <a:effectLst/>
                  <a:latin typeface="Cambria" panose="02040503050406030204" pitchFamily="18" charset="0"/>
                  <a:ea typeface="游明朝" panose="02020400000000000000" pitchFamily="18" charset="-128"/>
                  <a:cs typeface="Times New Roman" panose="02020603050405020304" pitchFamily="18" charset="0"/>
                </a:defRPr>
              </a:lvl1pPr>
            </a:lstStyle>
            <a:p>
              <a:r>
                <a:rPr lang="en-US" altLang="ja-JP" dirty="0"/>
                <a:t>4.</a:t>
              </a:r>
              <a:r>
                <a:rPr lang="ja-JP" altLang="en-US" dirty="0"/>
                <a:t> 長期視点の水害対策を</a:t>
              </a:r>
              <a:endParaRPr lang="en-US" altLang="ja-JP" dirty="0"/>
            </a:p>
          </p:txBody>
        </p:sp>
        <p:grpSp>
          <p:nvGrpSpPr>
            <p:cNvPr id="84" name="グループ化 83">
              <a:extLst>
                <a:ext uri="{FF2B5EF4-FFF2-40B4-BE49-F238E27FC236}">
                  <a16:creationId xmlns:a16="http://schemas.microsoft.com/office/drawing/2014/main" id="{470EC03D-19C4-4336-9EA2-1DE97CD2D7BA}"/>
                </a:ext>
              </a:extLst>
            </p:cNvPr>
            <p:cNvGrpSpPr/>
            <p:nvPr/>
          </p:nvGrpSpPr>
          <p:grpSpPr>
            <a:xfrm>
              <a:off x="371085" y="2265267"/>
              <a:ext cx="2700000" cy="1872000"/>
              <a:chOff x="544945" y="2265267"/>
              <a:chExt cx="2700000" cy="1872000"/>
            </a:xfrm>
          </p:grpSpPr>
          <p:sp>
            <p:nvSpPr>
              <p:cNvPr id="48" name="テキスト ボックス 47">
                <a:extLst>
                  <a:ext uri="{FF2B5EF4-FFF2-40B4-BE49-F238E27FC236}">
                    <a16:creationId xmlns:a16="http://schemas.microsoft.com/office/drawing/2014/main" id="{D08F10C7-5F3D-4B98-88F6-41AC228656DB}"/>
                  </a:ext>
                </a:extLst>
              </p:cNvPr>
              <p:cNvSpPr txBox="1"/>
              <p:nvPr/>
            </p:nvSpPr>
            <p:spPr>
              <a:xfrm>
                <a:off x="603032" y="3792496"/>
                <a:ext cx="1266668" cy="253916"/>
              </a:xfrm>
              <a:prstGeom prst="rect">
                <a:avLst/>
              </a:prstGeom>
              <a:noFill/>
            </p:spPr>
            <p:txBody>
              <a:bodyPr wrap="square">
                <a:spAutoFit/>
              </a:bodyPr>
              <a:lstStyle/>
              <a:p>
                <a:pPr algn="ctr"/>
                <a:r>
                  <a:rPr kumimoji="1" lang="en-US" altLang="ja-JP" sz="1000" dirty="0">
                    <a:latin typeface="Cambria" panose="02040503050406030204" pitchFamily="18" charset="0"/>
                    <a:ea typeface="游明朝" panose="02020400000000000000" pitchFamily="18" charset="-128"/>
                    <a:cs typeface="Segoe UI" panose="020B0502040204020203" pitchFamily="34" charset="0"/>
                  </a:rPr>
                  <a:t>1976</a:t>
                </a:r>
                <a:r>
                  <a:rPr kumimoji="1" lang="ja-JP" altLang="en-US" sz="1000" dirty="0">
                    <a:latin typeface="Cambria" panose="02040503050406030204" pitchFamily="18" charset="0"/>
                    <a:ea typeface="游明朝" panose="02020400000000000000" pitchFamily="18" charset="-128"/>
                    <a:cs typeface="Segoe UI" panose="020B0502040204020203" pitchFamily="34" charset="0"/>
                  </a:rPr>
                  <a:t>～</a:t>
                </a:r>
                <a:r>
                  <a:rPr kumimoji="1" lang="en-US" altLang="ja-JP" sz="1000" dirty="0">
                    <a:latin typeface="Cambria" panose="02040503050406030204" pitchFamily="18" charset="0"/>
                    <a:ea typeface="游明朝" panose="02020400000000000000" pitchFamily="18" charset="-128"/>
                    <a:cs typeface="Segoe UI" panose="020B0502040204020203" pitchFamily="34" charset="0"/>
                  </a:rPr>
                  <a:t>1985</a:t>
                </a:r>
                <a:r>
                  <a:rPr kumimoji="1" lang="ja-JP" altLang="en-US" sz="1000" dirty="0">
                    <a:latin typeface="Cambria" panose="02040503050406030204" pitchFamily="18" charset="0"/>
                    <a:ea typeface="游明朝" panose="02020400000000000000" pitchFamily="18" charset="-128"/>
                    <a:cs typeface="Segoe UI" panose="020B0502040204020203" pitchFamily="34" charset="0"/>
                  </a:rPr>
                  <a:t>年</a:t>
                </a:r>
                <a:endParaRPr lang="ja-JP" altLang="en-US" sz="1000" dirty="0"/>
              </a:p>
            </p:txBody>
          </p:sp>
          <p:sp>
            <p:nvSpPr>
              <p:cNvPr id="18" name="楕円 17">
                <a:extLst>
                  <a:ext uri="{FF2B5EF4-FFF2-40B4-BE49-F238E27FC236}">
                    <a16:creationId xmlns:a16="http://schemas.microsoft.com/office/drawing/2014/main" id="{A2C4351D-A6C1-403C-8723-384E9759BCFB}"/>
                  </a:ext>
                </a:extLst>
              </p:cNvPr>
              <p:cNvSpPr/>
              <p:nvPr/>
            </p:nvSpPr>
            <p:spPr>
              <a:xfrm>
                <a:off x="930366" y="3032565"/>
                <a:ext cx="612000" cy="612000"/>
              </a:xfrm>
              <a:prstGeom prst="ellipse">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楕円 43">
                <a:extLst>
                  <a:ext uri="{FF2B5EF4-FFF2-40B4-BE49-F238E27FC236}">
                    <a16:creationId xmlns:a16="http://schemas.microsoft.com/office/drawing/2014/main" id="{8E611D4E-A1DF-4527-9EB9-CC8DDE4DDFF8}"/>
                  </a:ext>
                </a:extLst>
              </p:cNvPr>
              <p:cNvSpPr/>
              <p:nvPr/>
            </p:nvSpPr>
            <p:spPr>
              <a:xfrm>
                <a:off x="2136535" y="2903850"/>
                <a:ext cx="869430" cy="869430"/>
              </a:xfrm>
              <a:prstGeom prst="ellipse">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テキスト ボックス 45">
                <a:extLst>
                  <a:ext uri="{FF2B5EF4-FFF2-40B4-BE49-F238E27FC236}">
                    <a16:creationId xmlns:a16="http://schemas.microsoft.com/office/drawing/2014/main" id="{DDDF17B2-0D8C-4BA3-998A-AB8A52A0C7DD}"/>
                  </a:ext>
                </a:extLst>
              </p:cNvPr>
              <p:cNvSpPr txBox="1"/>
              <p:nvPr/>
            </p:nvSpPr>
            <p:spPr>
              <a:xfrm>
                <a:off x="1117204" y="2367671"/>
                <a:ext cx="1608632" cy="261610"/>
              </a:xfrm>
              <a:prstGeom prst="rect">
                <a:avLst/>
              </a:prstGeom>
              <a:noFill/>
            </p:spPr>
            <p:txBody>
              <a:bodyPr wrap="square">
                <a:spAutoFit/>
              </a:bodyPr>
              <a:lstStyle/>
              <a:p>
                <a:pPr algn="ctr"/>
                <a:r>
                  <a:rPr kumimoji="1" lang="ja-JP" altLang="en-US" sz="1100" dirty="0">
                    <a:latin typeface="Cambria" panose="02040503050406030204" pitchFamily="18" charset="0"/>
                    <a:ea typeface="游明朝" panose="02020400000000000000" pitchFamily="18" charset="-128"/>
                    <a:cs typeface="Segoe UI" panose="020B0502040204020203" pitchFamily="34" charset="0"/>
                  </a:rPr>
                  <a:t>大雨の発生回数</a:t>
                </a:r>
                <a:endParaRPr lang="ja-JP" altLang="en-US" sz="1100" dirty="0"/>
              </a:p>
            </p:txBody>
          </p:sp>
          <p:sp>
            <p:nvSpPr>
              <p:cNvPr id="20" name="矢印: 右 19">
                <a:extLst>
                  <a:ext uri="{FF2B5EF4-FFF2-40B4-BE49-F238E27FC236}">
                    <a16:creationId xmlns:a16="http://schemas.microsoft.com/office/drawing/2014/main" id="{75861883-ED82-4157-9331-D4C767E62A54}"/>
                  </a:ext>
                </a:extLst>
              </p:cNvPr>
              <p:cNvSpPr/>
              <p:nvPr/>
            </p:nvSpPr>
            <p:spPr>
              <a:xfrm>
                <a:off x="1621716" y="3099375"/>
                <a:ext cx="454520" cy="503473"/>
              </a:xfrm>
              <a:prstGeom prst="rightArrow">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テキスト ボックス 48">
                <a:extLst>
                  <a:ext uri="{FF2B5EF4-FFF2-40B4-BE49-F238E27FC236}">
                    <a16:creationId xmlns:a16="http://schemas.microsoft.com/office/drawing/2014/main" id="{F8696310-F863-4FE4-9BDA-339ACD0EFFC5}"/>
                  </a:ext>
                </a:extLst>
              </p:cNvPr>
              <p:cNvSpPr txBox="1"/>
              <p:nvPr/>
            </p:nvSpPr>
            <p:spPr>
              <a:xfrm>
                <a:off x="1937916" y="3792496"/>
                <a:ext cx="1266668" cy="253916"/>
              </a:xfrm>
              <a:prstGeom prst="rect">
                <a:avLst/>
              </a:prstGeom>
              <a:noFill/>
            </p:spPr>
            <p:txBody>
              <a:bodyPr wrap="square">
                <a:spAutoFit/>
              </a:bodyPr>
              <a:lstStyle/>
              <a:p>
                <a:pPr algn="ctr"/>
                <a:r>
                  <a:rPr kumimoji="1" lang="en-US" altLang="ja-JP" sz="1000" dirty="0">
                    <a:latin typeface="Cambria" panose="02040503050406030204" pitchFamily="18" charset="0"/>
                    <a:ea typeface="游明朝" panose="02020400000000000000" pitchFamily="18" charset="-128"/>
                    <a:cs typeface="Segoe UI" panose="020B0502040204020203" pitchFamily="34" charset="0"/>
                  </a:rPr>
                  <a:t>2011</a:t>
                </a:r>
                <a:r>
                  <a:rPr kumimoji="1" lang="ja-JP" altLang="en-US" sz="1000" dirty="0">
                    <a:latin typeface="Cambria" panose="02040503050406030204" pitchFamily="18" charset="0"/>
                    <a:ea typeface="游明朝" panose="02020400000000000000" pitchFamily="18" charset="-128"/>
                    <a:cs typeface="Segoe UI" panose="020B0502040204020203" pitchFamily="34" charset="0"/>
                  </a:rPr>
                  <a:t>～</a:t>
                </a:r>
                <a:r>
                  <a:rPr kumimoji="1" lang="en-US" altLang="ja-JP" sz="1000" dirty="0">
                    <a:latin typeface="Cambria" panose="02040503050406030204" pitchFamily="18" charset="0"/>
                    <a:ea typeface="游明朝" panose="02020400000000000000" pitchFamily="18" charset="-128"/>
                    <a:cs typeface="Segoe UI" panose="020B0502040204020203" pitchFamily="34" charset="0"/>
                  </a:rPr>
                  <a:t>2020</a:t>
                </a:r>
                <a:r>
                  <a:rPr kumimoji="1" lang="ja-JP" altLang="en-US" sz="1000" dirty="0">
                    <a:latin typeface="Cambria" panose="02040503050406030204" pitchFamily="18" charset="0"/>
                    <a:ea typeface="游明朝" panose="02020400000000000000" pitchFamily="18" charset="-128"/>
                    <a:cs typeface="Segoe UI" panose="020B0502040204020203" pitchFamily="34" charset="0"/>
                  </a:rPr>
                  <a:t>年</a:t>
                </a:r>
                <a:endParaRPr lang="ja-JP" altLang="en-US" sz="1000" dirty="0"/>
              </a:p>
            </p:txBody>
          </p:sp>
          <p:sp>
            <p:nvSpPr>
              <p:cNvPr id="50" name="テキスト ボックス 49">
                <a:extLst>
                  <a:ext uri="{FF2B5EF4-FFF2-40B4-BE49-F238E27FC236}">
                    <a16:creationId xmlns:a16="http://schemas.microsoft.com/office/drawing/2014/main" id="{E190D171-A95D-4040-878C-B45ECA871AAF}"/>
                  </a:ext>
                </a:extLst>
              </p:cNvPr>
              <p:cNvSpPr txBox="1"/>
              <p:nvPr/>
            </p:nvSpPr>
            <p:spPr>
              <a:xfrm>
                <a:off x="884097" y="3200066"/>
                <a:ext cx="704538" cy="276999"/>
              </a:xfrm>
              <a:prstGeom prst="rect">
                <a:avLst/>
              </a:prstGeom>
              <a:noFill/>
            </p:spPr>
            <p:txBody>
              <a:bodyPr wrap="square">
                <a:spAutoFit/>
              </a:bodyPr>
              <a:lstStyle/>
              <a:p>
                <a:pPr algn="ctr"/>
                <a:r>
                  <a:rPr kumimoji="1" lang="en-US" altLang="ja-JP" sz="1200" dirty="0">
                    <a:solidFill>
                      <a:schemeClr val="bg1"/>
                    </a:solidFill>
                    <a:latin typeface="Cambria" panose="02040503050406030204" pitchFamily="18" charset="0"/>
                    <a:ea typeface="游明朝" panose="02020400000000000000" pitchFamily="18" charset="-128"/>
                    <a:cs typeface="Segoe UI" panose="020B0502040204020203" pitchFamily="34" charset="0"/>
                  </a:rPr>
                  <a:t>2,260</a:t>
                </a:r>
                <a:r>
                  <a:rPr kumimoji="1" lang="ja-JP" altLang="en-US" sz="900" dirty="0">
                    <a:solidFill>
                      <a:schemeClr val="bg1"/>
                    </a:solidFill>
                    <a:latin typeface="Cambria" panose="02040503050406030204" pitchFamily="18" charset="0"/>
                    <a:ea typeface="游明朝" panose="02020400000000000000" pitchFamily="18" charset="-128"/>
                    <a:cs typeface="Segoe UI" panose="020B0502040204020203" pitchFamily="34" charset="0"/>
                  </a:rPr>
                  <a:t>回</a:t>
                </a:r>
                <a:endParaRPr lang="ja-JP" altLang="en-US" sz="900" dirty="0">
                  <a:solidFill>
                    <a:schemeClr val="bg1"/>
                  </a:solidFill>
                </a:endParaRPr>
              </a:p>
            </p:txBody>
          </p:sp>
          <p:sp>
            <p:nvSpPr>
              <p:cNvPr id="51" name="テキスト ボックス 50">
                <a:extLst>
                  <a:ext uri="{FF2B5EF4-FFF2-40B4-BE49-F238E27FC236}">
                    <a16:creationId xmlns:a16="http://schemas.microsoft.com/office/drawing/2014/main" id="{18EBE13B-0AA7-4055-A71D-A4588DDA3BEE}"/>
                  </a:ext>
                </a:extLst>
              </p:cNvPr>
              <p:cNvSpPr txBox="1"/>
              <p:nvPr/>
            </p:nvSpPr>
            <p:spPr>
              <a:xfrm>
                <a:off x="2218981" y="3200066"/>
                <a:ext cx="704538" cy="276999"/>
              </a:xfrm>
              <a:prstGeom prst="rect">
                <a:avLst/>
              </a:prstGeom>
              <a:noFill/>
            </p:spPr>
            <p:txBody>
              <a:bodyPr wrap="square">
                <a:spAutoFit/>
              </a:bodyPr>
              <a:lstStyle/>
              <a:p>
                <a:pPr algn="ctr"/>
                <a:r>
                  <a:rPr kumimoji="1" lang="en-US" altLang="ja-JP" sz="1200" dirty="0">
                    <a:solidFill>
                      <a:schemeClr val="bg1"/>
                    </a:solidFill>
                    <a:latin typeface="Cambria" panose="02040503050406030204" pitchFamily="18" charset="0"/>
                    <a:ea typeface="游明朝" panose="02020400000000000000" pitchFamily="18" charset="-128"/>
                    <a:cs typeface="Segoe UI" panose="020B0502040204020203" pitchFamily="34" charset="0"/>
                  </a:rPr>
                  <a:t>3,344</a:t>
                </a:r>
                <a:r>
                  <a:rPr kumimoji="1" lang="ja-JP" altLang="en-US" sz="900" dirty="0">
                    <a:solidFill>
                      <a:schemeClr val="bg1"/>
                    </a:solidFill>
                    <a:latin typeface="Cambria" panose="02040503050406030204" pitchFamily="18" charset="0"/>
                    <a:ea typeface="游明朝" panose="02020400000000000000" pitchFamily="18" charset="-128"/>
                    <a:cs typeface="Segoe UI" panose="020B0502040204020203" pitchFamily="34" charset="0"/>
                  </a:rPr>
                  <a:t>回</a:t>
                </a:r>
                <a:endParaRPr lang="ja-JP" altLang="en-US" sz="900" dirty="0">
                  <a:solidFill>
                    <a:schemeClr val="bg1"/>
                  </a:solidFill>
                </a:endParaRPr>
              </a:p>
            </p:txBody>
          </p:sp>
          <p:sp>
            <p:nvSpPr>
              <p:cNvPr id="53" name="テキスト ボックス 52">
                <a:extLst>
                  <a:ext uri="{FF2B5EF4-FFF2-40B4-BE49-F238E27FC236}">
                    <a16:creationId xmlns:a16="http://schemas.microsoft.com/office/drawing/2014/main" id="{4825B75C-B8FB-4C75-BDF3-4CFD5C11F297}"/>
                  </a:ext>
                </a:extLst>
              </p:cNvPr>
              <p:cNvSpPr txBox="1"/>
              <p:nvPr/>
            </p:nvSpPr>
            <p:spPr>
              <a:xfrm>
                <a:off x="1386894" y="2717342"/>
                <a:ext cx="924164" cy="338554"/>
              </a:xfrm>
              <a:prstGeom prst="rect">
                <a:avLst/>
              </a:prstGeom>
              <a:noFill/>
            </p:spPr>
            <p:txBody>
              <a:bodyPr wrap="square">
                <a:spAutoFit/>
              </a:bodyPr>
              <a:lstStyle/>
              <a:p>
                <a:pPr algn="ctr"/>
                <a:r>
                  <a:rPr kumimoji="1" lang="ja-JP" altLang="en-US" sz="1000" dirty="0">
                    <a:latin typeface="Cambria" panose="02040503050406030204" pitchFamily="18" charset="0"/>
                    <a:ea typeface="游明朝" panose="02020400000000000000" pitchFamily="18" charset="-128"/>
                    <a:cs typeface="Segoe UI" panose="020B0502040204020203" pitchFamily="34" charset="0"/>
                  </a:rPr>
                  <a:t>約</a:t>
                </a:r>
                <a:r>
                  <a:rPr kumimoji="1" lang="en-US" altLang="ja-JP" sz="1600" dirty="0">
                    <a:latin typeface="Cambria" panose="02040503050406030204" pitchFamily="18" charset="0"/>
                    <a:ea typeface="游明朝" panose="02020400000000000000" pitchFamily="18" charset="-128"/>
                    <a:cs typeface="Segoe UI" panose="020B0502040204020203" pitchFamily="34" charset="0"/>
                  </a:rPr>
                  <a:t>1.5</a:t>
                </a:r>
                <a:r>
                  <a:rPr kumimoji="1" lang="ja-JP" altLang="en-US" sz="1000" dirty="0">
                    <a:latin typeface="Cambria" panose="02040503050406030204" pitchFamily="18" charset="0"/>
                    <a:ea typeface="游明朝" panose="02020400000000000000" pitchFamily="18" charset="-128"/>
                    <a:cs typeface="Segoe UI" panose="020B0502040204020203" pitchFamily="34" charset="0"/>
                  </a:rPr>
                  <a:t>倍</a:t>
                </a:r>
                <a:endParaRPr lang="ja-JP" altLang="en-US" sz="1000" dirty="0"/>
              </a:p>
            </p:txBody>
          </p:sp>
          <p:sp>
            <p:nvSpPr>
              <p:cNvPr id="23" name="正方形/長方形 22">
                <a:extLst>
                  <a:ext uri="{FF2B5EF4-FFF2-40B4-BE49-F238E27FC236}">
                    <a16:creationId xmlns:a16="http://schemas.microsoft.com/office/drawing/2014/main" id="{EABC13F6-C3A9-42D9-AED2-6C74F3057E30}"/>
                  </a:ext>
                </a:extLst>
              </p:cNvPr>
              <p:cNvSpPr/>
              <p:nvPr/>
            </p:nvSpPr>
            <p:spPr>
              <a:xfrm>
                <a:off x="544945" y="2265267"/>
                <a:ext cx="2700000" cy="1872000"/>
              </a:xfrm>
              <a:prstGeom prst="rect">
                <a:avLst/>
              </a:prstGeom>
              <a:noFill/>
              <a:ln w="952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64" name="二等辺三角形 63">
              <a:extLst>
                <a:ext uri="{FF2B5EF4-FFF2-40B4-BE49-F238E27FC236}">
                  <a16:creationId xmlns:a16="http://schemas.microsoft.com/office/drawing/2014/main" id="{5F09BC66-89CC-41CD-96AF-84B94448905E}"/>
                </a:ext>
              </a:extLst>
            </p:cNvPr>
            <p:cNvSpPr/>
            <p:nvPr/>
          </p:nvSpPr>
          <p:spPr>
            <a:xfrm rot="5400000">
              <a:off x="3055093" y="3072906"/>
              <a:ext cx="802824" cy="257061"/>
            </a:xfrm>
            <a:prstGeom prst="triangl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3" name="テキスト ボックス 62">
              <a:extLst>
                <a:ext uri="{FF2B5EF4-FFF2-40B4-BE49-F238E27FC236}">
                  <a16:creationId xmlns:a16="http://schemas.microsoft.com/office/drawing/2014/main" id="{A235C917-168D-4D00-852A-F9255CBA509A}"/>
                </a:ext>
              </a:extLst>
            </p:cNvPr>
            <p:cNvSpPr txBox="1"/>
            <p:nvPr/>
          </p:nvSpPr>
          <p:spPr>
            <a:xfrm>
              <a:off x="3946573" y="2362210"/>
              <a:ext cx="2502620" cy="646331"/>
            </a:xfrm>
            <a:prstGeom prst="rect">
              <a:avLst/>
            </a:prstGeom>
            <a:noFill/>
          </p:spPr>
          <p:txBody>
            <a:bodyPr wrap="square">
              <a:spAutoFit/>
            </a:bodyPr>
            <a:lstStyle/>
            <a:p>
              <a:pPr algn="just"/>
              <a:r>
                <a:rPr kumimoji="1" lang="ja-JP" altLang="en-US" sz="1200" dirty="0">
                  <a:latin typeface="Cambria" panose="02040503050406030204" pitchFamily="18" charset="0"/>
                  <a:ea typeface="游明朝" panose="02020400000000000000" pitchFamily="18" charset="-128"/>
                  <a:cs typeface="Segoe UI" panose="020B0502040204020203" pitchFamily="34" charset="0"/>
                </a:rPr>
                <a:t>施設の被害発生の危険性を回避</a:t>
              </a:r>
              <a:endParaRPr kumimoji="1" lang="en-US" altLang="ja-JP" sz="1200" dirty="0">
                <a:latin typeface="Cambria" panose="02040503050406030204" pitchFamily="18" charset="0"/>
                <a:ea typeface="游明朝" panose="02020400000000000000" pitchFamily="18" charset="-128"/>
                <a:cs typeface="Segoe UI" panose="020B0502040204020203" pitchFamily="34" charset="0"/>
              </a:endParaRPr>
            </a:p>
            <a:p>
              <a:pPr algn="just"/>
              <a:r>
                <a:rPr kumimoji="1" lang="en-US" altLang="ja-JP" sz="1200" dirty="0">
                  <a:latin typeface="Cambria" panose="02040503050406030204" pitchFamily="18" charset="0"/>
                  <a:ea typeface="游明朝" panose="02020400000000000000" pitchFamily="18" charset="-128"/>
                  <a:cs typeface="Segoe UI" panose="020B0502040204020203" pitchFamily="34" charset="0"/>
                </a:rPr>
                <a:t>	</a:t>
              </a:r>
              <a:r>
                <a:rPr kumimoji="1" lang="ja-JP" altLang="en-US" sz="1200" dirty="0">
                  <a:latin typeface="Cambria" panose="02040503050406030204" pitchFamily="18" charset="0"/>
                  <a:ea typeface="游明朝" panose="02020400000000000000" pitchFamily="18" charset="-128"/>
                  <a:cs typeface="Segoe UI" panose="020B0502040204020203" pitchFamily="34" charset="0"/>
                </a:rPr>
                <a:t>↓</a:t>
              </a:r>
              <a:endParaRPr kumimoji="1" lang="en-US" altLang="ja-JP" sz="1200" dirty="0">
                <a:latin typeface="Cambria" panose="02040503050406030204" pitchFamily="18" charset="0"/>
                <a:ea typeface="游明朝" panose="02020400000000000000" pitchFamily="18" charset="-128"/>
                <a:cs typeface="Segoe UI" panose="020B0502040204020203" pitchFamily="34" charset="0"/>
              </a:endParaRPr>
            </a:p>
            <a:p>
              <a:pPr algn="just"/>
              <a:r>
                <a:rPr kumimoji="1" lang="ja-JP" altLang="en-US" sz="1200" dirty="0">
                  <a:latin typeface="Cambria" panose="02040503050406030204" pitchFamily="18" charset="0"/>
                  <a:ea typeface="游明朝" panose="02020400000000000000" pitchFamily="18" charset="-128"/>
                  <a:cs typeface="Segoe UI" panose="020B0502040204020203" pitchFamily="34" charset="0"/>
                </a:rPr>
                <a:t>必要な措置の検討と計画策定</a:t>
              </a:r>
              <a:endParaRPr kumimoji="1" lang="en-US" altLang="ja-JP" sz="1200" dirty="0">
                <a:latin typeface="Cambria" panose="02040503050406030204" pitchFamily="18" charset="0"/>
                <a:ea typeface="游明朝" panose="02020400000000000000" pitchFamily="18" charset="-128"/>
                <a:cs typeface="Segoe UI" panose="020B0502040204020203" pitchFamily="34" charset="0"/>
              </a:endParaRPr>
            </a:p>
          </p:txBody>
        </p:sp>
        <p:sp>
          <p:nvSpPr>
            <p:cNvPr id="65" name="テキスト ボックス 64">
              <a:extLst>
                <a:ext uri="{FF2B5EF4-FFF2-40B4-BE49-F238E27FC236}">
                  <a16:creationId xmlns:a16="http://schemas.microsoft.com/office/drawing/2014/main" id="{53AE2B08-70BC-4098-A212-08E7AEB15588}"/>
                </a:ext>
              </a:extLst>
            </p:cNvPr>
            <p:cNvSpPr txBox="1"/>
            <p:nvPr/>
          </p:nvSpPr>
          <p:spPr>
            <a:xfrm>
              <a:off x="3946573" y="3394333"/>
              <a:ext cx="2502620" cy="646331"/>
            </a:xfrm>
            <a:prstGeom prst="rect">
              <a:avLst/>
            </a:prstGeom>
            <a:noFill/>
          </p:spPr>
          <p:txBody>
            <a:bodyPr wrap="square">
              <a:spAutoFit/>
            </a:bodyPr>
            <a:lstStyle/>
            <a:p>
              <a:pPr algn="just"/>
              <a:r>
                <a:rPr kumimoji="1" lang="ja-JP" altLang="en-US" sz="1200" dirty="0">
                  <a:latin typeface="Cambria" panose="02040503050406030204" pitchFamily="18" charset="0"/>
                  <a:ea typeface="游明朝" panose="02020400000000000000" pitchFamily="18" charset="-128"/>
                  <a:cs typeface="Segoe UI" panose="020B0502040204020203" pitchFamily="34" charset="0"/>
                </a:rPr>
                <a:t>社員の安全確保を考慮</a:t>
              </a:r>
              <a:endParaRPr kumimoji="1" lang="en-US" altLang="ja-JP" sz="1200" dirty="0">
                <a:latin typeface="Cambria" panose="02040503050406030204" pitchFamily="18" charset="0"/>
                <a:ea typeface="游明朝" panose="02020400000000000000" pitchFamily="18" charset="-128"/>
                <a:cs typeface="Segoe UI" panose="020B0502040204020203" pitchFamily="34" charset="0"/>
              </a:endParaRPr>
            </a:p>
            <a:p>
              <a:pPr algn="just"/>
              <a:r>
                <a:rPr kumimoji="1" lang="en-US" altLang="ja-JP" sz="1200" dirty="0">
                  <a:latin typeface="Cambria" panose="02040503050406030204" pitchFamily="18" charset="0"/>
                  <a:ea typeface="游明朝" panose="02020400000000000000" pitchFamily="18" charset="-128"/>
                  <a:cs typeface="Segoe UI" panose="020B0502040204020203" pitchFamily="34" charset="0"/>
                </a:rPr>
                <a:t>	</a:t>
              </a:r>
              <a:r>
                <a:rPr kumimoji="1" lang="ja-JP" altLang="en-US" sz="1200" dirty="0">
                  <a:latin typeface="Cambria" panose="02040503050406030204" pitchFamily="18" charset="0"/>
                  <a:ea typeface="游明朝" panose="02020400000000000000" pitchFamily="18" charset="-128"/>
                  <a:cs typeface="Segoe UI" panose="020B0502040204020203" pitchFamily="34" charset="0"/>
                </a:rPr>
                <a:t>↓</a:t>
              </a:r>
              <a:endParaRPr kumimoji="1" lang="en-US" altLang="ja-JP" sz="1200" dirty="0">
                <a:latin typeface="Cambria" panose="02040503050406030204" pitchFamily="18" charset="0"/>
                <a:ea typeface="游明朝" panose="02020400000000000000" pitchFamily="18" charset="-128"/>
                <a:cs typeface="Segoe UI" panose="020B0502040204020203" pitchFamily="34" charset="0"/>
              </a:endParaRPr>
            </a:p>
            <a:p>
              <a:pPr algn="just"/>
              <a:r>
                <a:rPr kumimoji="1" lang="ja-JP" altLang="en-US" sz="1200" dirty="0">
                  <a:latin typeface="Cambria" panose="02040503050406030204" pitchFamily="18" charset="0"/>
                  <a:ea typeface="游明朝" panose="02020400000000000000" pitchFamily="18" charset="-128"/>
                  <a:cs typeface="Segoe UI" panose="020B0502040204020203" pitchFamily="34" charset="0"/>
                </a:rPr>
                <a:t>必要な教育・訓練を実施</a:t>
              </a:r>
              <a:endParaRPr kumimoji="1" lang="en-US" altLang="ja-JP" sz="1200" dirty="0">
                <a:latin typeface="Cambria" panose="02040503050406030204" pitchFamily="18" charset="0"/>
                <a:ea typeface="游明朝" panose="02020400000000000000" pitchFamily="18" charset="-128"/>
                <a:cs typeface="Segoe UI" panose="020B0502040204020203" pitchFamily="34" charset="0"/>
              </a:endParaRPr>
            </a:p>
          </p:txBody>
        </p:sp>
        <p:sp>
          <p:nvSpPr>
            <p:cNvPr id="74" name="テキスト ボックス 73">
              <a:extLst>
                <a:ext uri="{FF2B5EF4-FFF2-40B4-BE49-F238E27FC236}">
                  <a16:creationId xmlns:a16="http://schemas.microsoft.com/office/drawing/2014/main" id="{E02D8229-6EBB-4555-B1AF-078AA44AE68A}"/>
                </a:ext>
              </a:extLst>
            </p:cNvPr>
            <p:cNvSpPr txBox="1"/>
            <p:nvPr/>
          </p:nvSpPr>
          <p:spPr>
            <a:xfrm>
              <a:off x="429173" y="7784137"/>
              <a:ext cx="2601552" cy="1384995"/>
            </a:xfrm>
            <a:prstGeom prst="rect">
              <a:avLst/>
            </a:prstGeom>
            <a:noFill/>
          </p:spPr>
          <p:txBody>
            <a:bodyPr wrap="square" numCol="1" spcCol="216000" rtlCol="0" anchor="t" anchorCtr="0">
              <a:spAutoFit/>
            </a:bodyPr>
            <a:lstStyle/>
            <a:p>
              <a:pPr marL="177800" indent="-177800" algn="just">
                <a:buFont typeface="Wingdings" panose="05000000000000000000" pitchFamily="2" charset="2"/>
                <a:buChar char="l"/>
              </a:pPr>
              <a:r>
                <a:rPr kumimoji="1" lang="ja-JP" altLang="en-US" sz="1200" dirty="0">
                  <a:latin typeface="Cambria" panose="02040503050406030204" pitchFamily="18" charset="0"/>
                  <a:ea typeface="游明朝" panose="02020400000000000000" pitchFamily="18" charset="-128"/>
                  <a:cs typeface="Segoe UI" panose="020B0502040204020203" pitchFamily="34" charset="0"/>
                </a:rPr>
                <a:t>人員は当面</a:t>
              </a:r>
              <a:r>
                <a:rPr kumimoji="1" lang="en-US" altLang="ja-JP" sz="1200" dirty="0">
                  <a:latin typeface="Cambria" panose="02040503050406030204" pitchFamily="18" charset="0"/>
                  <a:ea typeface="游明朝" panose="02020400000000000000" pitchFamily="18" charset="-128"/>
                  <a:cs typeface="Segoe UI" panose="020B0502040204020203" pitchFamily="34" charset="0"/>
                </a:rPr>
                <a:t>8</a:t>
              </a:r>
              <a:r>
                <a:rPr kumimoji="1" lang="ja-JP" altLang="en-US" sz="1200" dirty="0">
                  <a:latin typeface="Cambria" panose="02040503050406030204" pitchFamily="18" charset="0"/>
                  <a:ea typeface="游明朝" panose="02020400000000000000" pitchFamily="18" charset="-128"/>
                  <a:cs typeface="Segoe UI" panose="020B0502040204020203" pitchFamily="34" charset="0"/>
                </a:rPr>
                <a:t>名体制でスタート（工場</a:t>
              </a:r>
              <a:r>
                <a:rPr kumimoji="1" lang="en-US" altLang="ja-JP" sz="1200" dirty="0">
                  <a:latin typeface="Cambria" panose="02040503050406030204" pitchFamily="18" charset="0"/>
                  <a:ea typeface="游明朝" panose="02020400000000000000" pitchFamily="18" charset="-128"/>
                  <a:cs typeface="Segoe UI" panose="020B0502040204020203" pitchFamily="34" charset="0"/>
                </a:rPr>
                <a:t>5</a:t>
              </a:r>
              <a:r>
                <a:rPr kumimoji="1" lang="ja-JP" altLang="en-US" sz="1200" dirty="0">
                  <a:latin typeface="Cambria" panose="02040503050406030204" pitchFamily="18" charset="0"/>
                  <a:ea typeface="游明朝" panose="02020400000000000000" pitchFamily="18" charset="-128"/>
                  <a:cs typeface="Segoe UI" panose="020B0502040204020203" pitchFamily="34" charset="0"/>
                </a:rPr>
                <a:t>名、本社</a:t>
              </a:r>
              <a:r>
                <a:rPr kumimoji="1" lang="en-US" altLang="ja-JP" sz="1200" dirty="0">
                  <a:latin typeface="Cambria" panose="02040503050406030204" pitchFamily="18" charset="0"/>
                  <a:ea typeface="游明朝" panose="02020400000000000000" pitchFamily="18" charset="-128"/>
                  <a:cs typeface="Segoe UI" panose="020B0502040204020203" pitchFamily="34" charset="0"/>
                </a:rPr>
                <a:t>3</a:t>
              </a:r>
              <a:r>
                <a:rPr kumimoji="1" lang="ja-JP" altLang="en-US" sz="1200" dirty="0">
                  <a:latin typeface="Cambria" panose="02040503050406030204" pitchFamily="18" charset="0"/>
                  <a:ea typeface="游明朝" panose="02020400000000000000" pitchFamily="18" charset="-128"/>
                  <a:cs typeface="Segoe UI" panose="020B0502040204020203" pitchFamily="34" charset="0"/>
                </a:rPr>
                <a:t>名、室長は工場長が兼務）。</a:t>
              </a:r>
              <a:endParaRPr kumimoji="1" lang="en-US" altLang="ja-JP" sz="1200" dirty="0">
                <a:latin typeface="Cambria" panose="02040503050406030204" pitchFamily="18" charset="0"/>
                <a:ea typeface="游明朝" panose="02020400000000000000" pitchFamily="18" charset="-128"/>
                <a:cs typeface="Segoe UI" panose="020B0502040204020203" pitchFamily="34" charset="0"/>
              </a:endParaRPr>
            </a:p>
            <a:p>
              <a:pPr marL="177800" indent="-177800" algn="just">
                <a:buFont typeface="Wingdings" panose="05000000000000000000" pitchFamily="2" charset="2"/>
                <a:buChar char="l"/>
              </a:pPr>
              <a:r>
                <a:rPr kumimoji="1" lang="ja-JP" altLang="en-US" sz="1200" dirty="0">
                  <a:latin typeface="Cambria" panose="02040503050406030204" pitchFamily="18" charset="0"/>
                  <a:ea typeface="游明朝" panose="02020400000000000000" pitchFamily="18" charset="-128"/>
                  <a:cs typeface="Segoe UI" panose="020B0502040204020203" pitchFamily="34" charset="0"/>
                </a:rPr>
                <a:t>定期会議は週</a:t>
              </a:r>
              <a:r>
                <a:rPr kumimoji="1" lang="en-US" altLang="ja-JP" sz="1200" dirty="0">
                  <a:latin typeface="Cambria" panose="02040503050406030204" pitchFamily="18" charset="0"/>
                  <a:ea typeface="游明朝" panose="02020400000000000000" pitchFamily="18" charset="-128"/>
                  <a:cs typeface="Segoe UI" panose="020B0502040204020203" pitchFamily="34" charset="0"/>
                </a:rPr>
                <a:t>1</a:t>
              </a:r>
              <a:r>
                <a:rPr kumimoji="1" lang="ja-JP" altLang="en-US" sz="1200" dirty="0">
                  <a:latin typeface="Cambria" panose="02040503050406030204" pitchFamily="18" charset="0"/>
                  <a:ea typeface="游明朝" panose="02020400000000000000" pitchFamily="18" charset="-128"/>
                  <a:cs typeface="Segoe UI" panose="020B0502040204020203" pitchFamily="34" charset="0"/>
                </a:rPr>
                <a:t>回の開催（</a:t>
              </a:r>
              <a:r>
                <a:rPr kumimoji="1" lang="ja-JP" altLang="en-US" sz="1200" dirty="0">
                  <a:latin typeface="游明朝" panose="02020400000000000000" pitchFamily="18" charset="-128"/>
                  <a:ea typeface="游明朝" panose="02020400000000000000" pitchFamily="18" charset="-128"/>
                  <a:cs typeface="Segoe UI" panose="020B0502040204020203" pitchFamily="34" charset="0"/>
                </a:rPr>
                <a:t>工場内の会議室を使用）。</a:t>
              </a:r>
              <a:endParaRPr kumimoji="1" lang="en-US" altLang="ja-JP" sz="1200" dirty="0">
                <a:latin typeface="游明朝" panose="02020400000000000000" pitchFamily="18" charset="-128"/>
                <a:ea typeface="游明朝" panose="02020400000000000000" pitchFamily="18" charset="-128"/>
                <a:cs typeface="Segoe UI" panose="020B0502040204020203" pitchFamily="34" charset="0"/>
              </a:endParaRPr>
            </a:p>
            <a:p>
              <a:pPr marL="177800" indent="-177800" algn="just">
                <a:buFont typeface="Wingdings" panose="05000000000000000000" pitchFamily="2" charset="2"/>
                <a:buChar char="l"/>
              </a:pPr>
              <a:r>
                <a:rPr kumimoji="1" lang="ja-JP" altLang="en-US" sz="1200" dirty="0">
                  <a:latin typeface="Cambria" panose="02040503050406030204" pitchFamily="18" charset="0"/>
                  <a:ea typeface="游明朝" panose="02020400000000000000" pitchFamily="18" charset="-128"/>
                  <a:cs typeface="Segoe UI" panose="020B0502040204020203" pitchFamily="34" charset="0"/>
                </a:rPr>
                <a:t>リモート会議、</a:t>
              </a:r>
              <a:r>
                <a:rPr kumimoji="1" lang="en-US" altLang="ja-JP" sz="1200" dirty="0">
                  <a:latin typeface="Cambria" panose="02040503050406030204" pitchFamily="18" charset="0"/>
                  <a:ea typeface="游明朝" panose="02020400000000000000" pitchFamily="18" charset="-128"/>
                  <a:cs typeface="Segoe UI" panose="020B0502040204020203" pitchFamily="34" charset="0"/>
                </a:rPr>
                <a:t>Web</a:t>
              </a:r>
              <a:r>
                <a:rPr kumimoji="1" lang="ja-JP" altLang="en-US" sz="1200" dirty="0">
                  <a:latin typeface="Cambria" panose="02040503050406030204" pitchFamily="18" charset="0"/>
                  <a:ea typeface="游明朝" panose="02020400000000000000" pitchFamily="18" charset="-128"/>
                  <a:cs typeface="Segoe UI" panose="020B0502040204020203" pitchFamily="34" charset="0"/>
                </a:rPr>
                <a:t>研修にも率先して対応する。</a:t>
              </a:r>
              <a:endParaRPr kumimoji="1" lang="en-US" altLang="ja-JP" sz="1200" dirty="0">
                <a:latin typeface="Cambria" panose="02040503050406030204" pitchFamily="18" charset="0"/>
                <a:ea typeface="游明朝" panose="02020400000000000000" pitchFamily="18" charset="-128"/>
                <a:cs typeface="Segoe UI" panose="020B0502040204020203" pitchFamily="34" charset="0"/>
              </a:endParaRPr>
            </a:p>
          </p:txBody>
        </p:sp>
        <p:sp>
          <p:nvSpPr>
            <p:cNvPr id="76" name="テキスト ボックス 75">
              <a:extLst>
                <a:ext uri="{FF2B5EF4-FFF2-40B4-BE49-F238E27FC236}">
                  <a16:creationId xmlns:a16="http://schemas.microsoft.com/office/drawing/2014/main" id="{92D72308-7563-4279-BC75-C9FA314D0ED7}"/>
                </a:ext>
              </a:extLst>
            </p:cNvPr>
            <p:cNvSpPr txBox="1"/>
            <p:nvPr/>
          </p:nvSpPr>
          <p:spPr>
            <a:xfrm>
              <a:off x="429173" y="5189689"/>
              <a:ext cx="2601552" cy="1754326"/>
            </a:xfrm>
            <a:prstGeom prst="rect">
              <a:avLst/>
            </a:prstGeom>
            <a:noFill/>
          </p:spPr>
          <p:txBody>
            <a:bodyPr wrap="square">
              <a:spAutoFit/>
            </a:bodyPr>
            <a:lstStyle/>
            <a:p>
              <a:pPr algn="just"/>
              <a:r>
                <a:rPr kumimoji="1" lang="ja-JP" altLang="en-US" sz="1200" dirty="0">
                  <a:latin typeface="游明朝" panose="02020400000000000000" pitchFamily="18" charset="-128"/>
                  <a:ea typeface="游明朝" panose="02020400000000000000" pitchFamily="18" charset="-128"/>
                  <a:cs typeface="Segoe UI" panose="020B0502040204020203" pitchFamily="34" charset="0"/>
                </a:rPr>
                <a:t>風水害の対策を計画策定するために、「水害対策準備室」の立ち上げを行う。ここで必要な措置の検討と計画策定を行う。</a:t>
              </a:r>
              <a:endParaRPr kumimoji="1" lang="en-US" altLang="ja-JP" sz="1200" dirty="0">
                <a:latin typeface="游明朝" panose="02020400000000000000" pitchFamily="18" charset="-128"/>
                <a:ea typeface="游明朝" panose="02020400000000000000" pitchFamily="18" charset="-128"/>
                <a:cs typeface="Segoe UI" panose="020B0502040204020203" pitchFamily="34" charset="0"/>
              </a:endParaRPr>
            </a:p>
            <a:p>
              <a:pPr algn="just"/>
              <a:r>
                <a:rPr kumimoji="1" lang="ja-JP" altLang="en-US" sz="1200" dirty="0">
                  <a:latin typeface="游明朝" panose="02020400000000000000" pitchFamily="18" charset="-128"/>
                  <a:ea typeface="游明朝" panose="02020400000000000000" pitchFamily="18" charset="-128"/>
                  <a:cs typeface="Segoe UI" panose="020B0502040204020203" pitchFamily="34" charset="0"/>
                </a:rPr>
                <a:t>ここには従業員の教育・訓練も含まれる。行政が発表しているハザードマップをベースに、当社の経験を加味した現実的ですぐに実行できる対策を作成する。</a:t>
              </a:r>
              <a:endParaRPr kumimoji="1" lang="en-US" altLang="ja-JP" sz="1200" dirty="0">
                <a:latin typeface="游明朝" panose="02020400000000000000" pitchFamily="18" charset="-128"/>
                <a:ea typeface="游明朝" panose="02020400000000000000" pitchFamily="18" charset="-128"/>
                <a:cs typeface="Segoe UI" panose="020B0502040204020203" pitchFamily="34" charset="0"/>
              </a:endParaRPr>
            </a:p>
          </p:txBody>
        </p:sp>
        <p:sp>
          <p:nvSpPr>
            <p:cNvPr id="79" name="二等辺三角形 78">
              <a:extLst>
                <a:ext uri="{FF2B5EF4-FFF2-40B4-BE49-F238E27FC236}">
                  <a16:creationId xmlns:a16="http://schemas.microsoft.com/office/drawing/2014/main" id="{B993397E-2D9E-4A4B-85FB-F7587E8CB8E5}"/>
                </a:ext>
              </a:extLst>
            </p:cNvPr>
            <p:cNvSpPr/>
            <p:nvPr/>
          </p:nvSpPr>
          <p:spPr>
            <a:xfrm rot="10800000">
              <a:off x="1319673" y="7272190"/>
              <a:ext cx="802824" cy="257061"/>
            </a:xfrm>
            <a:prstGeom prst="triangl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正方形/長方形 79">
              <a:extLst>
                <a:ext uri="{FF2B5EF4-FFF2-40B4-BE49-F238E27FC236}">
                  <a16:creationId xmlns:a16="http://schemas.microsoft.com/office/drawing/2014/main" id="{C0EBEAA8-4451-4284-B924-3220463D6979}"/>
                </a:ext>
              </a:extLst>
            </p:cNvPr>
            <p:cNvSpPr/>
            <p:nvPr/>
          </p:nvSpPr>
          <p:spPr>
            <a:xfrm>
              <a:off x="371085" y="5084766"/>
              <a:ext cx="2700000" cy="2020440"/>
            </a:xfrm>
            <a:prstGeom prst="rect">
              <a:avLst/>
            </a:prstGeom>
            <a:noFill/>
            <a:ln w="952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テキスト ボックス 80">
              <a:extLst>
                <a:ext uri="{FF2B5EF4-FFF2-40B4-BE49-F238E27FC236}">
                  <a16:creationId xmlns:a16="http://schemas.microsoft.com/office/drawing/2014/main" id="{110E1586-7D13-4D0F-9FBF-9CD1A7D97869}"/>
                </a:ext>
              </a:extLst>
            </p:cNvPr>
            <p:cNvSpPr txBox="1"/>
            <p:nvPr/>
          </p:nvSpPr>
          <p:spPr>
            <a:xfrm>
              <a:off x="3834929" y="7715763"/>
              <a:ext cx="2593898" cy="1384995"/>
            </a:xfrm>
            <a:prstGeom prst="rect">
              <a:avLst/>
            </a:prstGeom>
            <a:noFill/>
          </p:spPr>
          <p:txBody>
            <a:bodyPr wrap="square" numCol="1" spcCol="216000" rtlCol="0" anchor="t" anchorCtr="0">
              <a:spAutoFit/>
            </a:bodyPr>
            <a:lstStyle>
              <a:defPPr>
                <a:defRPr lang="en-US"/>
              </a:defPPr>
              <a:lvl1pPr marL="177800" indent="-177800" algn="just">
                <a:buFont typeface="Wingdings" panose="05000000000000000000" pitchFamily="2" charset="2"/>
                <a:buChar char="l"/>
                <a:defRPr kumimoji="1" sz="1200">
                  <a:latin typeface="Cambria" panose="02040503050406030204" pitchFamily="18" charset="0"/>
                  <a:ea typeface="游明朝" panose="02020400000000000000" pitchFamily="18" charset="-128"/>
                  <a:cs typeface="Segoe UI" panose="020B0502040204020203" pitchFamily="34" charset="0"/>
                </a:defRPr>
              </a:lvl1pPr>
            </a:lstStyle>
            <a:p>
              <a:r>
                <a:rPr lang="ja-JP" altLang="en-US" dirty="0"/>
                <a:t>生産機器や事務書類は、高層階に設置する。</a:t>
              </a:r>
              <a:endParaRPr lang="en-US" altLang="ja-JP" dirty="0"/>
            </a:p>
            <a:p>
              <a:r>
                <a:rPr lang="ja-JP" altLang="en-US" dirty="0"/>
                <a:t>風水害の災害保険に加入しておき、</a:t>
              </a:r>
              <a:r>
                <a:rPr kumimoji="1" lang="ja-JP" altLang="en-US" sz="1200" dirty="0">
                  <a:latin typeface="Cambria" panose="02040503050406030204" pitchFamily="18" charset="0"/>
                  <a:ea typeface="游明朝" panose="02020400000000000000" pitchFamily="18" charset="-128"/>
                  <a:cs typeface="Segoe UI" panose="020B0502040204020203" pitchFamily="34" charset="0"/>
                </a:rPr>
                <a:t>事業復旧のコストを減らす。</a:t>
              </a:r>
              <a:endParaRPr lang="en-US" altLang="ja-JP" dirty="0"/>
            </a:p>
            <a:p>
              <a:r>
                <a:rPr lang="ja-JP" altLang="en-US" dirty="0"/>
                <a:t>スピーディーに対策し、実行に移していく。</a:t>
              </a:r>
              <a:endParaRPr lang="en-US" altLang="ja-JP" dirty="0"/>
            </a:p>
            <a:p>
              <a:r>
                <a:rPr lang="ja-JP" altLang="en-US" dirty="0"/>
                <a:t>長期視点で水害対策を考える。</a:t>
              </a:r>
              <a:endParaRPr lang="en-US" altLang="ja-JP" dirty="0"/>
            </a:p>
          </p:txBody>
        </p:sp>
        <p:sp>
          <p:nvSpPr>
            <p:cNvPr id="85" name="正方形/長方形 84">
              <a:extLst>
                <a:ext uri="{FF2B5EF4-FFF2-40B4-BE49-F238E27FC236}">
                  <a16:creationId xmlns:a16="http://schemas.microsoft.com/office/drawing/2014/main" id="{B638F113-BC12-4990-BE4A-2B31D37D3BD6}"/>
                </a:ext>
              </a:extLst>
            </p:cNvPr>
            <p:cNvSpPr/>
            <p:nvPr/>
          </p:nvSpPr>
          <p:spPr>
            <a:xfrm>
              <a:off x="3770405" y="5081831"/>
              <a:ext cx="2700000" cy="1728000"/>
            </a:xfrm>
            <a:prstGeom prst="rect">
              <a:avLst/>
            </a:prstGeom>
            <a:noFill/>
            <a:ln w="952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正方形/長方形 85">
              <a:extLst>
                <a:ext uri="{FF2B5EF4-FFF2-40B4-BE49-F238E27FC236}">
                  <a16:creationId xmlns:a16="http://schemas.microsoft.com/office/drawing/2014/main" id="{EBAD66EE-D71E-479E-9CA6-F66595363788}"/>
                </a:ext>
              </a:extLst>
            </p:cNvPr>
            <p:cNvSpPr/>
            <p:nvPr/>
          </p:nvSpPr>
          <p:spPr>
            <a:xfrm>
              <a:off x="3770405" y="7558277"/>
              <a:ext cx="2700000" cy="1728000"/>
            </a:xfrm>
            <a:prstGeom prst="rect">
              <a:avLst/>
            </a:prstGeom>
            <a:noFill/>
            <a:ln w="952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Tree>
    <p:extLst>
      <p:ext uri="{BB962C8B-B14F-4D97-AF65-F5344CB8AC3E}">
        <p14:creationId xmlns:p14="http://schemas.microsoft.com/office/powerpoint/2010/main" val="786124929"/>
      </p:ext>
    </p:extLst>
  </p:cSld>
  <p:clrMapOvr>
    <a:masterClrMapping/>
  </p:clrMapOvr>
</p:sld>
</file>

<file path=ppt/theme/theme1.xml><?xml version="1.0" encoding="utf-8"?>
<a:theme xmlns:a="http://schemas.openxmlformats.org/drawingml/2006/main" name="Office テーマ">
  <a:themeElements>
    <a:clrScheme name="青緑">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754</TotalTime>
  <Words>1903</Words>
  <Application>Microsoft Office PowerPoint</Application>
  <PresentationFormat>A4 紙張 (210x297 公釐)</PresentationFormat>
  <Paragraphs>82</Paragraphs>
  <Slides>3</Slides>
  <Notes>0</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3</vt:i4>
      </vt:variant>
    </vt:vector>
  </HeadingPairs>
  <TitlesOfParts>
    <vt:vector size="11" baseType="lpstr">
      <vt:lpstr>游ゴシック</vt:lpstr>
      <vt:lpstr>游明朝</vt:lpstr>
      <vt:lpstr>Arial</vt:lpstr>
      <vt:lpstr>Calibri</vt:lpstr>
      <vt:lpstr>Calibri Light</vt:lpstr>
      <vt:lpstr>Cambria</vt:lpstr>
      <vt:lpstr>Wingdings</vt:lpstr>
      <vt:lpstr>Office テーマ</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渡辺 克之</dc:creator>
  <dcterms:created xsi:type="dcterms:W3CDTF">2021-06-10T05:29:32Z</dcterms:created>
  <dcterms:modified xsi:type="dcterms:W3CDTF">2022-04-25T01:11:40Z</dcterms:modified>
</cp:coreProperties>
</file>