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defRPr>
            </a:pPr>
            <a:r>
              <a:rPr lang="ja-JP"/>
              <a:t>お土産情報入手先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0.25379385918151465"/>
          <c:y val="0.20251221201296801"/>
          <c:w val="0.48848731733742734"/>
          <c:h val="0.7327309760061410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比率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629-4C28-B802-3B0C15288BDB}"/>
              </c:ext>
            </c:extLst>
          </c:dPt>
          <c:dPt>
            <c:idx val="1"/>
            <c:bubble3D val="0"/>
            <c:spPr>
              <a:solidFill>
                <a:schemeClr val="accent3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629-4C28-B802-3B0C15288BDB}"/>
              </c:ext>
            </c:extLst>
          </c:dPt>
          <c:dPt>
            <c:idx val="2"/>
            <c:bubble3D val="0"/>
            <c:spPr>
              <a:solidFill>
                <a:schemeClr val="accent3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629-4C28-B802-3B0C15288BDB}"/>
              </c:ext>
            </c:extLst>
          </c:dPt>
          <c:dPt>
            <c:idx val="3"/>
            <c:bubble3D val="0"/>
            <c:spPr>
              <a:solidFill>
                <a:schemeClr val="accent3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629-4C28-B802-3B0C15288BD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800" b="0" i="0" u="none" strike="noStrike" kern="1200" baseline="0">
                      <a:solidFill>
                        <a:schemeClr val="bg1"/>
                      </a:solidFill>
                      <a:latin typeface="Segoe UI" panose="020B0502040204020203" pitchFamily="34" charset="0"/>
                      <a:ea typeface="游ゴシック" panose="020B0400000000000000" pitchFamily="50" charset="-128"/>
                      <a:cs typeface="Segoe UI" panose="020B0502040204020203" pitchFamily="34" charset="0"/>
                    </a:defRPr>
                  </a:pPr>
                  <a:endParaRPr lang="zh-TW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29-4C28-B802-3B0C15288BDB}"/>
                </c:ext>
              </c:extLst>
            </c:dLbl>
            <c:dLbl>
              <c:idx val="3"/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29-4C28-B802-3B0C15288B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ja-JP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店頭</c:v>
                </c:pt>
                <c:pt idx="1">
                  <c:v>テレビ番組</c:v>
                </c:pt>
                <c:pt idx="2">
                  <c:v>友人・知人</c:v>
                </c:pt>
                <c:pt idx="3">
                  <c:v>その他</c:v>
                </c:pt>
              </c:strCache>
            </c:strRef>
          </c:cat>
          <c:val>
            <c:numRef>
              <c:f>Sheet1!$B$2:$B$5</c:f>
              <c:numCache>
                <c:formatCode>0.0%</c:formatCode>
                <c:ptCount val="4"/>
                <c:pt idx="0">
                  <c:v>0.58499999999999996</c:v>
                </c:pt>
                <c:pt idx="1">
                  <c:v>0.20300000000000001</c:v>
                </c:pt>
                <c:pt idx="2">
                  <c:v>0.128</c:v>
                </c:pt>
                <c:pt idx="3">
                  <c:v>8.4000000000000005E-2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29-4C28-B802-3B0C15288B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Segoe UI" panose="020B0502040204020203" pitchFamily="34" charset="0"/>
          <a:ea typeface="游ゴシック" panose="020B0400000000000000" pitchFamily="50" charset="-128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003C010-6884-4A10-80C6-BFEEA3968ACC}"/>
              </a:ext>
            </a:extLst>
          </p:cNvPr>
          <p:cNvGrpSpPr/>
          <p:nvPr/>
        </p:nvGrpSpPr>
        <p:grpSpPr>
          <a:xfrm>
            <a:off x="0" y="0"/>
            <a:ext cx="6858000" cy="9800256"/>
            <a:chOff x="0" y="0"/>
            <a:chExt cx="6858000" cy="9800256"/>
          </a:xfrm>
        </p:grpSpPr>
        <p:sp>
          <p:nvSpPr>
            <p:cNvPr id="2" name="正方形/長方形 1"/>
            <p:cNvSpPr/>
            <p:nvPr/>
          </p:nvSpPr>
          <p:spPr>
            <a:xfrm>
              <a:off x="0" y="0"/>
              <a:ext cx="6858000" cy="13971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082902" y="622489"/>
              <a:ext cx="4692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伴手禮廣場的服務改善方案</a:t>
              </a:r>
              <a:endPara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 flipH="1">
              <a:off x="526348" y="1613399"/>
              <a:ext cx="5805304" cy="81868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2000" dirty="0">
                  <a:solidFill>
                    <a:schemeClr val="accent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背景</a:t>
              </a:r>
              <a:endParaRPr lang="en-US" altLang="ja-JP" sz="2000" dirty="0">
                <a:solidFill>
                  <a:schemeClr val="accent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直近のアンケートによると、お土産購入時の判断にする情報源は「店頭」（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58.5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％）が約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6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割と高く、「テレビ番組」（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20.3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％）「友人・知人」（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12.8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％）と続きます。「たくさんの商品があるので目立つものを買えば、失敗しないと思う」（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30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代男性）「味見してから買うものを決める」（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40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代男性）など、店頭で得る情報は外せないようです。また、男性より女性のほうがポイントが高い項目が多く、女性がお土産の情報収集に積極的な様子がうかがえます。</a:t>
              </a:r>
              <a:endPara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2000" dirty="0">
                  <a:solidFill>
                    <a:schemeClr val="accent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狙い</a:t>
              </a:r>
              <a:endParaRPr lang="en-US" altLang="ja-JP" sz="2000" dirty="0">
                <a:solidFill>
                  <a:schemeClr val="accent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お客様のお土産選びを助ける店頭アドバイザーがいると便利です。そこで「お土産コンシェルジュ」として、当プラザに配置してサービスを提供します。</a:t>
              </a:r>
              <a:endPara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2000" dirty="0">
                  <a:solidFill>
                    <a:schemeClr val="bg2">
                      <a:lumMod val="75000"/>
                    </a:schemeClr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コンセプト</a:t>
              </a:r>
              <a:endParaRPr lang="en-US" altLang="ja-JP" sz="2000" dirty="0">
                <a:solidFill>
                  <a:schemeClr val="bg2">
                    <a:lumMod val="7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つの“</a:t>
              </a:r>
              <a:r>
                <a:rPr lang="en-US" altLang="ja-JP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F</a:t>
              </a:r>
              <a:r>
                <a:rPr lang="ja-JP" altLang="en-US" sz="12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Segoe UI" panose="020B0502040204020203" pitchFamily="34" charset="0"/>
                </a:rPr>
                <a:t>”</a:t>
              </a:r>
              <a:endPara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①きっと見つかる</a:t>
              </a:r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</a:t>
              </a:r>
              <a:r>
                <a:rPr lang="en-US" altLang="ja-JP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ound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②魅力的なサービス</a:t>
              </a:r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fascinating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③気軽にお声かけを</a:t>
              </a:r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feel free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20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内容</a:t>
              </a:r>
              <a:endPara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①お土産コンシェルジュとは、観光や出張で当お土産プラザへ来店したお客様に、最適なお土産をお勧めする無料サービスです。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②お客様の希望をうかがい、短時間で正確に商品を選び出します。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③仕事関係や友人関係、家族へのお土産、相手の好みや人数など様々な条件を聞いて、渡す相手にとって最適なお土産を探し出します。</a:t>
              </a:r>
            </a:p>
            <a:p>
              <a:pPr algn="just"/>
              <a:endParaRPr lang="en-US" altLang="ja-JP" sz="1200" dirty="0">
                <a:latin typeface="游ゴシック" panose="020B0400000000000000" pitchFamily="50" charset="-128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20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具体策</a:t>
              </a:r>
              <a:endPara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①お土産コンシェルジュは女性社員の中から登用し、蝶ネクタイにベストを着用します。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②アンケートによると、お土産購入の決め手は「味」「価格」がダントツ。この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点を押さえて、お客様の曖昧な要望を明確にして、質の高いソリューションサービスを提供します。</a:t>
              </a: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③接客のほか、販促活動、広報宣伝なども側面から支援します。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indent="-133350" algn="just"/>
              <a:endPara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indent="-133350" algn="just"/>
              <a:r>
                <a:rPr lang="ja-JP" altLang="en-US" sz="20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効果</a:t>
              </a:r>
              <a:endParaRPr lang="en-US" altLang="ja-JP" sz="20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①適切な情報によってお客様から信頼を得ます。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②購入決定が早まり、客の回転率が上がります。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③満足したお客様がリピーターとなります。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55575" indent="-201613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④人気商品の重点管理が行えます。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51FA5CF4-90A5-4F9E-A68A-2A5E3F554249}"/>
                </a:ext>
              </a:extLst>
            </p:cNvPr>
            <p:cNvSpPr/>
            <p:nvPr/>
          </p:nvSpPr>
          <p:spPr>
            <a:xfrm>
              <a:off x="2679436" y="376268"/>
              <a:ext cx="149912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Souvenir</a:t>
              </a:r>
              <a:r>
                <a:rPr lang="ja-JP" altLang="en-US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</a:t>
              </a:r>
              <a:r>
                <a:rPr lang="en-US" altLang="ja-JP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Concierge</a:t>
              </a:r>
              <a:endParaRPr lang="ja-JP" altLang="en-US" sz="11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69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7AA2E71-1587-44E7-B509-7046F5CE25CF}"/>
              </a:ext>
            </a:extLst>
          </p:cNvPr>
          <p:cNvGrpSpPr/>
          <p:nvPr/>
        </p:nvGrpSpPr>
        <p:grpSpPr>
          <a:xfrm>
            <a:off x="0" y="0"/>
            <a:ext cx="6858000" cy="9624645"/>
            <a:chOff x="0" y="0"/>
            <a:chExt cx="6858000" cy="9624645"/>
          </a:xfrm>
        </p:grpSpPr>
        <p:sp>
          <p:nvSpPr>
            <p:cNvPr id="33" name="正方形/長方形 32"/>
            <p:cNvSpPr/>
            <p:nvPr/>
          </p:nvSpPr>
          <p:spPr>
            <a:xfrm>
              <a:off x="152400" y="3873276"/>
              <a:ext cx="6553200" cy="11186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0" y="0"/>
              <a:ext cx="6858000" cy="13971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543551" y="562529"/>
              <a:ext cx="46921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TW" altLang="en-US" sz="280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伴手禮廣場的服務改善方案</a:t>
              </a:r>
              <a:endParaRPr kumimoji="1" lang="ja-JP" altLang="en-US" sz="28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922221" y="4117177"/>
              <a:ext cx="3313527" cy="63084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 flipH="1">
              <a:off x="3586832" y="5302860"/>
              <a:ext cx="296323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コンシェルジュがお手伝い！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①お土産コンシェルジュとは、観光や出張で当お土産プラザへ来店したお客様に、最適なお土産をお勧めする無料サービスです。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②お客様の希望をうかがい、短時間で正確に商品を選び出します。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③仕事関係や友人関係、家族へのお土産、相手の好みや人数など様々な条件を聞いて、渡す相手にとって最適なお土産を探し出します。</a:t>
              </a:r>
            </a:p>
          </p:txBody>
        </p:sp>
        <p:graphicFrame>
          <p:nvGraphicFramePr>
            <p:cNvPr id="5" name="グラフ 4"/>
            <p:cNvGraphicFramePr/>
            <p:nvPr>
              <p:extLst>
                <p:ext uri="{D42A27DB-BD31-4B8C-83A1-F6EECF244321}">
                  <p14:modId xmlns:p14="http://schemas.microsoft.com/office/powerpoint/2010/main" val="2548337231"/>
                </p:ext>
              </p:extLst>
            </p:nvPr>
          </p:nvGraphicFramePr>
          <p:xfrm>
            <a:off x="133365" y="1629231"/>
            <a:ext cx="3235953" cy="21573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正方形/長方形 18"/>
            <p:cNvSpPr/>
            <p:nvPr/>
          </p:nvSpPr>
          <p:spPr>
            <a:xfrm flipH="1">
              <a:off x="3426700" y="1733669"/>
              <a:ext cx="3117425" cy="19697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買う情報ネタは店頭で！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直近のアンケートによると、お土産購入時の判断にする情報源は「店頭」（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58.5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％）が約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6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割と高く、「テレビ番組」（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20.3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％）「友人・知人」（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12.8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％）と続きます。「たくさんの商品があるので目立つものを買えば、失敗しないと思う」（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30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代男性）「味見してから買うものを決める」（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40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代男性）など、店頭で得る情報は外せないようです。また、男性より女性のほうがポイントが高い項目が多く、女性がお土産の情報収集に積極的な様子がうかがえます。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 flipH="1">
              <a:off x="3036609" y="4319928"/>
              <a:ext cx="30847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『</a:t>
              </a:r>
              <a:r>
                <a:rPr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お土産</a:t>
              </a:r>
              <a:r>
                <a:rPr lang="ja-JP" altLang="en-US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コンシェルジュ</a:t>
              </a:r>
              <a: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』</a:t>
              </a:r>
              <a:endPara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 flipH="1">
              <a:off x="308782" y="5302860"/>
              <a:ext cx="2963236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キーワードは「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2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」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 flipH="1">
              <a:off x="308782" y="7632008"/>
              <a:ext cx="2963236" cy="16619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お土産プラザの顔に！</a:t>
              </a: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①お土産コンシェルジュは女性社員の中から登用し、蝶ネクタイにベストを着用します。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②アンケートによると、お土産購入の決め手は「味」「価格」がダントツ。この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点を押さえて、お客様の曖昧な要望を明確にして、質の高いソリューションサービスを提供します。</a:t>
              </a: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③接客のほか、販促活動、広報宣伝なども側面から支援します。	</a:t>
              </a: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3890332" y="4142420"/>
              <a:ext cx="13773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Souvenir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Concierge</a:t>
              </a:r>
              <a:endPara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 flipH="1">
              <a:off x="308779" y="4301793"/>
              <a:ext cx="260775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1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お客様のお土産選びを助ける</a:t>
              </a:r>
              <a:r>
                <a:rPr lang="ja-JP" altLang="en-US" sz="11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</a:p>
          </p:txBody>
        </p:sp>
        <p:sp>
          <p:nvSpPr>
            <p:cNvPr id="28" name="正方形/長方形 27"/>
            <p:cNvSpPr/>
            <p:nvPr/>
          </p:nvSpPr>
          <p:spPr>
            <a:xfrm flipH="1">
              <a:off x="3580890" y="7632008"/>
              <a:ext cx="2963236" cy="10464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3350" indent="-133350" algn="just"/>
              <a:r>
                <a:rPr lang="ja-JP" altLang="en-US" sz="12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期待される効果！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①適切な情報によってお客様から信頼を得ます。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②購入決定が早まり、客の回転率が上がります。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③満足したお客様がリピーターとなります。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33350" indent="-133350"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④人気商品の重点管理が行えます。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2400" y="1557524"/>
              <a:ext cx="6553200" cy="2315730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2400" y="7301364"/>
              <a:ext cx="3276000" cy="2323281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52400" y="4991919"/>
              <a:ext cx="3276000" cy="230944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3430450" y="7301364"/>
              <a:ext cx="3276000" cy="2323281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430450" y="4991919"/>
              <a:ext cx="3276000" cy="2309445"/>
            </a:xfrm>
            <a:prstGeom prst="rect">
              <a:avLst/>
            </a:prstGeom>
            <a:noFill/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440072" y="5692061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 flipH="1">
              <a:off x="558069" y="5752222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①きっと見つかる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▶▶▶▶</a:t>
              </a:r>
              <a:r>
                <a:rPr lang="en-US" altLang="ja-JP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found</a:t>
              </a: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440072" y="6141786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440072" y="6591512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 flipH="1">
              <a:off x="558069" y="6201947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②魅力的なサービス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  <a:r>
                <a:rPr lang="en-US" altLang="ja-JP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fascinating</a:t>
              </a:r>
            </a:p>
          </p:txBody>
        </p:sp>
        <p:sp>
          <p:nvSpPr>
            <p:cNvPr id="53" name="正方形/長方形 52"/>
            <p:cNvSpPr/>
            <p:nvPr/>
          </p:nvSpPr>
          <p:spPr>
            <a:xfrm flipH="1">
              <a:off x="558069" y="6651673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③気軽にお声かけを</a:t>
              </a:r>
              <a:r>
                <a:rPr lang="ja-JP" altLang="en-US" sz="1000" dirty="0">
                  <a:solidFill>
                    <a:schemeClr val="accent3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▶▶▶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feel free</a:t>
              </a: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688205" y="8967916"/>
              <a:ext cx="2748606" cy="36654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 flipH="1">
              <a:off x="3802731" y="9028077"/>
              <a:ext cx="251955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08038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良質なコンシェルジュで売上アップ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二等辺三角形 2"/>
            <p:cNvSpPr/>
            <p:nvPr/>
          </p:nvSpPr>
          <p:spPr>
            <a:xfrm rot="10800000">
              <a:off x="4625412" y="8757834"/>
              <a:ext cx="720000" cy="18000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6" name="図 5" descr="おもちゃ, 人形, シャツ が含まれている画像&#10;&#10;自動的に生成された説明">
              <a:extLst>
                <a:ext uri="{FF2B5EF4-FFF2-40B4-BE49-F238E27FC236}">
                  <a16:creationId xmlns:a16="http://schemas.microsoft.com/office/drawing/2014/main" id="{2DF94F0B-FFC3-468C-A660-3692574ED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324" y="408716"/>
              <a:ext cx="804486" cy="991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59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1378</Words>
  <Application>Microsoft Office PowerPoint</Application>
  <PresentationFormat>A4 紙張 (210x297 公釐)</PresentationFormat>
  <Paragraphs>60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游ゴシック</vt:lpstr>
      <vt:lpstr>游ゴシック Medium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2022-04-15T07:30:26Z</dcterms:modified>
</cp:coreProperties>
</file>