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23D"/>
    <a:srgbClr val="66B82B"/>
    <a:srgbClr val="CCE700"/>
    <a:srgbClr val="008F62"/>
    <a:srgbClr val="FFCC00"/>
    <a:srgbClr val="FFCCFF"/>
    <a:srgbClr val="D4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5" d="100"/>
          <a:sy n="65" d="100"/>
        </p:scale>
        <p:origin x="48" y="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来客者数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4月</c:v>
                </c:pt>
                <c:pt idx="1">
                  <c:v>5月</c:v>
                </c:pt>
                <c:pt idx="2">
                  <c:v>6月</c:v>
                </c:pt>
                <c:pt idx="3">
                  <c:v>7月</c:v>
                </c:pt>
                <c:pt idx="4">
                  <c:v>8月</c:v>
                </c:pt>
                <c:pt idx="5">
                  <c:v>9月</c:v>
                </c:pt>
                <c:pt idx="6">
                  <c:v>10月</c:v>
                </c:pt>
                <c:pt idx="7">
                  <c:v>11月</c:v>
                </c:pt>
                <c:pt idx="8">
                  <c:v>12月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341762</c:v>
                </c:pt>
                <c:pt idx="1">
                  <c:v>698955</c:v>
                </c:pt>
                <c:pt idx="2">
                  <c:v>232884</c:v>
                </c:pt>
                <c:pt idx="3">
                  <c:v>409230</c:v>
                </c:pt>
                <c:pt idx="4">
                  <c:v>348727</c:v>
                </c:pt>
                <c:pt idx="5">
                  <c:v>528781</c:v>
                </c:pt>
                <c:pt idx="6">
                  <c:v>283557</c:v>
                </c:pt>
                <c:pt idx="7">
                  <c:v>213799</c:v>
                </c:pt>
                <c:pt idx="8">
                  <c:v>251819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2C-4C49-8919-1E3EDF0BB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586028800"/>
        <c:axId val="158611305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1日平均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9"/>
                <c:pt idx="0">
                  <c:v>4月</c:v>
                </c:pt>
                <c:pt idx="1">
                  <c:v>5月</c:v>
                </c:pt>
                <c:pt idx="2">
                  <c:v>6月</c:v>
                </c:pt>
                <c:pt idx="3">
                  <c:v>7月</c:v>
                </c:pt>
                <c:pt idx="4">
                  <c:v>8月</c:v>
                </c:pt>
                <c:pt idx="5">
                  <c:v>9月</c:v>
                </c:pt>
                <c:pt idx="6">
                  <c:v>10月</c:v>
                </c:pt>
                <c:pt idx="7">
                  <c:v>11月</c:v>
                </c:pt>
                <c:pt idx="8">
                  <c:v>12月</c:v>
                </c:pt>
              </c:strCache>
            </c:strRef>
          </c:cat>
          <c:val>
            <c:numRef>
              <c:f>Sheet1!$C$2:$C$11</c:f>
              <c:numCache>
                <c:formatCode>#,##0</c:formatCode>
                <c:ptCount val="10"/>
                <c:pt idx="0">
                  <c:v>16274</c:v>
                </c:pt>
                <c:pt idx="1">
                  <c:v>33284</c:v>
                </c:pt>
                <c:pt idx="2">
                  <c:v>11090</c:v>
                </c:pt>
                <c:pt idx="3">
                  <c:v>19487</c:v>
                </c:pt>
                <c:pt idx="4">
                  <c:v>16606</c:v>
                </c:pt>
                <c:pt idx="5">
                  <c:v>25180</c:v>
                </c:pt>
                <c:pt idx="6">
                  <c:v>13503</c:v>
                </c:pt>
                <c:pt idx="7">
                  <c:v>10181</c:v>
                </c:pt>
                <c:pt idx="8">
                  <c:v>11991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2C-4C49-8919-1E3EDF0BB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1621488"/>
        <c:axId val="1586112512"/>
      </c:lineChart>
      <c:catAx>
        <c:axId val="1586028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7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pPr>
            <a:endParaRPr lang="zh-TW"/>
          </a:p>
        </c:txPr>
        <c:crossAx val="1586113056"/>
        <c:crosses val="autoZero"/>
        <c:auto val="1"/>
        <c:lblAlgn val="ctr"/>
        <c:lblOffset val="100"/>
        <c:noMultiLvlLbl val="0"/>
      </c:catAx>
      <c:valAx>
        <c:axId val="1586113056"/>
        <c:scaling>
          <c:orientation val="minMax"/>
          <c:max val="800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7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pPr>
            <a:endParaRPr lang="zh-TW"/>
          </a:p>
        </c:txPr>
        <c:crossAx val="1586028800"/>
        <c:crosses val="autoZero"/>
        <c:crossBetween val="between"/>
      </c:valAx>
      <c:valAx>
        <c:axId val="1586112512"/>
        <c:scaling>
          <c:orientation val="minMax"/>
          <c:max val="40000"/>
        </c:scaling>
        <c:delete val="0"/>
        <c:axPos val="r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7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pPr>
            <a:endParaRPr lang="zh-TW"/>
          </a:p>
        </c:txPr>
        <c:crossAx val="981621488"/>
        <c:crosses val="max"/>
        <c:crossBetween val="between"/>
      </c:valAx>
      <c:catAx>
        <c:axId val="981621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861125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700" b="0" i="0" u="none" strike="noStrike" kern="1200" baseline="0">
              <a:solidFill>
                <a:schemeClr val="tx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solidFill>
            <a:schemeClr val="tx1"/>
          </a:solidFill>
          <a:latin typeface="Segoe UI" panose="020B0502040204020203" pitchFamily="34" charset="0"/>
          <a:ea typeface="メイリオ" panose="020B0604030504040204" pitchFamily="50" charset="-128"/>
          <a:cs typeface="Segoe UI" panose="020B0502040204020203" pitchFamily="34" charset="0"/>
        </a:defRPr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来客者数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4月</c:v>
                </c:pt>
                <c:pt idx="1">
                  <c:v>5月</c:v>
                </c:pt>
                <c:pt idx="2">
                  <c:v>6月</c:v>
                </c:pt>
                <c:pt idx="3">
                  <c:v>7月</c:v>
                </c:pt>
                <c:pt idx="4">
                  <c:v>8月</c:v>
                </c:pt>
                <c:pt idx="5">
                  <c:v>9月</c:v>
                </c:pt>
                <c:pt idx="6">
                  <c:v>10月</c:v>
                </c:pt>
                <c:pt idx="7">
                  <c:v>11月</c:v>
                </c:pt>
                <c:pt idx="8">
                  <c:v>12月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341762</c:v>
                </c:pt>
                <c:pt idx="1">
                  <c:v>698955</c:v>
                </c:pt>
                <c:pt idx="2">
                  <c:v>232884</c:v>
                </c:pt>
                <c:pt idx="3">
                  <c:v>409230</c:v>
                </c:pt>
                <c:pt idx="4">
                  <c:v>348727</c:v>
                </c:pt>
                <c:pt idx="5">
                  <c:v>528781</c:v>
                </c:pt>
                <c:pt idx="6">
                  <c:v>283557</c:v>
                </c:pt>
                <c:pt idx="7">
                  <c:v>213799</c:v>
                </c:pt>
                <c:pt idx="8">
                  <c:v>251819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2C-4C49-8919-1E3EDF0BB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586028800"/>
        <c:axId val="158611305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1日平均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9"/>
                <c:pt idx="0">
                  <c:v>4月</c:v>
                </c:pt>
                <c:pt idx="1">
                  <c:v>5月</c:v>
                </c:pt>
                <c:pt idx="2">
                  <c:v>6月</c:v>
                </c:pt>
                <c:pt idx="3">
                  <c:v>7月</c:v>
                </c:pt>
                <c:pt idx="4">
                  <c:v>8月</c:v>
                </c:pt>
                <c:pt idx="5">
                  <c:v>9月</c:v>
                </c:pt>
                <c:pt idx="6">
                  <c:v>10月</c:v>
                </c:pt>
                <c:pt idx="7">
                  <c:v>11月</c:v>
                </c:pt>
                <c:pt idx="8">
                  <c:v>12月</c:v>
                </c:pt>
              </c:strCache>
            </c:strRef>
          </c:cat>
          <c:val>
            <c:numRef>
              <c:f>Sheet1!$C$2:$C$11</c:f>
              <c:numCache>
                <c:formatCode>#,##0</c:formatCode>
                <c:ptCount val="10"/>
                <c:pt idx="0">
                  <c:v>16274</c:v>
                </c:pt>
                <c:pt idx="1">
                  <c:v>33284</c:v>
                </c:pt>
                <c:pt idx="2">
                  <c:v>11090</c:v>
                </c:pt>
                <c:pt idx="3">
                  <c:v>19487</c:v>
                </c:pt>
                <c:pt idx="4">
                  <c:v>16606</c:v>
                </c:pt>
                <c:pt idx="5">
                  <c:v>25180</c:v>
                </c:pt>
                <c:pt idx="6">
                  <c:v>13503</c:v>
                </c:pt>
                <c:pt idx="7">
                  <c:v>10181</c:v>
                </c:pt>
                <c:pt idx="8">
                  <c:v>11991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2C-4C49-8919-1E3EDF0BB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1621488"/>
        <c:axId val="1586112512"/>
      </c:lineChart>
      <c:catAx>
        <c:axId val="1586028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7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pPr>
            <a:endParaRPr lang="zh-TW"/>
          </a:p>
        </c:txPr>
        <c:crossAx val="1586113056"/>
        <c:crosses val="autoZero"/>
        <c:auto val="1"/>
        <c:lblAlgn val="ctr"/>
        <c:lblOffset val="100"/>
        <c:noMultiLvlLbl val="0"/>
      </c:catAx>
      <c:valAx>
        <c:axId val="1586113056"/>
        <c:scaling>
          <c:orientation val="minMax"/>
          <c:max val="800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7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pPr>
            <a:endParaRPr lang="zh-TW"/>
          </a:p>
        </c:txPr>
        <c:crossAx val="1586028800"/>
        <c:crosses val="autoZero"/>
        <c:crossBetween val="between"/>
      </c:valAx>
      <c:valAx>
        <c:axId val="1586112512"/>
        <c:scaling>
          <c:orientation val="minMax"/>
          <c:max val="40000"/>
        </c:scaling>
        <c:delete val="0"/>
        <c:axPos val="r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7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pPr>
            <a:endParaRPr lang="zh-TW"/>
          </a:p>
        </c:txPr>
        <c:crossAx val="981621488"/>
        <c:crosses val="max"/>
        <c:crossBetween val="between"/>
      </c:valAx>
      <c:catAx>
        <c:axId val="981621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861125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700" b="0" i="0" u="none" strike="noStrike" kern="1200" baseline="0">
              <a:solidFill>
                <a:schemeClr val="tx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solidFill>
            <a:schemeClr val="tx1"/>
          </a:solidFill>
          <a:latin typeface="Segoe UI" panose="020B0502040204020203" pitchFamily="34" charset="0"/>
          <a:ea typeface="メイリオ" panose="020B0604030504040204" pitchFamily="50" charset="-128"/>
          <a:cs typeface="Segoe UI" panose="020B0502040204020203" pitchFamily="34" charset="0"/>
        </a:defRPr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来客者数</c:v>
                </c:pt>
              </c:strCache>
            </c:strRef>
          </c:tx>
          <c:spPr>
            <a:solidFill>
              <a:srgbClr val="33A23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9"/>
                <c:pt idx="0">
                  <c:v>4月</c:v>
                </c:pt>
                <c:pt idx="1">
                  <c:v>5月</c:v>
                </c:pt>
                <c:pt idx="2">
                  <c:v>6月</c:v>
                </c:pt>
                <c:pt idx="3">
                  <c:v>7月</c:v>
                </c:pt>
                <c:pt idx="4">
                  <c:v>8月</c:v>
                </c:pt>
                <c:pt idx="5">
                  <c:v>9月</c:v>
                </c:pt>
                <c:pt idx="6">
                  <c:v>10月</c:v>
                </c:pt>
                <c:pt idx="7">
                  <c:v>11月</c:v>
                </c:pt>
                <c:pt idx="8">
                  <c:v>12月</c:v>
                </c:pt>
              </c:strCache>
            </c:strRef>
          </c:cat>
          <c:val>
            <c:numRef>
              <c:f>Sheet1!$B$2:$B$11</c:f>
              <c:numCache>
                <c:formatCode>#,##0</c:formatCode>
                <c:ptCount val="10"/>
                <c:pt idx="0">
                  <c:v>341762</c:v>
                </c:pt>
                <c:pt idx="1">
                  <c:v>698955</c:v>
                </c:pt>
                <c:pt idx="2">
                  <c:v>232884</c:v>
                </c:pt>
                <c:pt idx="3">
                  <c:v>409230</c:v>
                </c:pt>
                <c:pt idx="4">
                  <c:v>348727</c:v>
                </c:pt>
                <c:pt idx="5">
                  <c:v>528781</c:v>
                </c:pt>
                <c:pt idx="6">
                  <c:v>283557</c:v>
                </c:pt>
                <c:pt idx="7">
                  <c:v>213799</c:v>
                </c:pt>
                <c:pt idx="8">
                  <c:v>251819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52C-4C49-8919-1E3EDF0BB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1586028800"/>
        <c:axId val="158611305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1日平均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Sheet1!$A$2:$A$11</c:f>
              <c:strCache>
                <c:ptCount val="9"/>
                <c:pt idx="0">
                  <c:v>4月</c:v>
                </c:pt>
                <c:pt idx="1">
                  <c:v>5月</c:v>
                </c:pt>
                <c:pt idx="2">
                  <c:v>6月</c:v>
                </c:pt>
                <c:pt idx="3">
                  <c:v>7月</c:v>
                </c:pt>
                <c:pt idx="4">
                  <c:v>8月</c:v>
                </c:pt>
                <c:pt idx="5">
                  <c:v>9月</c:v>
                </c:pt>
                <c:pt idx="6">
                  <c:v>10月</c:v>
                </c:pt>
                <c:pt idx="7">
                  <c:v>11月</c:v>
                </c:pt>
                <c:pt idx="8">
                  <c:v>12月</c:v>
                </c:pt>
              </c:strCache>
            </c:strRef>
          </c:cat>
          <c:val>
            <c:numRef>
              <c:f>Sheet1!$C$2:$C$11</c:f>
              <c:numCache>
                <c:formatCode>#,##0</c:formatCode>
                <c:ptCount val="10"/>
                <c:pt idx="0">
                  <c:v>16274</c:v>
                </c:pt>
                <c:pt idx="1">
                  <c:v>33284</c:v>
                </c:pt>
                <c:pt idx="2">
                  <c:v>11090</c:v>
                </c:pt>
                <c:pt idx="3">
                  <c:v>19487</c:v>
                </c:pt>
                <c:pt idx="4">
                  <c:v>16606</c:v>
                </c:pt>
                <c:pt idx="5">
                  <c:v>25180</c:v>
                </c:pt>
                <c:pt idx="6">
                  <c:v>13503</c:v>
                </c:pt>
                <c:pt idx="7">
                  <c:v>10181</c:v>
                </c:pt>
                <c:pt idx="8">
                  <c:v>11991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52C-4C49-8919-1E3EDF0BB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1621488"/>
        <c:axId val="1586112512"/>
      </c:lineChart>
      <c:catAx>
        <c:axId val="15860288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7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pPr>
            <a:endParaRPr lang="zh-TW"/>
          </a:p>
        </c:txPr>
        <c:crossAx val="1586113056"/>
        <c:crosses val="autoZero"/>
        <c:auto val="1"/>
        <c:lblAlgn val="ctr"/>
        <c:lblOffset val="100"/>
        <c:noMultiLvlLbl val="0"/>
      </c:catAx>
      <c:valAx>
        <c:axId val="1586113056"/>
        <c:scaling>
          <c:orientation val="minMax"/>
          <c:max val="800000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7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pPr>
            <a:endParaRPr lang="zh-TW"/>
          </a:p>
        </c:txPr>
        <c:crossAx val="1586028800"/>
        <c:crosses val="autoZero"/>
        <c:crossBetween val="between"/>
      </c:valAx>
      <c:valAx>
        <c:axId val="1586112512"/>
        <c:scaling>
          <c:orientation val="minMax"/>
          <c:max val="40000"/>
        </c:scaling>
        <c:delete val="0"/>
        <c:axPos val="r"/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ja-JP" sz="700" b="0" i="0" u="none" strike="noStrike" kern="1200" baseline="0">
                <a:solidFill>
                  <a:schemeClr val="tx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defRPr>
            </a:pPr>
            <a:endParaRPr lang="zh-TW"/>
          </a:p>
        </c:txPr>
        <c:crossAx val="981621488"/>
        <c:crosses val="max"/>
        <c:crossBetween val="between"/>
      </c:valAx>
      <c:catAx>
        <c:axId val="981621488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8611251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ja-JP" sz="700" b="0" i="0" u="none" strike="noStrike" kern="1200" baseline="0">
              <a:solidFill>
                <a:schemeClr val="tx1"/>
              </a:solidFill>
              <a:latin typeface="Segoe UI" panose="020B0502040204020203" pitchFamily="34" charset="0"/>
              <a:ea typeface="メイリオ" panose="020B0604030504040204" pitchFamily="50" charset="-128"/>
              <a:cs typeface="Segoe UI" panose="020B0502040204020203" pitchFamily="34" charset="0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solidFill>
            <a:schemeClr val="tx1"/>
          </a:solidFill>
          <a:latin typeface="Segoe UI" panose="020B0502040204020203" pitchFamily="34" charset="0"/>
          <a:ea typeface="メイリオ" panose="020B0604030504040204" pitchFamily="50" charset="-128"/>
          <a:cs typeface="Segoe UI" panose="020B0502040204020203" pitchFamily="34" charset="0"/>
        </a:defRPr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BA638CD6-4E2D-4F1F-83F4-80616881ABD0}"/>
              </a:ext>
            </a:extLst>
          </p:cNvPr>
          <p:cNvGrpSpPr/>
          <p:nvPr/>
        </p:nvGrpSpPr>
        <p:grpSpPr>
          <a:xfrm>
            <a:off x="0" y="0"/>
            <a:ext cx="12192000" cy="6468689"/>
            <a:chOff x="0" y="0"/>
            <a:chExt cx="12192000" cy="6468689"/>
          </a:xfrm>
        </p:grpSpPr>
        <p:sp>
          <p:nvSpPr>
            <p:cNvPr id="17" name="角丸四角形 16"/>
            <p:cNvSpPr/>
            <p:nvPr/>
          </p:nvSpPr>
          <p:spPr>
            <a:xfrm>
              <a:off x="3810000" y="5892689"/>
              <a:ext cx="4572000" cy="576000"/>
            </a:xfrm>
            <a:prstGeom prst="round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0" y="0"/>
              <a:ext cx="12192000" cy="105196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6707805" y="4540354"/>
              <a:ext cx="3456000" cy="576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028195" y="4540354"/>
              <a:ext cx="3456000" cy="576000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2168836" y="4618542"/>
              <a:ext cx="31747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季節で変動が大きい</a:t>
              </a: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733069" y="4618542"/>
              <a:ext cx="34054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後期に向けて減少する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012738" y="261230"/>
              <a:ext cx="41665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600" spc="-150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增加常客的檢討報告</a:t>
              </a:r>
              <a:endParaRPr lang="ja-JP" altLang="en-US" sz="36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036583" y="5970263"/>
              <a:ext cx="41188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通年で楽しめる</a:t>
              </a:r>
              <a:r>
                <a:rPr lang="ja-JP" altLang="en-US" sz="2400" spc="-15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コンテンツ</a:t>
              </a: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417984F-A598-4106-92F6-0C24060A2EEB}"/>
                </a:ext>
              </a:extLst>
            </p:cNvPr>
            <p:cNvGrpSpPr/>
            <p:nvPr/>
          </p:nvGrpSpPr>
          <p:grpSpPr>
            <a:xfrm>
              <a:off x="1269138" y="1451664"/>
              <a:ext cx="9653724" cy="2724376"/>
              <a:chOff x="1090170" y="1451664"/>
              <a:chExt cx="9653724" cy="2724376"/>
            </a:xfrm>
          </p:grpSpPr>
          <p:graphicFrame>
            <p:nvGraphicFramePr>
              <p:cNvPr id="5" name="グラフ 4"/>
              <p:cNvGraphicFramePr/>
              <p:nvPr>
                <p:extLst>
                  <p:ext uri="{D42A27DB-BD31-4B8C-83A1-F6EECF244321}">
                    <p14:modId xmlns:p14="http://schemas.microsoft.com/office/powerpoint/2010/main" val="1004641358"/>
                  </p:ext>
                </p:extLst>
              </p:nvPr>
            </p:nvGraphicFramePr>
            <p:xfrm>
              <a:off x="6836253" y="1570947"/>
              <a:ext cx="3907641" cy="260509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0" name="正方形/長方形 9"/>
              <p:cNvSpPr/>
              <p:nvPr/>
            </p:nvSpPr>
            <p:spPr>
              <a:xfrm>
                <a:off x="1090170" y="1451664"/>
                <a:ext cx="450615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000" spc="-150" dirty="0">
                    <a:solidFill>
                      <a:schemeClr val="tx2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  <a:cs typeface="Segoe UI" panose="020B0502040204020203" pitchFamily="34" charset="0"/>
                  </a:rPr>
                  <a:t>オールシーズン</a:t>
                </a:r>
                <a:r>
                  <a:rPr lang="ja-JP" altLang="en-US" sz="2000" spc="-300" dirty="0">
                    <a:solidFill>
                      <a:schemeClr val="tx2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  <a:cs typeface="Segoe UI" panose="020B0502040204020203" pitchFamily="34" charset="0"/>
                  </a:rPr>
                  <a:t>・</a:t>
                </a:r>
                <a:r>
                  <a:rPr lang="ja-JP" altLang="en-US" sz="2000" spc="-150" dirty="0">
                    <a:solidFill>
                      <a:schemeClr val="tx2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  <a:cs typeface="Segoe UI" panose="020B0502040204020203" pitchFamily="34" charset="0"/>
                  </a:rPr>
                  <a:t>サプライズ</a:t>
                </a: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090171" y="1929271"/>
                <a:ext cx="512137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ja-JP" altLang="en-US" sz="2000" dirty="0"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来場者数の月単位の振り幅が大きい。これは「また行ってみたい」と思わせるだけの驚き、楽しみ、満足がないことに起因する。開花時期をシフトさせ、「いつ行っても花が咲いている」フラワーパークを土台に、季節行事やイベントを重ね合わせ、通年でリピーターを確保する施策が必要だ。</a:t>
                </a:r>
              </a:p>
            </p:txBody>
          </p:sp>
        </p:grp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7DF3C477-5DD9-4729-803A-E9BD526C60D0}"/>
                </a:ext>
              </a:extLst>
            </p:cNvPr>
            <p:cNvSpPr/>
            <p:nvPr/>
          </p:nvSpPr>
          <p:spPr>
            <a:xfrm rot="10800000">
              <a:off x="6929717" y="5333527"/>
              <a:ext cx="968188" cy="41475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C464D2DA-3EA5-4D15-8C0A-91E377B0162F}"/>
                </a:ext>
              </a:extLst>
            </p:cNvPr>
            <p:cNvSpPr/>
            <p:nvPr/>
          </p:nvSpPr>
          <p:spPr>
            <a:xfrm rot="10800000">
              <a:off x="4294095" y="5333527"/>
              <a:ext cx="968188" cy="414757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8417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F3BFCCE-13D6-439A-AD6E-E0BD6D53D187}"/>
              </a:ext>
            </a:extLst>
          </p:cNvPr>
          <p:cNvGrpSpPr/>
          <p:nvPr/>
        </p:nvGrpSpPr>
        <p:grpSpPr>
          <a:xfrm>
            <a:off x="0" y="0"/>
            <a:ext cx="12192000" cy="6468689"/>
            <a:chOff x="0" y="0"/>
            <a:chExt cx="12192000" cy="6468689"/>
          </a:xfrm>
        </p:grpSpPr>
        <p:sp>
          <p:nvSpPr>
            <p:cNvPr id="17" name="角丸四角形 16"/>
            <p:cNvSpPr/>
            <p:nvPr/>
          </p:nvSpPr>
          <p:spPr>
            <a:xfrm>
              <a:off x="3810000" y="5892689"/>
              <a:ext cx="4572000" cy="576000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0" y="0"/>
              <a:ext cx="12192000" cy="105196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6707805" y="4540354"/>
              <a:ext cx="3456000" cy="576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028195" y="4540354"/>
              <a:ext cx="3456000" cy="576000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solidFill>
                  <a:schemeClr val="accent1">
                    <a:lumMod val="40000"/>
                    <a:lumOff val="6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2168836" y="4618542"/>
              <a:ext cx="31747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季節で変動が大きい</a:t>
              </a: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733069" y="4618542"/>
              <a:ext cx="34054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後期に向けて減少する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012739" y="261230"/>
              <a:ext cx="41665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600" spc="-150" dirty="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增加常客的檢討報告</a:t>
              </a:r>
              <a:endParaRPr lang="ja-JP" altLang="en-US" sz="36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036583" y="5970263"/>
              <a:ext cx="41188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通年で楽しめる</a:t>
              </a:r>
              <a:r>
                <a:rPr lang="ja-JP" altLang="en-US" sz="2400" spc="-15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コンテンツ</a:t>
              </a: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417984F-A598-4106-92F6-0C24060A2EEB}"/>
                </a:ext>
              </a:extLst>
            </p:cNvPr>
            <p:cNvGrpSpPr/>
            <p:nvPr/>
          </p:nvGrpSpPr>
          <p:grpSpPr>
            <a:xfrm>
              <a:off x="1269138" y="1451664"/>
              <a:ext cx="9653724" cy="2724376"/>
              <a:chOff x="1090170" y="1451664"/>
              <a:chExt cx="9653724" cy="2724376"/>
            </a:xfrm>
          </p:grpSpPr>
          <p:graphicFrame>
            <p:nvGraphicFramePr>
              <p:cNvPr id="5" name="グラフ 4"/>
              <p:cNvGraphicFramePr/>
              <p:nvPr/>
            </p:nvGraphicFramePr>
            <p:xfrm>
              <a:off x="6836253" y="1570947"/>
              <a:ext cx="3907641" cy="260509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0" name="正方形/長方形 9"/>
              <p:cNvSpPr/>
              <p:nvPr/>
            </p:nvSpPr>
            <p:spPr>
              <a:xfrm>
                <a:off x="1090170" y="1451664"/>
                <a:ext cx="450615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000" spc="-150" dirty="0">
                    <a:solidFill>
                      <a:schemeClr val="accent5">
                        <a:lumMod val="50000"/>
                      </a:schemeClr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  <a:cs typeface="Segoe UI" panose="020B0502040204020203" pitchFamily="34" charset="0"/>
                  </a:rPr>
                  <a:t>オールシーズン</a:t>
                </a:r>
                <a:r>
                  <a:rPr lang="ja-JP" altLang="en-US" sz="2000" spc="-300" dirty="0">
                    <a:solidFill>
                      <a:schemeClr val="accent5">
                        <a:lumMod val="50000"/>
                      </a:schemeClr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  <a:cs typeface="Segoe UI" panose="020B0502040204020203" pitchFamily="34" charset="0"/>
                  </a:rPr>
                  <a:t>・</a:t>
                </a:r>
                <a:r>
                  <a:rPr lang="ja-JP" altLang="en-US" sz="2000" spc="-150" dirty="0">
                    <a:solidFill>
                      <a:schemeClr val="accent5">
                        <a:lumMod val="50000"/>
                      </a:schemeClr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  <a:cs typeface="Segoe UI" panose="020B0502040204020203" pitchFamily="34" charset="0"/>
                  </a:rPr>
                  <a:t>サプライズ</a:t>
                </a: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090171" y="1929271"/>
                <a:ext cx="512137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ja-JP" altLang="en-US" sz="2000" dirty="0"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来場者数の月単位の振り幅が大きい。これは「また行ってみたい」と思わせるだけの驚き、楽しみ、満足がないことに起因する。開花時期をシフトさせ、「いつ行っても花が咲いている」フラワーパークを土台に、季節行事やイベントを重ね合わせ、通年でリピーターを確保する施策が必要だ。</a:t>
                </a:r>
              </a:p>
            </p:txBody>
          </p:sp>
        </p:grp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7DF3C477-5DD9-4729-803A-E9BD526C60D0}"/>
                </a:ext>
              </a:extLst>
            </p:cNvPr>
            <p:cNvSpPr/>
            <p:nvPr/>
          </p:nvSpPr>
          <p:spPr>
            <a:xfrm rot="10800000">
              <a:off x="6929717" y="5333527"/>
              <a:ext cx="968188" cy="414757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C464D2DA-3EA5-4D15-8C0A-91E377B0162F}"/>
                </a:ext>
              </a:extLst>
            </p:cNvPr>
            <p:cNvSpPr/>
            <p:nvPr/>
          </p:nvSpPr>
          <p:spPr>
            <a:xfrm rot="10800000">
              <a:off x="4294095" y="5333527"/>
              <a:ext cx="968188" cy="414757"/>
            </a:xfrm>
            <a:prstGeom prst="triangl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04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029D39F5-6C36-42D6-8DA1-EF4BC7175AA1}"/>
              </a:ext>
            </a:extLst>
          </p:cNvPr>
          <p:cNvGrpSpPr/>
          <p:nvPr/>
        </p:nvGrpSpPr>
        <p:grpSpPr>
          <a:xfrm>
            <a:off x="0" y="0"/>
            <a:ext cx="12192000" cy="6468689"/>
            <a:chOff x="0" y="0"/>
            <a:chExt cx="12192000" cy="6468689"/>
          </a:xfrm>
        </p:grpSpPr>
        <p:sp>
          <p:nvSpPr>
            <p:cNvPr id="17" name="角丸四角形 16"/>
            <p:cNvSpPr/>
            <p:nvPr/>
          </p:nvSpPr>
          <p:spPr>
            <a:xfrm>
              <a:off x="3810000" y="5892689"/>
              <a:ext cx="4572000" cy="576000"/>
            </a:xfrm>
            <a:prstGeom prst="roundRect">
              <a:avLst/>
            </a:prstGeom>
            <a:solidFill>
              <a:srgbClr val="008F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8" name="正方形/長方形 7"/>
            <p:cNvSpPr/>
            <p:nvPr/>
          </p:nvSpPr>
          <p:spPr>
            <a:xfrm>
              <a:off x="0" y="0"/>
              <a:ext cx="12192000" cy="1051965"/>
            </a:xfrm>
            <a:prstGeom prst="rect">
              <a:avLst/>
            </a:prstGeom>
            <a:solidFill>
              <a:srgbClr val="008F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6707805" y="4540354"/>
              <a:ext cx="3456000" cy="576000"/>
            </a:xfrm>
            <a:prstGeom prst="roundRect">
              <a:avLst/>
            </a:prstGeom>
            <a:solidFill>
              <a:srgbClr val="CCE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13" name="角丸四角形 12"/>
            <p:cNvSpPr/>
            <p:nvPr/>
          </p:nvSpPr>
          <p:spPr>
            <a:xfrm>
              <a:off x="2028195" y="4540354"/>
              <a:ext cx="3456000" cy="576000"/>
            </a:xfrm>
            <a:prstGeom prst="roundRect">
              <a:avLst/>
            </a:prstGeom>
            <a:solidFill>
              <a:srgbClr val="CCE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2168836" y="4618542"/>
              <a:ext cx="317471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季節で変動が大きい</a:t>
              </a: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6733069" y="4618542"/>
              <a:ext cx="340547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後期に向けて減少する</a:t>
              </a: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4012739" y="261230"/>
              <a:ext cx="41665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600" spc="-150">
                  <a:solidFill>
                    <a:schemeClr val="bg1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  <a:cs typeface="Segoe UI" panose="020B0502040204020203" pitchFamily="34" charset="0"/>
                </a:rPr>
                <a:t>增加常客的檢討報告</a:t>
              </a:r>
              <a:endParaRPr lang="ja-JP" altLang="en-US" sz="3600" dirty="0">
                <a:solidFill>
                  <a:schemeClr val="bg1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9" name="正方形/長方形 8"/>
            <p:cNvSpPr/>
            <p:nvPr/>
          </p:nvSpPr>
          <p:spPr>
            <a:xfrm>
              <a:off x="4036583" y="5970263"/>
              <a:ext cx="41188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通年で楽しめる</a:t>
              </a:r>
              <a:r>
                <a:rPr lang="ja-JP" altLang="en-US" sz="2400" spc="-150" dirty="0">
                  <a:solidFill>
                    <a:schemeClr val="bg1"/>
                  </a:solidFill>
                  <a:latin typeface="Segoe UI" panose="020B0502040204020203" pitchFamily="34" charset="0"/>
                  <a:ea typeface="游ゴシック" panose="020B0400000000000000" pitchFamily="50" charset="-128"/>
                  <a:cs typeface="Segoe UI" panose="020B0502040204020203" pitchFamily="34" charset="0"/>
                </a:rPr>
                <a:t>コンテンツ</a:t>
              </a:r>
            </a:p>
          </p:txBody>
        </p: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417984F-A598-4106-92F6-0C24060A2EEB}"/>
                </a:ext>
              </a:extLst>
            </p:cNvPr>
            <p:cNvGrpSpPr/>
            <p:nvPr/>
          </p:nvGrpSpPr>
          <p:grpSpPr>
            <a:xfrm>
              <a:off x="1269138" y="1451664"/>
              <a:ext cx="9653724" cy="2724376"/>
              <a:chOff x="1090170" y="1451664"/>
              <a:chExt cx="9653724" cy="2724376"/>
            </a:xfrm>
          </p:grpSpPr>
          <p:graphicFrame>
            <p:nvGraphicFramePr>
              <p:cNvPr id="5" name="グラフ 4"/>
              <p:cNvGraphicFramePr/>
              <p:nvPr>
                <p:extLst>
                  <p:ext uri="{D42A27DB-BD31-4B8C-83A1-F6EECF244321}">
                    <p14:modId xmlns:p14="http://schemas.microsoft.com/office/powerpoint/2010/main" val="1546381833"/>
                  </p:ext>
                </p:extLst>
              </p:nvPr>
            </p:nvGraphicFramePr>
            <p:xfrm>
              <a:off x="6836253" y="1570947"/>
              <a:ext cx="3907641" cy="2605093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10" name="正方形/長方形 9"/>
              <p:cNvSpPr/>
              <p:nvPr/>
            </p:nvSpPr>
            <p:spPr>
              <a:xfrm>
                <a:off x="1090170" y="1451664"/>
                <a:ext cx="4506155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ja-JP" altLang="en-US" sz="2000" spc="-150" dirty="0">
                    <a:solidFill>
                      <a:srgbClr val="D40026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  <a:cs typeface="Segoe UI" panose="020B0502040204020203" pitchFamily="34" charset="0"/>
                  </a:rPr>
                  <a:t>オールシーズン</a:t>
                </a:r>
                <a:r>
                  <a:rPr lang="ja-JP" altLang="en-US" sz="2000" spc="-300" dirty="0">
                    <a:solidFill>
                      <a:srgbClr val="D40026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  <a:cs typeface="Segoe UI" panose="020B0502040204020203" pitchFamily="34" charset="0"/>
                  </a:rPr>
                  <a:t>・</a:t>
                </a:r>
                <a:r>
                  <a:rPr lang="ja-JP" altLang="en-US" sz="2000" spc="-150" dirty="0">
                    <a:solidFill>
                      <a:srgbClr val="D40026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サプライズ</a:t>
                </a:r>
              </a:p>
            </p:txBody>
          </p:sp>
          <p:sp>
            <p:nvSpPr>
              <p:cNvPr id="11" name="正方形/長方形 10"/>
              <p:cNvSpPr/>
              <p:nvPr/>
            </p:nvSpPr>
            <p:spPr>
              <a:xfrm>
                <a:off x="1090171" y="1929271"/>
                <a:ext cx="5121378" cy="22467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ja-JP" altLang="en-US" sz="2000" dirty="0">
                    <a:latin typeface="Segoe UI" panose="020B0502040204020203" pitchFamily="34" charset="0"/>
                    <a:ea typeface="游ゴシック" panose="020B0400000000000000" pitchFamily="50" charset="-128"/>
                    <a:cs typeface="Segoe UI" panose="020B0502040204020203" pitchFamily="34" charset="0"/>
                  </a:rPr>
                  <a:t>来場者数の月単位の振り幅が大きい。これは「また行ってみたい」と思わせるだけの驚き、楽しみ、満足がないことに起因する。開花時期をシフトさせ、「いつ行っても花が咲いている」フラワーパークを土台に、季節行事やイベントを重ね合わせ、通年でリピーターを確保する施策が必要だ。</a:t>
                </a:r>
              </a:p>
            </p:txBody>
          </p:sp>
        </p:grp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7DF3C477-5DD9-4729-803A-E9BD526C60D0}"/>
                </a:ext>
              </a:extLst>
            </p:cNvPr>
            <p:cNvSpPr/>
            <p:nvPr/>
          </p:nvSpPr>
          <p:spPr>
            <a:xfrm rot="10800000">
              <a:off x="6929717" y="5333527"/>
              <a:ext cx="968188" cy="414757"/>
            </a:xfrm>
            <a:prstGeom prst="triangle">
              <a:avLst/>
            </a:prstGeom>
            <a:solidFill>
              <a:srgbClr val="CCE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sp>
          <p:nvSpPr>
            <p:cNvPr id="19" name="二等辺三角形 18">
              <a:extLst>
                <a:ext uri="{FF2B5EF4-FFF2-40B4-BE49-F238E27FC236}">
                  <a16:creationId xmlns:a16="http://schemas.microsoft.com/office/drawing/2014/main" id="{C464D2DA-3EA5-4D15-8C0A-91E377B0162F}"/>
                </a:ext>
              </a:extLst>
            </p:cNvPr>
            <p:cNvSpPr/>
            <p:nvPr/>
          </p:nvSpPr>
          <p:spPr>
            <a:xfrm rot="10800000">
              <a:off x="4294095" y="5333527"/>
              <a:ext cx="968188" cy="414757"/>
            </a:xfrm>
            <a:prstGeom prst="triangle">
              <a:avLst/>
            </a:prstGeom>
            <a:solidFill>
              <a:srgbClr val="CCE7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40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endParaRP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4499AD88-5F1F-4094-8A74-6CACCC37EAAD}"/>
                </a:ext>
              </a:extLst>
            </p:cNvPr>
            <p:cNvGrpSpPr/>
            <p:nvPr/>
          </p:nvGrpSpPr>
          <p:grpSpPr>
            <a:xfrm rot="18900000">
              <a:off x="1575014" y="138373"/>
              <a:ext cx="746126" cy="708706"/>
              <a:chOff x="1532620" y="3861048"/>
              <a:chExt cx="584559" cy="576064"/>
            </a:xfrm>
            <a:solidFill>
              <a:schemeClr val="accent1">
                <a:lumMod val="20000"/>
                <a:lumOff val="80000"/>
              </a:schemeClr>
            </a:solidFill>
            <a:effectLst/>
          </p:grpSpPr>
          <p:sp>
            <p:nvSpPr>
              <p:cNvPr id="22" name="ハート 21">
                <a:extLst>
                  <a:ext uri="{FF2B5EF4-FFF2-40B4-BE49-F238E27FC236}">
                    <a16:creationId xmlns:a16="http://schemas.microsoft.com/office/drawing/2014/main" id="{803727EF-8A6A-4465-9C3D-BA193FEAEFC0}"/>
                  </a:ext>
                </a:extLst>
              </p:cNvPr>
              <p:cNvSpPr/>
              <p:nvPr/>
            </p:nvSpPr>
            <p:spPr>
              <a:xfrm flipV="1">
                <a:off x="1712640" y="4149080"/>
                <a:ext cx="216024" cy="288032"/>
              </a:xfrm>
              <a:prstGeom prst="heart">
                <a:avLst/>
              </a:prstGeom>
              <a:solidFill>
                <a:srgbClr val="CCE7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23" name="ハート 22">
                <a:extLst>
                  <a:ext uri="{FF2B5EF4-FFF2-40B4-BE49-F238E27FC236}">
                    <a16:creationId xmlns:a16="http://schemas.microsoft.com/office/drawing/2014/main" id="{AA52E543-0EB7-4E4F-AD19-7B7FC8E6FF9F}"/>
                  </a:ext>
                </a:extLst>
              </p:cNvPr>
              <p:cNvSpPr/>
              <p:nvPr/>
            </p:nvSpPr>
            <p:spPr>
              <a:xfrm>
                <a:off x="1712640" y="3861048"/>
                <a:ext cx="216024" cy="288032"/>
              </a:xfrm>
              <a:prstGeom prst="heart">
                <a:avLst/>
              </a:prstGeom>
              <a:solidFill>
                <a:srgbClr val="CCE7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24" name="ハート 23">
                <a:extLst>
                  <a:ext uri="{FF2B5EF4-FFF2-40B4-BE49-F238E27FC236}">
                    <a16:creationId xmlns:a16="http://schemas.microsoft.com/office/drawing/2014/main" id="{815A81CD-0754-482A-8D66-50BB2C7C8F64}"/>
                  </a:ext>
                </a:extLst>
              </p:cNvPr>
              <p:cNvSpPr/>
              <p:nvPr/>
            </p:nvSpPr>
            <p:spPr>
              <a:xfrm rot="16200000" flipV="1">
                <a:off x="1865151" y="4005064"/>
                <a:ext cx="216024" cy="288032"/>
              </a:xfrm>
              <a:prstGeom prst="heart">
                <a:avLst/>
              </a:prstGeom>
              <a:solidFill>
                <a:srgbClr val="CCE7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  <p:sp>
            <p:nvSpPr>
              <p:cNvPr id="25" name="ハート 24">
                <a:extLst>
                  <a:ext uri="{FF2B5EF4-FFF2-40B4-BE49-F238E27FC236}">
                    <a16:creationId xmlns:a16="http://schemas.microsoft.com/office/drawing/2014/main" id="{63599746-11FD-4BE3-B279-D475326D9FD9}"/>
                  </a:ext>
                </a:extLst>
              </p:cNvPr>
              <p:cNvSpPr/>
              <p:nvPr/>
            </p:nvSpPr>
            <p:spPr>
              <a:xfrm rot="16200000">
                <a:off x="1568624" y="4009628"/>
                <a:ext cx="216024" cy="288032"/>
              </a:xfrm>
              <a:prstGeom prst="heart">
                <a:avLst/>
              </a:prstGeom>
              <a:solidFill>
                <a:srgbClr val="CCE7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2400">
                  <a:solidFill>
                    <a:schemeClr val="accent1">
                      <a:lumMod val="40000"/>
                      <a:lumOff val="60000"/>
                    </a:schemeClr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98594FC6-3008-4EA7-93AF-A693C4A9F281}"/>
                </a:ext>
              </a:extLst>
            </p:cNvPr>
            <p:cNvGrpSpPr/>
            <p:nvPr/>
          </p:nvGrpSpPr>
          <p:grpSpPr>
            <a:xfrm rot="18900000">
              <a:off x="1696463" y="209353"/>
              <a:ext cx="746126" cy="708706"/>
              <a:chOff x="1532620" y="3861048"/>
              <a:chExt cx="584559" cy="576064"/>
            </a:xfrm>
            <a:solidFill>
              <a:schemeClr val="accent1">
                <a:lumMod val="60000"/>
                <a:lumOff val="40000"/>
              </a:schemeClr>
            </a:solidFill>
            <a:effectLst/>
          </p:grpSpPr>
          <p:sp>
            <p:nvSpPr>
              <p:cNvPr id="27" name="ハート 26">
                <a:extLst>
                  <a:ext uri="{FF2B5EF4-FFF2-40B4-BE49-F238E27FC236}">
                    <a16:creationId xmlns:a16="http://schemas.microsoft.com/office/drawing/2014/main" id="{97982A3A-DF54-4DC3-84FE-1C920E971CF0}"/>
                  </a:ext>
                </a:extLst>
              </p:cNvPr>
              <p:cNvSpPr/>
              <p:nvPr/>
            </p:nvSpPr>
            <p:spPr>
              <a:xfrm flipV="1">
                <a:off x="1712640" y="4149080"/>
                <a:ext cx="216024" cy="288032"/>
              </a:xfrm>
              <a:prstGeom prst="heart">
                <a:avLst/>
              </a:prstGeom>
              <a:solidFill>
                <a:srgbClr val="FFCC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8" name="ハート 27">
                <a:extLst>
                  <a:ext uri="{FF2B5EF4-FFF2-40B4-BE49-F238E27FC236}">
                    <a16:creationId xmlns:a16="http://schemas.microsoft.com/office/drawing/2014/main" id="{7E3BEAF7-529E-4764-B8B9-98F3196B36E7}"/>
                  </a:ext>
                </a:extLst>
              </p:cNvPr>
              <p:cNvSpPr/>
              <p:nvPr/>
            </p:nvSpPr>
            <p:spPr>
              <a:xfrm>
                <a:off x="1712640" y="3861048"/>
                <a:ext cx="216024" cy="288032"/>
              </a:xfrm>
              <a:prstGeom prst="heart">
                <a:avLst/>
              </a:prstGeom>
              <a:solidFill>
                <a:srgbClr val="FFCC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9" name="ハート 28">
                <a:extLst>
                  <a:ext uri="{FF2B5EF4-FFF2-40B4-BE49-F238E27FC236}">
                    <a16:creationId xmlns:a16="http://schemas.microsoft.com/office/drawing/2014/main" id="{B6EE918C-2699-4640-8197-C04C274E360D}"/>
                  </a:ext>
                </a:extLst>
              </p:cNvPr>
              <p:cNvSpPr/>
              <p:nvPr/>
            </p:nvSpPr>
            <p:spPr>
              <a:xfrm rot="16200000" flipV="1">
                <a:off x="1865151" y="4005064"/>
                <a:ext cx="216024" cy="288032"/>
              </a:xfrm>
              <a:prstGeom prst="heart">
                <a:avLst/>
              </a:prstGeom>
              <a:solidFill>
                <a:srgbClr val="FFCC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30" name="ハート 29">
                <a:extLst>
                  <a:ext uri="{FF2B5EF4-FFF2-40B4-BE49-F238E27FC236}">
                    <a16:creationId xmlns:a16="http://schemas.microsoft.com/office/drawing/2014/main" id="{8AE1A79E-11C7-41CD-BDDE-966EB88A56E5}"/>
                  </a:ext>
                </a:extLst>
              </p:cNvPr>
              <p:cNvSpPr/>
              <p:nvPr/>
            </p:nvSpPr>
            <p:spPr>
              <a:xfrm rot="16200000">
                <a:off x="1568624" y="4009628"/>
                <a:ext cx="216024" cy="288032"/>
              </a:xfrm>
              <a:prstGeom prst="heart">
                <a:avLst/>
              </a:prstGeom>
              <a:solidFill>
                <a:srgbClr val="FFCC00"/>
              </a:solidFill>
              <a:ln w="63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>
                  <a:solidFill>
                    <a:schemeClr val="accent1">
                      <a:lumMod val="40000"/>
                      <a:lumOff val="60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4702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477</Words>
  <Application>Microsoft Office PowerPoint</Application>
  <PresentationFormat>寬螢幕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游ゴシック</vt:lpstr>
      <vt:lpstr>游ゴシック Light</vt:lpstr>
      <vt:lpstr>游ゴシック Medium</vt:lpstr>
      <vt:lpstr>Arial</vt:lpstr>
      <vt:lpstr>Segoe UI</vt:lpstr>
      <vt:lpstr>Office テーマ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2022-04-15T07:35:13Z</dcterms:modified>
</cp:coreProperties>
</file>