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3319" autoAdjust="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 algn="ctr">
                    <a:defRPr lang="ja-JP" sz="1400">
                      <a:latin typeface="+mn-ea"/>
                      <a:ea typeface="+mn-ea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2766577652158734"/>
                      <c:h val="0.133484239204215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82A-4A9E-A1D7-B384511F956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 algn="ctr">
                    <a:defRPr lang="ja-JP" sz="1400">
                      <a:latin typeface="+mn-ea"/>
                      <a:ea typeface="+mn-ea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2766577652158734"/>
                      <c:h val="7.075789093797456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82A-4A9E-A1D7-B384511F956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 algn="ctr">
                    <a:defRPr lang="ja-JP" sz="1400">
                      <a:latin typeface="+mn-ea"/>
                      <a:ea typeface="+mn-ea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30962545606935882"/>
                      <c:h val="0.133484239204215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F82A-4A9E-A1D7-B384511F956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vert="horz"/>
                <a:lstStyle/>
                <a:p>
                  <a:pPr algn="ctr">
                    <a:defRPr lang="ja-JP" sz="1400">
                      <a:latin typeface="+mn-ea"/>
                      <a:ea typeface="+mn-ea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>
                    <c:manualLayout>
                      <c:w val="0.26156268102591257"/>
                      <c:h val="0.133484239204215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82A-4A9E-A1D7-B384511F95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 algn="ctr">
                  <a:defRPr lang="ja-JP" sz="1400">
                    <a:latin typeface="+mn-ea"/>
                    <a:ea typeface="+mn-ea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音楽・MV</c:v>
                </c:pt>
                <c:pt idx="1">
                  <c:v>著名人</c:v>
                </c:pt>
                <c:pt idx="2">
                  <c:v>エンタメ・お笑い</c:v>
                </c:pt>
                <c:pt idx="3">
                  <c:v>料理・レシピ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0.53200000000000003</c:v>
                </c:pt>
                <c:pt idx="1">
                  <c:v>0.23400000000000001</c:v>
                </c:pt>
                <c:pt idx="2">
                  <c:v>0.23100000000000001</c:v>
                </c:pt>
                <c:pt idx="3">
                  <c:v>0.20200000000000001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A-4A9E-A1D7-B384511F95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494715008"/>
        <c:axId val="494715424"/>
      </c:barChart>
      <c:catAx>
        <c:axId val="49471500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94715424"/>
        <c:crosses val="autoZero"/>
        <c:auto val="1"/>
        <c:lblAlgn val="ctr"/>
        <c:lblOffset val="100"/>
        <c:noMultiLvlLbl val="0"/>
      </c:catAx>
      <c:valAx>
        <c:axId val="49471542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49471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+mn-ea"/>
          <a:ea typeface="+mn-ea"/>
        </a:defRPr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 algn="ctr">
                    <a:defRPr lang="ja-JP" sz="1400" b="0" i="0" u="none" strike="noStrike" kern="1200" baseline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82A-4A9E-A1D7-B384511F956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 algn="ctr">
                    <a:defRPr lang="ja-JP" sz="1400" b="0" i="0" u="none" strike="noStrike" kern="1200" baseline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82A-4A9E-A1D7-B384511F9567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 algn="ctr">
                    <a:defRPr lang="ja-JP" sz="1400" b="0" i="0" u="none" strike="noStrike" kern="1200" baseline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82A-4A9E-A1D7-B384511F9567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 algn="ctr">
                    <a:defRPr lang="ja-JP" sz="1400" b="0" i="0" u="none" strike="noStrike" kern="1200" baseline="0">
                      <a:solidFill>
                        <a:schemeClr val="bg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+mn-cs"/>
                    </a:defRPr>
                  </a:pPr>
                  <a:endParaRPr lang="zh-TW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F82A-4A9E-A1D7-B384511F95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ja-JP" sz="1400" b="0" i="0" u="none" strike="noStrike" kern="1200" baseline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+mn-cs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音楽・MV</c:v>
                </c:pt>
                <c:pt idx="1">
                  <c:v>著名人</c:v>
                </c:pt>
                <c:pt idx="2">
                  <c:v>エンタメ・お笑い</c:v>
                </c:pt>
                <c:pt idx="3">
                  <c:v>料理・レシピ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0.53200000000000003</c:v>
                </c:pt>
                <c:pt idx="1">
                  <c:v>0.23400000000000001</c:v>
                </c:pt>
                <c:pt idx="2">
                  <c:v>0.23100000000000001</c:v>
                </c:pt>
                <c:pt idx="3">
                  <c:v>0.20200000000000001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2A-4A9E-A1D7-B384511F956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494715008"/>
        <c:axId val="494715424"/>
      </c:barChart>
      <c:catAx>
        <c:axId val="49471500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494715424"/>
        <c:crosses val="autoZero"/>
        <c:auto val="1"/>
        <c:lblAlgn val="ctr"/>
        <c:lblOffset val="100"/>
        <c:noMultiLvlLbl val="0"/>
      </c:catAx>
      <c:valAx>
        <c:axId val="494715424"/>
        <c:scaling>
          <c:orientation val="minMax"/>
        </c:scaling>
        <c:delete val="1"/>
        <c:axPos val="t"/>
        <c:numFmt formatCode="0.0%" sourceLinked="1"/>
        <c:majorTickMark val="none"/>
        <c:minorTickMark val="none"/>
        <c:tickLblPos val="nextTo"/>
        <c:crossAx val="49471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7A908-FADA-4C31-B8DF-8C777E4B61E2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A9D74-E47F-4EE7-BC20-338E804C73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B4B4F6-730B-4039-A1ED-ABF85D9CC165}"/>
              </a:ext>
            </a:extLst>
          </p:cNvPr>
          <p:cNvSpPr txBox="1"/>
          <p:nvPr/>
        </p:nvSpPr>
        <p:spPr>
          <a:xfrm>
            <a:off x="1113905" y="6249210"/>
            <a:ext cx="4006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出所：ドゥ・ハウス「</a:t>
            </a:r>
            <a:r>
              <a:rPr kumimoji="1" lang="en-US" altLang="ja-JP" sz="9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YouTube</a:t>
            </a:r>
            <a:r>
              <a:rPr kumimoji="1" lang="ja-JP" altLang="en-US" sz="9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」に</a:t>
            </a:r>
            <a:r>
              <a:rPr kumimoji="1" lang="ja-JP" altLang="en-US" sz="8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関する</a:t>
            </a:r>
            <a:r>
              <a:rPr kumimoji="1" lang="ja-JP" altLang="en-US" sz="900" dirty="0">
                <a:latin typeface="HGS行書体" panose="03000600000000000000" pitchFamily="66" charset="-128"/>
                <a:ea typeface="HGS行書体" panose="03000600000000000000" pitchFamily="66" charset="-128"/>
              </a:rPr>
              <a:t>アンケート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4FACB3-17CE-4715-B9F9-1679304958A0}"/>
              </a:ext>
            </a:extLst>
          </p:cNvPr>
          <p:cNvSpPr txBox="1"/>
          <p:nvPr/>
        </p:nvSpPr>
        <p:spPr>
          <a:xfrm>
            <a:off x="2375647" y="561700"/>
            <a:ext cx="744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於社會普及的</a:t>
            </a:r>
            <a:r>
              <a:rPr lang="ja-JP" altLang="en-US" sz="36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「</a:t>
            </a:r>
            <a:r>
              <a:rPr lang="en-US" altLang="ja-JP" sz="36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YouTube</a:t>
            </a:r>
            <a:r>
              <a:rPr lang="ja-JP" altLang="en-US" sz="36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BDFDD3-6441-4BBB-95CD-4C20742DB209}"/>
              </a:ext>
            </a:extLst>
          </p:cNvPr>
          <p:cNvSpPr txBox="1"/>
          <p:nvPr/>
        </p:nvSpPr>
        <p:spPr>
          <a:xfrm>
            <a:off x="5167254" y="3063723"/>
            <a:ext cx="612468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YouTube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」の利用率は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80.0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%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、「ほぼ毎日」見ている人は約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34.7% 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、週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3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回以上になると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56.6%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に上る。</a:t>
            </a:r>
            <a:endParaRPr lang="en-US" altLang="ja-JP" sz="2800" dirty="0">
              <a:solidFill>
                <a:srgbClr val="444444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人気のコンテンツは「音楽・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MV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」が</a:t>
            </a:r>
            <a:r>
              <a:rPr lang="en-US" altLang="ja-JP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53.2%</a:t>
            </a:r>
            <a:r>
              <a:rPr lang="ja-JP" altLang="en-US" sz="2800" dirty="0">
                <a:solidFill>
                  <a:srgbClr val="444444"/>
                </a:solidFill>
                <a:latin typeface="HGS行書体" panose="03000600000000000000" pitchFamily="66" charset="-128"/>
                <a:ea typeface="HGS行書体" panose="03000600000000000000" pitchFamily="66" charset="-128"/>
              </a:rPr>
              <a:t>と断トツ。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「著名人」が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23.4%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、「エンタメ・お笑い」が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23.1%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HGS行書体" panose="03000600000000000000" pitchFamily="66" charset="-128"/>
                <a:ea typeface="HGS行書体" panose="03000600000000000000" pitchFamily="66" charset="-128"/>
              </a:rPr>
              <a:t>と続く。</a:t>
            </a:r>
            <a:endParaRPr lang="en-US" altLang="ja-JP" sz="2800" dirty="0">
              <a:solidFill>
                <a:srgbClr val="444444"/>
              </a:solidFill>
              <a:latin typeface="HGS行書体" panose="03000600000000000000" pitchFamily="66" charset="-128"/>
              <a:ea typeface="HGS行書体" panose="03000600000000000000" pitchFamily="66" charset="-128"/>
            </a:endParaRP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8FABCEEC-2993-46F5-81B3-28B81E870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42987"/>
              </p:ext>
            </p:extLst>
          </p:nvPr>
        </p:nvGraphicFramePr>
        <p:xfrm>
          <a:off x="1014804" y="1505414"/>
          <a:ext cx="7115694" cy="474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776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B4B4F6-730B-4039-A1ED-ABF85D9CC165}"/>
              </a:ext>
            </a:extLst>
          </p:cNvPr>
          <p:cNvSpPr txBox="1"/>
          <p:nvPr/>
        </p:nvSpPr>
        <p:spPr>
          <a:xfrm>
            <a:off x="1113905" y="6249210"/>
            <a:ext cx="4006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出所：ドゥ・ハウス「</a:t>
            </a:r>
            <a:r>
              <a:rPr kumimoji="1"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」に</a:t>
            </a: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関する</a:t>
            </a:r>
            <a:r>
              <a: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アンケート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4FACB3-17CE-4715-B9F9-1679304958A0}"/>
              </a:ext>
            </a:extLst>
          </p:cNvPr>
          <p:cNvSpPr txBox="1"/>
          <p:nvPr/>
        </p:nvSpPr>
        <p:spPr>
          <a:xfrm>
            <a:off x="2375647" y="561700"/>
            <a:ext cx="744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於社會普及的「</a:t>
            </a:r>
            <a:r>
              <a:rPr lang="en-US" altLang="ja-JP" sz="36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r>
              <a:rPr lang="ja-JP" altLang="en-US" sz="3600" b="0" i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ja-JP" altLang="en-US" sz="3600" b="0" i="0" dirty="0">
              <a:solidFill>
                <a:srgbClr val="444444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BDFDD3-6441-4BBB-95CD-4C20742DB209}"/>
              </a:ext>
            </a:extLst>
          </p:cNvPr>
          <p:cNvSpPr txBox="1"/>
          <p:nvPr/>
        </p:nvSpPr>
        <p:spPr>
          <a:xfrm>
            <a:off x="5167254" y="3063723"/>
            <a:ext cx="6124689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YouTube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」の利用率は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80.0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%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、「ほぼ毎日」見ている人は約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34.7% 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、週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回以上になると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56.6%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に上る。</a:t>
            </a:r>
            <a:endParaRPr lang="en-US" altLang="ja-JP" sz="2800" dirty="0">
              <a:solidFill>
                <a:srgbClr val="44444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人気のコンテンツは「音楽・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MV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」が</a:t>
            </a:r>
            <a:r>
              <a:rPr lang="en-US" altLang="ja-JP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53.2%</a:t>
            </a:r>
            <a:r>
              <a:rPr lang="ja-JP" altLang="en-US" sz="2800" dirty="0">
                <a:solidFill>
                  <a:srgbClr val="44444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と断トツ。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「著名人」が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23.4%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、「エンタメ・お笑い」が</a:t>
            </a:r>
            <a:r>
              <a:rPr lang="en-US" altLang="ja-JP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23.1%</a:t>
            </a:r>
            <a:r>
              <a:rPr lang="ja-JP" altLang="en-US" sz="2800" b="0" i="0" dirty="0">
                <a:solidFill>
                  <a:srgbClr val="444444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と続く。</a:t>
            </a:r>
            <a:endParaRPr lang="en-US" altLang="ja-JP" sz="2800" dirty="0">
              <a:solidFill>
                <a:srgbClr val="444444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8FABCEEC-2993-46F5-81B3-28B81E870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64198"/>
              </p:ext>
            </p:extLst>
          </p:nvPr>
        </p:nvGraphicFramePr>
        <p:xfrm>
          <a:off x="1014804" y="1505414"/>
          <a:ext cx="7115694" cy="4743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254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HGS行書体</vt:lpstr>
      <vt:lpstr>メイリオ</vt:lpstr>
      <vt:lpstr>游ゴシック</vt:lpstr>
      <vt:lpstr>游ゴシック Light</vt:lpstr>
      <vt:lpstr>新細明體</vt:lpstr>
      <vt:lpstr>Arial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2022-04-17T03:15:30Z</dcterms:modified>
</cp:coreProperties>
</file>