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5" d="100"/>
          <a:sy n="65" d="100"/>
        </p:scale>
        <p:origin x="58"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6FA6-6064-406A-9731-63C4F2DCA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DCBD93-5F4D-4FD9-BE3D-E267731C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7A5A7B-C2A4-4608-ACE4-F1A3DFE065A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22E1B5CB-1FA5-494C-A55E-6C6979F7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9C711-3F7E-4A96-86CF-EAE6B396A0C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7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2D582-0EFC-4DE4-B25C-93D42A24C7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EBDCB0-0F8A-4654-923F-4ACB17D99D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9A21-1113-420E-BE9A-88F8CCFFA5AB}"/>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B14229C-685F-45C5-933C-1913B8A4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4AAFFA-7E6D-4DC2-9B91-3B918E9595D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947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2D509-0765-4B88-8D27-5CFE022FC3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905F6A-6EA5-4B0E-91AD-D6109EE407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A76B86-9706-4501-88D2-5D1ED9B8ACB5}"/>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A2BB5D09-7F2C-414C-8EB6-BF0186AC3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C4FC4-40E2-4497-B92F-86DEDE8AC62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0566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814B4-CE33-4B79-8C2B-B55DC9AD9A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202AB-130C-40CC-B7C6-F5CE544BCA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93887-872C-424D-89A6-73A2314AC62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C332DEEE-F9A5-4814-83B6-83E3A70A78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34C8-5C5C-4331-975C-E23F5CCB5E2A}"/>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379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3F750-A0F4-4661-AABF-6BD75C05E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19FD5-88D5-4B73-AED5-F6F31D6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AF725-2CAD-48E9-93FB-E8D3E530F5FF}"/>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883623C-7C0E-424F-AABE-111349EB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96584-0FAD-4E35-937D-BB5D13EA0C5B}"/>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77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8D8D-F6DD-4239-AEEB-7424890735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554344-079A-4295-8896-4BD935CA15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1BA9C-2C99-4543-9B74-623E6AB7D6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9A491E-083E-435C-8B90-DCF4FC227A7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5598CDB-F742-4624-8EA4-1D52F34ADA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14603-0F80-4534-B6CB-6F98944C46D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0545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AADD-D6E0-4805-ACCB-3084B9C4D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354A-92F6-46B9-AF9C-F2A1383C1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C730A0F-D978-4C84-9029-6D3D301344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DCE9F6-AD88-4F59-A956-319DA3143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B9223B-DD9E-4A84-9842-03CCAC36BA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32B730-FBAC-4914-B794-CF817649DA98}"/>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8" name="フッター プレースホルダー 7">
            <a:extLst>
              <a:ext uri="{FF2B5EF4-FFF2-40B4-BE49-F238E27FC236}">
                <a16:creationId xmlns:a16="http://schemas.microsoft.com/office/drawing/2014/main" id="{5EFF620D-2827-4DF6-83BC-3C8FDF74D9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33A9E-31E2-42EB-8407-13159FF2229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9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3DFCC-2A3F-44F5-AACE-5373B1567B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660A4-E1A5-4DBA-8E7F-9274216234D2}"/>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4" name="フッター プレースホルダー 3">
            <a:extLst>
              <a:ext uri="{FF2B5EF4-FFF2-40B4-BE49-F238E27FC236}">
                <a16:creationId xmlns:a16="http://schemas.microsoft.com/office/drawing/2014/main" id="{9CD7F4C8-19CA-4414-9C4E-77F8E9198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3162EB-1CDC-4D04-B508-0688CC50571E}"/>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0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2EF002-3D49-45C5-995A-C31A18928FAE}"/>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3" name="フッター プレースホルダー 2">
            <a:extLst>
              <a:ext uri="{FF2B5EF4-FFF2-40B4-BE49-F238E27FC236}">
                <a16:creationId xmlns:a16="http://schemas.microsoft.com/office/drawing/2014/main" id="{4316464F-2B83-4E89-9645-B22991BEF7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825646-9B3D-4916-A32C-9F95F653456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70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1D753-4782-425C-89AD-27A3B012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0B15D1-0B11-4D1E-9653-F3323098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3C90D-8AC4-4CB1-B2BF-155D1462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2903B-24ED-446D-9FEB-0FA2A81959DD}"/>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2186D98F-A638-477A-B3D4-13DF78559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5EDBC7-D3C2-425E-82F2-56037BB1B54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536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A8A5-E7E4-4D6B-B663-576DCDE4E4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DF7D-3B52-4283-9055-636C16A7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E2EFBD-3399-40B1-94F0-19771C68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DA2F52-325F-4C44-9B53-0F2A93133546}"/>
              </a:ext>
            </a:extLst>
          </p:cNvPr>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フッター プレースホルダー 5">
            <a:extLst>
              <a:ext uri="{FF2B5EF4-FFF2-40B4-BE49-F238E27FC236}">
                <a16:creationId xmlns:a16="http://schemas.microsoft.com/office/drawing/2014/main" id="{ADD0B713-606F-455A-93FF-F5B26ACF2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5B6F5-7A04-44D5-9101-0AAE55D5DC3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053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2F1B2-068C-4909-B904-E545FA68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B8925-2AEA-4DF6-9C71-B3505A1A4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462904-EC04-49B2-BB7E-3A6499E0E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2022/4/17</a:t>
            </a:fld>
            <a:endParaRPr kumimoji="1" lang="ja-JP" altLang="en-US"/>
          </a:p>
        </p:txBody>
      </p:sp>
      <p:sp>
        <p:nvSpPr>
          <p:cNvPr id="5" name="フッター プレースホルダー 4">
            <a:extLst>
              <a:ext uri="{FF2B5EF4-FFF2-40B4-BE49-F238E27FC236}">
                <a16:creationId xmlns:a16="http://schemas.microsoft.com/office/drawing/2014/main" id="{5DD4642C-178A-4CEA-91AF-B3DE3340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BF9160-5280-4148-A6AC-A78F5128D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30679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56362" y="497428"/>
            <a:ext cx="10079276" cy="5863144"/>
          </a:xfrm>
          <a:prstGeom prst="rect">
            <a:avLst/>
          </a:prstGeom>
        </p:spPr>
        <p:txBody>
          <a:bodyPr wrap="square">
            <a:spAutoFit/>
          </a:bodyPr>
          <a:lstStyle/>
          <a:p>
            <a:pPr algn="just">
              <a:spcAft>
                <a:spcPts val="600"/>
              </a:spcAft>
            </a:pPr>
            <a:r>
              <a:rPr lang="zh-TW" altLang="en-US" sz="2400" dirty="0">
                <a:latin typeface="HGｺﾞｼｯｸE" panose="020B0909000000000000" pitchFamily="49" charset="-128"/>
                <a:ea typeface="HGｺﾞｼｯｸE" panose="020B0909000000000000" pitchFamily="49" charset="-128"/>
              </a:rPr>
              <a:t>共同紅點服務的現狀</a:t>
            </a:r>
            <a:endParaRPr lang="ja-JP" altLang="en-US" sz="2400" dirty="0">
              <a:latin typeface="HGｺﾞｼｯｸE" panose="020B0909000000000000" pitchFamily="49" charset="-128"/>
              <a:ea typeface="HGｺﾞｼｯｸE" panose="020B0909000000000000" pitchFamily="49" charset="-128"/>
            </a:endParaRPr>
          </a:p>
          <a:p>
            <a:pPr indent="261938" algn="just">
              <a:spcAft>
                <a:spcPts val="600"/>
              </a:spcAft>
            </a:pPr>
            <a:r>
              <a:rPr lang="ja-JP" altLang="en-US" sz="2400" dirty="0">
                <a:latin typeface="HGｺﾞｼｯｸE" panose="020B0909000000000000" pitchFamily="49" charset="-128"/>
                <a:ea typeface="HGｺﾞｼｯｸE" panose="020B0909000000000000" pitchFamily="49" charset="-128"/>
              </a:rPr>
              <a:t>いまや広く浸透しているポイントサービス。買い物をして貯まったポイントが次回購入の際の割引に利用できたり、プレゼントと交換できる付加価値サービスです。近年は、チェーン店をはじめとした複数の店舗で利用できる共通ポイントサービスが人気です。</a:t>
            </a:r>
            <a:endParaRPr lang="en-US" altLang="ja-JP" sz="2400" dirty="0">
              <a:latin typeface="HGｺﾞｼｯｸE" panose="020B0909000000000000" pitchFamily="49" charset="-128"/>
              <a:ea typeface="HGｺﾞｼｯｸE" panose="020B0909000000000000" pitchFamily="49" charset="-128"/>
            </a:endParaRPr>
          </a:p>
          <a:p>
            <a:pPr indent="261938" algn="just">
              <a:spcAft>
                <a:spcPts val="600"/>
              </a:spcAft>
            </a:pPr>
            <a:r>
              <a:rPr lang="ja-JP" altLang="en-US" sz="2400" dirty="0">
                <a:latin typeface="HGｺﾞｼｯｸE" panose="020B0909000000000000" pitchFamily="49" charset="-128"/>
                <a:ea typeface="HGｺﾞｼｯｸE" panose="020B0909000000000000" pitchFamily="49" charset="-128"/>
              </a:rPr>
              <a:t>共通ポイントサービスの大きな特長は、特定の企業やグループだけでなく、業種業態の垣根を超えて提携先の企業間で利用できる点。企業にとって、これを有効なツールとするには、市場拡大と普及率アップが欠かせません。</a:t>
            </a:r>
            <a:endParaRPr lang="en-US" altLang="ja-JP" sz="2400" dirty="0">
              <a:latin typeface="HGｺﾞｼｯｸE" panose="020B0909000000000000" pitchFamily="49" charset="-128"/>
              <a:ea typeface="HGｺﾞｼｯｸE" panose="020B0909000000000000" pitchFamily="49" charset="-128"/>
            </a:endParaRPr>
          </a:p>
          <a:p>
            <a:pPr indent="261938" algn="just">
              <a:spcAft>
                <a:spcPts val="600"/>
              </a:spcAft>
            </a:pPr>
            <a:r>
              <a:rPr lang="ja-JP" altLang="en-US" sz="2400" dirty="0">
                <a:latin typeface="HGｺﾞｼｯｸE" panose="020B0909000000000000" pitchFamily="49" charset="-128"/>
                <a:ea typeface="HGｺﾞｼｯｸE" panose="020B0909000000000000" pitchFamily="49" charset="-128"/>
              </a:rPr>
              <a:t>今後は、提携先の業種業態を増やすことでさらなる普及を促し、積極的な告知をして共通ポイントサービスの認知度を高めていく必要があります。さらに、サービスを導入している企業間の相互顧客化や、ネット顧客からリアル店舗へと誘導し、売上増加を図る施策も必要になるでしょう。また、ビッグデータを使って、潜在ニーズの分析や消費性向の予測を行うのも検討事項になります。</a:t>
            </a:r>
            <a:endParaRPr lang="en-US" altLang="ja-JP" sz="2400" dirty="0">
              <a:latin typeface="HGｺﾞｼｯｸE" panose="020B0909000000000000" pitchFamily="49" charset="-128"/>
              <a:ea typeface="HGｺﾞｼｯｸE" panose="020B0909000000000000" pitchFamily="49" charset="-128"/>
            </a:endParaRPr>
          </a:p>
        </p:txBody>
      </p:sp>
      <p:sp>
        <p:nvSpPr>
          <p:cNvPr id="3" name="テキスト ボックス 2">
            <a:extLst>
              <a:ext uri="{FF2B5EF4-FFF2-40B4-BE49-F238E27FC236}">
                <a16:creationId xmlns:a16="http://schemas.microsoft.com/office/drawing/2014/main" id="{AEE971A0-231D-4EF1-BA30-FDB8F9BE8E2D}"/>
              </a:ext>
            </a:extLst>
          </p:cNvPr>
          <p:cNvSpPr txBox="1"/>
          <p:nvPr/>
        </p:nvSpPr>
        <p:spPr>
          <a:xfrm>
            <a:off x="2088" y="-635604"/>
            <a:ext cx="1789134" cy="369332"/>
          </a:xfrm>
          <a:prstGeom prst="rect">
            <a:avLst/>
          </a:prstGeom>
          <a:noFill/>
        </p:spPr>
        <p:txBody>
          <a:bodyPr wrap="square">
            <a:spAutoFit/>
          </a:bodyPr>
          <a:lstStyle/>
          <a:p>
            <a:r>
              <a:rPr lang="en-US" altLang="ja-JP" sz="1800" dirty="0" err="1">
                <a:latin typeface="游ゴシック" panose="020B0400000000000000" pitchFamily="50" charset="-128"/>
                <a:ea typeface="游ゴシック" panose="020B0400000000000000" pitchFamily="50" charset="-128"/>
              </a:rPr>
              <a:t>HGGothicE</a:t>
            </a:r>
            <a:endParaRPr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26801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56362" y="497428"/>
            <a:ext cx="10079276" cy="5863144"/>
          </a:xfrm>
          <a:prstGeom prst="rect">
            <a:avLst/>
          </a:prstGeom>
        </p:spPr>
        <p:txBody>
          <a:bodyPr wrap="square">
            <a:spAutoFit/>
          </a:bodyPr>
          <a:lstStyle/>
          <a:p>
            <a:pPr algn="just">
              <a:spcAft>
                <a:spcPts val="600"/>
              </a:spcAft>
            </a:pPr>
            <a:r>
              <a:rPr lang="zh-TW" altLang="en-US" sz="2400" dirty="0">
                <a:latin typeface="游ゴシック" panose="020B0400000000000000" pitchFamily="50" charset="-128"/>
                <a:ea typeface="游ゴシック" panose="020B0400000000000000" pitchFamily="50" charset="-128"/>
              </a:rPr>
              <a:t>共同紅點服務的現狀</a:t>
            </a:r>
          </a:p>
          <a:p>
            <a:pPr indent="261938" algn="just">
              <a:spcAft>
                <a:spcPts val="600"/>
              </a:spcAft>
            </a:pPr>
            <a:r>
              <a:rPr lang="ja-JP" altLang="en-US" sz="2400" dirty="0">
                <a:latin typeface="游ゴシック" panose="020B0400000000000000" pitchFamily="50" charset="-128"/>
                <a:ea typeface="游ゴシック" panose="020B0400000000000000" pitchFamily="50" charset="-128"/>
              </a:rPr>
              <a:t>いまや広く浸透しているポイントサービス。買い物をして貯まったポイントが次回購入の際の割引に利用できたり、プレゼントと交換できる付加価値サービスです。近年は、チェーン店をはじめとした複数の店舗で利用できる共通ポイントサービスが人気です。</a:t>
            </a:r>
            <a:endParaRPr lang="en-US" altLang="ja-JP" sz="2400" dirty="0">
              <a:latin typeface="游ゴシック" panose="020B0400000000000000" pitchFamily="50" charset="-128"/>
              <a:ea typeface="游ゴシック" panose="020B0400000000000000" pitchFamily="50" charset="-128"/>
            </a:endParaRPr>
          </a:p>
          <a:p>
            <a:pPr indent="261938" algn="just">
              <a:spcAft>
                <a:spcPts val="600"/>
              </a:spcAft>
            </a:pPr>
            <a:r>
              <a:rPr lang="ja-JP" altLang="en-US" sz="2400" dirty="0">
                <a:latin typeface="游ゴシック" panose="020B0400000000000000" pitchFamily="50" charset="-128"/>
                <a:ea typeface="游ゴシック" panose="020B0400000000000000" pitchFamily="50" charset="-128"/>
              </a:rPr>
              <a:t>共通ポイントサービスの大きな特長は、特定の企業やグループだけでなく、業種業態の垣根を超えて提携先の企業間で利用できる点。企業にとって、これを有効なツールとするには、市場拡大と普及率アップが欠かせません。</a:t>
            </a:r>
            <a:endParaRPr lang="en-US" altLang="ja-JP" sz="2400" dirty="0">
              <a:latin typeface="游ゴシック" panose="020B0400000000000000" pitchFamily="50" charset="-128"/>
              <a:ea typeface="游ゴシック" panose="020B0400000000000000" pitchFamily="50" charset="-128"/>
            </a:endParaRPr>
          </a:p>
          <a:p>
            <a:pPr indent="261938" algn="just">
              <a:spcAft>
                <a:spcPts val="600"/>
              </a:spcAft>
            </a:pPr>
            <a:r>
              <a:rPr lang="ja-JP" altLang="en-US" sz="2400" dirty="0">
                <a:latin typeface="游ゴシック" panose="020B0400000000000000" pitchFamily="50" charset="-128"/>
                <a:ea typeface="游ゴシック" panose="020B0400000000000000" pitchFamily="50" charset="-128"/>
              </a:rPr>
              <a:t>今後は、提携先の業種業態を増やすことでさらなる普及を促し、積極的な告知をして共通ポイントサービスの認知度を高めていく必要があります。さらに、サービスを導入している企業間の相互顧客化や、ネット顧客からリアル店舗へと誘導し、売上増加を図る施策も必要になるでしょう。また、ビッグデータを使って、潜在ニーズの分析や消費性向の予測を行うのも検討事項になります。</a:t>
            </a:r>
            <a:endParaRPr lang="en-US" altLang="ja-JP" sz="2400" dirty="0">
              <a:latin typeface="游ゴシック" panose="020B0400000000000000" pitchFamily="50" charset="-128"/>
              <a:ea typeface="游ゴシック" panose="020B0400000000000000" pitchFamily="50" charset="-128"/>
            </a:endParaRPr>
          </a:p>
        </p:txBody>
      </p:sp>
      <p:sp>
        <p:nvSpPr>
          <p:cNvPr id="3" name="テキスト ボックス 2">
            <a:extLst>
              <a:ext uri="{FF2B5EF4-FFF2-40B4-BE49-F238E27FC236}">
                <a16:creationId xmlns:a16="http://schemas.microsoft.com/office/drawing/2014/main" id="{F082C375-0DDC-4DC1-8718-CE41E8807C57}"/>
              </a:ext>
            </a:extLst>
          </p:cNvPr>
          <p:cNvSpPr txBox="1"/>
          <p:nvPr/>
        </p:nvSpPr>
        <p:spPr>
          <a:xfrm>
            <a:off x="2088" y="-635604"/>
            <a:ext cx="1789134" cy="369332"/>
          </a:xfrm>
          <a:prstGeom prst="rect">
            <a:avLst/>
          </a:prstGeom>
          <a:noFill/>
        </p:spPr>
        <p:txBody>
          <a:bodyPr wrap="square">
            <a:spAutoFit/>
          </a:bodyPr>
          <a:lstStyle/>
          <a:p>
            <a:r>
              <a:rPr lang="ja-JP" altLang="en-US" sz="1800" dirty="0">
                <a:latin typeface="游ゴシック" panose="020B0400000000000000" pitchFamily="50" charset="-128"/>
                <a:ea typeface="游ゴシック" panose="020B0400000000000000" pitchFamily="50" charset="-128"/>
              </a:rPr>
              <a:t>游</a:t>
            </a:r>
            <a:r>
              <a:rPr lang="en-US" altLang="ja-JP" sz="1800" dirty="0">
                <a:latin typeface="游ゴシック" panose="020B0400000000000000" pitchFamily="50" charset="-128"/>
                <a:ea typeface="游ゴシック" panose="020B0400000000000000" pitchFamily="50" charset="-128"/>
              </a:rPr>
              <a:t>Gothic</a:t>
            </a:r>
            <a:endParaRPr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16813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56362" y="497428"/>
            <a:ext cx="10079276" cy="5863144"/>
          </a:xfrm>
          <a:prstGeom prst="rect">
            <a:avLst/>
          </a:prstGeom>
        </p:spPr>
        <p:txBody>
          <a:bodyPr wrap="square">
            <a:spAutoFit/>
          </a:bodyPr>
          <a:lstStyle/>
          <a:p>
            <a:pPr algn="just">
              <a:spcAft>
                <a:spcPts val="600"/>
              </a:spcAft>
            </a:pPr>
            <a:r>
              <a:rPr lang="zh-TW" altLang="en-US" sz="2400" b="1" dirty="0">
                <a:latin typeface="ＭＳ ゴシック" panose="020B0609070205080204" pitchFamily="49" charset="-128"/>
                <a:ea typeface="ＭＳ ゴシック" panose="020B0609070205080204" pitchFamily="49" charset="-128"/>
              </a:rPr>
              <a:t>共同紅點服務的現狀</a:t>
            </a:r>
          </a:p>
          <a:p>
            <a:pPr indent="261938" algn="just">
              <a:spcAft>
                <a:spcPts val="600"/>
              </a:spcAft>
            </a:pPr>
            <a:r>
              <a:rPr lang="ja-JP" altLang="en-US" sz="2400" dirty="0">
                <a:latin typeface="ＭＳ ゴシック" panose="020B0609070205080204" pitchFamily="49" charset="-128"/>
                <a:ea typeface="ＭＳ ゴシック" panose="020B0609070205080204" pitchFamily="49" charset="-128"/>
              </a:rPr>
              <a:t>いまや広く浸透しているポイントサービス。買い物をして貯まったポイントが次回購入の際の割引に利用できたり、プレゼントと交換できる付加価値サービスです。近年は、チェーン店をはじめとした複数の店舗で利用できる共通ポイントサービスが人気です。</a:t>
            </a:r>
            <a:endParaRPr lang="en-US" altLang="ja-JP" sz="2400" dirty="0">
              <a:latin typeface="ＭＳ ゴシック" panose="020B0609070205080204" pitchFamily="49" charset="-128"/>
              <a:ea typeface="ＭＳ ゴシック" panose="020B0609070205080204" pitchFamily="49" charset="-128"/>
            </a:endParaRPr>
          </a:p>
          <a:p>
            <a:pPr indent="261938" algn="just">
              <a:spcAft>
                <a:spcPts val="600"/>
              </a:spcAft>
            </a:pPr>
            <a:r>
              <a:rPr lang="ja-JP" altLang="en-US" sz="2400" dirty="0">
                <a:latin typeface="ＭＳ ゴシック" panose="020B0609070205080204" pitchFamily="49" charset="-128"/>
                <a:ea typeface="ＭＳ ゴシック" panose="020B0609070205080204" pitchFamily="49" charset="-128"/>
              </a:rPr>
              <a:t>共通ポイントサービスの大きな特長は、特定の企業やグループだけでなく、業種業態の垣根を超えて提携先の企業間で利用できる点。企業にとって、これを有効なツールとするには、市場拡大と普及率アップが欠かせません。</a:t>
            </a:r>
            <a:endParaRPr lang="en-US" altLang="ja-JP" sz="2400" dirty="0">
              <a:latin typeface="ＭＳ ゴシック" panose="020B0609070205080204" pitchFamily="49" charset="-128"/>
              <a:ea typeface="ＭＳ ゴシック" panose="020B0609070205080204" pitchFamily="49" charset="-128"/>
            </a:endParaRPr>
          </a:p>
          <a:p>
            <a:pPr indent="261938" algn="just">
              <a:spcAft>
                <a:spcPts val="600"/>
              </a:spcAft>
            </a:pPr>
            <a:r>
              <a:rPr lang="ja-JP" altLang="en-US" sz="2400" dirty="0">
                <a:latin typeface="ＭＳ ゴシック" panose="020B0609070205080204" pitchFamily="49" charset="-128"/>
                <a:ea typeface="ＭＳ ゴシック" panose="020B0609070205080204" pitchFamily="49" charset="-128"/>
              </a:rPr>
              <a:t>今後は、提携先の業種業態を増やすことでさらなる普及を促し、積極的な告知をして共通ポイントサービスの認知度を高めていく必要があります。さらに、サービスを導入している企業間の相互顧客化や、ネット顧客からリアル店舗へと誘導し、売上増加を図る施策も必要になるでしょう。また、ビッグデータを使って、潜在ニーズの分析や消費性向の予測を行うのも検討事項になります。</a:t>
            </a:r>
            <a:endParaRPr lang="en-US" altLang="ja-JP" sz="2400"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65248DE8-BB47-40AB-925F-E109272241D1}"/>
              </a:ext>
            </a:extLst>
          </p:cNvPr>
          <p:cNvSpPr txBox="1"/>
          <p:nvPr/>
        </p:nvSpPr>
        <p:spPr>
          <a:xfrm>
            <a:off x="2088" y="-635604"/>
            <a:ext cx="1789134" cy="369332"/>
          </a:xfrm>
          <a:prstGeom prst="rect">
            <a:avLst/>
          </a:prstGeom>
          <a:noFill/>
        </p:spPr>
        <p:txBody>
          <a:bodyPr wrap="square">
            <a:spAutoFit/>
          </a:bodyPr>
          <a:lstStyle/>
          <a:p>
            <a:r>
              <a:rPr lang="en-US" altLang="ja-JP" sz="1800">
                <a:latin typeface="游ゴシック" panose="020B0400000000000000" pitchFamily="50" charset="-128"/>
                <a:ea typeface="游ゴシック" panose="020B0400000000000000" pitchFamily="50" charset="-128"/>
              </a:rPr>
              <a:t>MSGothic</a:t>
            </a:r>
            <a:endParaRPr lang="ja-JP" altLang="en-US"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1210706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1099</Words>
  <Application>Microsoft Office PowerPoint</Application>
  <PresentationFormat>寬螢幕</PresentationFormat>
  <Paragraphs>15</Paragraphs>
  <Slides>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vt:i4>
      </vt:variant>
    </vt:vector>
  </HeadingPairs>
  <TitlesOfParts>
    <vt:vector size="9" baseType="lpstr">
      <vt:lpstr>HGｺﾞｼｯｸE</vt:lpstr>
      <vt:lpstr>ＭＳ ゴシック</vt:lpstr>
      <vt:lpstr>游ゴシック</vt:lpstr>
      <vt:lpstr>游ゴシック Light</vt:lpstr>
      <vt:lpstr>Arial</vt:lpstr>
      <vt:lpstr>Office テーマ</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2022-04-17T04:32:41Z</dcterms:modified>
</cp:coreProperties>
</file>