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6"/>
  </p:notesMasterIdLst>
  <p:handoutMasterIdLst>
    <p:handoutMasterId r:id="rId7"/>
  </p:handoutMasterIdLst>
  <p:sldIdLst>
    <p:sldId id="257" r:id="rId2"/>
    <p:sldId id="260" r:id="rId3"/>
    <p:sldId id="259" r:id="rId4"/>
    <p:sldId id="261" r:id="rId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570"/>
    <a:srgbClr val="001848"/>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notesViewPr>
    <p:cSldViewPr snapToGrid="0">
      <p:cViewPr varScale="1">
        <p:scale>
          <a:sx n="120" d="100"/>
          <a:sy n="120" d="100"/>
        </p:scale>
        <p:origin x="50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4CA224D-9FD1-45D3-9C53-2C5BC011A7F7}" type="datetime1">
              <a:rPr lang="ja-JP" altLang="en-US" smtClean="0"/>
              <a:t>2022/4/25</a:t>
            </a:fld>
            <a:endParaRPr lang="en-US" dirty="0"/>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2CD2E1E-736E-47DB-9544-043CA732B0EB}" type="datetime1">
              <a:rPr lang="ja-JP" altLang="en-US" smtClean="0"/>
              <a:t>2022/4/25</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
              <a:t>マスター テキストの書式設定</a:t>
            </a:r>
            <a:endParaRPr lang="en-US"/>
          </a:p>
          <a:p>
            <a:pPr lvl="1" rtl="0"/>
            <a:r>
              <a:rPr lang="ja"/>
              <a:t>第 2 レベル</a:t>
            </a:r>
          </a:p>
          <a:p>
            <a:pPr lvl="2" rtl="0"/>
            <a:r>
              <a:rPr lang="ja"/>
              <a:t>第 3 レベル</a:t>
            </a:r>
          </a:p>
          <a:p>
            <a:pPr lvl="3" rtl="0"/>
            <a:r>
              <a:rPr lang="ja"/>
              <a:t>第 4 レベル</a:t>
            </a:r>
          </a:p>
          <a:p>
            <a:pPr lvl="4" rtl="0"/>
            <a:r>
              <a:rPr lang="ja"/>
              <a:t>第 5 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ja-JP" altLang="en-US"/>
              <a:t>マスター タイトルの書式設定</a:t>
            </a:r>
            <a:endParaRPr lang="en-US" dirty="0"/>
          </a:p>
        </p:txBody>
      </p:sp>
      <p:sp>
        <p:nvSpPr>
          <p:cNvPr id="3" name="サブタイトル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a:t>マスター サブタイトルの書式設定</a:t>
            </a:r>
            <a:endParaRPr lang="en-US" dirty="0"/>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03496EA7-3ED1-4297-A13C-24124DE2B13A}" type="datetime1">
              <a:rPr lang="ja-JP" altLang="en-US" smtClean="0"/>
              <a:t>2022/4/25</a:t>
            </a:fld>
            <a:endParaRPr lang="en-US"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p:txBody>
          <a:bodyPr vert="eaVert" lIns="45720" tIns="0" rIns="45720" bIns="0"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07B4CE94-0898-4DE3-8AD0-0946AA04A64E}" type="datetime1">
              <a:rPr lang="ja-JP" altLang="en-US" smtClean="0"/>
              <a:t>2022/4/25</a:t>
            </a:fld>
            <a:endParaRPr lang="en-US" dirty="0"/>
          </a:p>
        </p:txBody>
      </p:sp>
      <p:sp>
        <p:nvSpPr>
          <p:cNvPr id="8" name="フッター プレースホルダー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スライド番号プレースホルダー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9" name="長方形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縦書きタイトル 1"/>
          <p:cNvSpPr>
            <a:spLocks noGrp="1"/>
          </p:cNvSpPr>
          <p:nvPr>
            <p:ph type="title" orient="vert"/>
          </p:nvPr>
        </p:nvSpPr>
        <p:spPr>
          <a:xfrm>
            <a:off x="8724900" y="412302"/>
            <a:ext cx="2628900" cy="5759898"/>
          </a:xfrm>
        </p:spPr>
        <p:txBody>
          <a:bodyPr vert="eaVert" rtlCol="0"/>
          <a:lstStyle/>
          <a:p>
            <a:pPr rtl="0"/>
            <a:r>
              <a:rPr lang="ja-JP" altLang="en-US"/>
              <a:t>マスター タイトルの書式設定</a:t>
            </a:r>
            <a:endParaRPr lang="en-US" dirty="0"/>
          </a:p>
        </p:txBody>
      </p:sp>
      <p:sp>
        <p:nvSpPr>
          <p:cNvPr id="3" name="縦書きテキスト プレースホルダー 2"/>
          <p:cNvSpPr>
            <a:spLocks noGrp="1"/>
          </p:cNvSpPr>
          <p:nvPr>
            <p:ph type="body" orient="vert" idx="1"/>
          </p:nvPr>
        </p:nvSpPr>
        <p:spPr>
          <a:xfrm>
            <a:off x="838200" y="412302"/>
            <a:ext cx="7734300" cy="5759898"/>
          </a:xfrm>
        </p:spPr>
        <p:txBody>
          <a:bodyPr vert="eaVert" lIns="45720" tIns="0" rIns="45720" bIns="0"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C4A4181F-25C5-4F43-9D3D-6888EB50DD84}" type="datetime1">
              <a:rPr lang="ja-JP" altLang="en-US" smtClean="0"/>
              <a:t>2022/4/25</a:t>
            </a:fld>
            <a:endParaRPr lang="en-US" dirty="0"/>
          </a:p>
        </p:txBody>
      </p:sp>
      <p:sp>
        <p:nvSpPr>
          <p:cNvPr id="8" name="フッター プレースホルダー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BB10D81-EB47-474E-AFE6-F10ABA500AD1}" type="datetime1">
              <a:rPr lang="ja-JP" altLang="en-US" smtClean="0"/>
              <a:t>2022/4/25</a:t>
            </a:fld>
            <a:endParaRPr lang="en-US"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83FAE9EC-F641-49D1-8818-C6EAB532FF50}" type="datetime1">
              <a:rPr lang="ja-JP" altLang="en-US" smtClean="0"/>
              <a:t>2022/4/25</a:t>
            </a:fld>
            <a:endParaRPr lang="en-US"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3"/>
            <a:ext cx="10058400" cy="1450757"/>
          </a:xfrm>
        </p:spPr>
        <p:txBody>
          <a:bodyPr rtlCol="0"/>
          <a:lstStyle/>
          <a:p>
            <a:pPr rtl="0"/>
            <a:r>
              <a:rPr lang="ja-JP" altLang="en-US"/>
              <a:t>マスター タイトルの書式設定</a:t>
            </a:r>
            <a:endParaRPr lang="en-US" dirty="0"/>
          </a:p>
        </p:txBody>
      </p:sp>
      <p:sp>
        <p:nvSpPr>
          <p:cNvPr id="3" name="コンテンツ プレースホルダー 2"/>
          <p:cNvSpPr>
            <a:spLocks noGrp="1"/>
          </p:cNvSpPr>
          <p:nvPr>
            <p:ph sz="half" idx="1"/>
          </p:nvPr>
        </p:nvSpPr>
        <p:spPr>
          <a:xfrm>
            <a:off x="1097280" y="2120900"/>
            <a:ext cx="4639736" cy="3748193"/>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コンテンツ プレースホルダー 3"/>
          <p:cNvSpPr>
            <a:spLocks noGrp="1"/>
          </p:cNvSpPr>
          <p:nvPr>
            <p:ph sz="half" idx="2"/>
          </p:nvPr>
        </p:nvSpPr>
        <p:spPr>
          <a:xfrm>
            <a:off x="6515944" y="2120900"/>
            <a:ext cx="4639736" cy="3748194"/>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B43ECC2-B0E5-4875-9C28-6BDA7278145C}" type="datetime1">
              <a:rPr lang="ja-JP" altLang="en-US" smtClean="0"/>
              <a:t>2022/4/25</a:t>
            </a:fld>
            <a:endParaRPr lang="en-US"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3"/>
            <a:ext cx="10058400" cy="1450757"/>
          </a:xfrm>
        </p:spPr>
        <p:txBody>
          <a:bodyPr rtlCol="0"/>
          <a:lstStyle/>
          <a:p>
            <a:pPr rtl="0"/>
            <a:r>
              <a:rPr lang="ja-JP" altLang="en-US"/>
              <a:t>マスター タイトルの書式設定</a:t>
            </a:r>
            <a:endParaRPr lang="en-US" dirty="0"/>
          </a:p>
        </p:txBody>
      </p:sp>
      <p:sp>
        <p:nvSpPr>
          <p:cNvPr id="3" name="テキスト プレースホルダー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4" name="コンテンツ プレースホルダー 3"/>
          <p:cNvSpPr>
            <a:spLocks noGrp="1"/>
          </p:cNvSpPr>
          <p:nvPr>
            <p:ph sz="half" idx="2"/>
          </p:nvPr>
        </p:nvSpPr>
        <p:spPr>
          <a:xfrm>
            <a:off x="1097280" y="2958274"/>
            <a:ext cx="4639736" cy="2910821"/>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5" name="テキスト プレースホルダー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a:t>マスター テキストの書式設定</a:t>
            </a:r>
          </a:p>
        </p:txBody>
      </p:sp>
      <p:sp>
        <p:nvSpPr>
          <p:cNvPr id="6" name="コンテンツ プレースホルダー 5"/>
          <p:cNvSpPr>
            <a:spLocks noGrp="1"/>
          </p:cNvSpPr>
          <p:nvPr>
            <p:ph sz="quarter" idx="4"/>
          </p:nvPr>
        </p:nvSpPr>
        <p:spPr>
          <a:xfrm>
            <a:off x="6515944" y="2958273"/>
            <a:ext cx="4639736" cy="2910821"/>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A5138DC-E271-41C8-BE65-2AC8ADEEA4A9}" type="datetime1">
              <a:rPr lang="ja-JP" altLang="en-US" smtClean="0"/>
              <a:t>2022/4/25</a:t>
            </a:fld>
            <a:endParaRPr lang="en-US"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a:t>マスター タイトルの書式設定</a:t>
            </a:r>
            <a:endParaRPr lang="en-US"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F26F9E0-B2BB-4E8F-A353-6B1AF083078D}" type="datetime1">
              <a:rPr lang="ja-JP" altLang="en-US" smtClean="0"/>
              <a:t>2022/4/25</a:t>
            </a:fld>
            <a:endParaRPr lang="en-US"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345DEE80-C133-4C82-BA52-6E6A78DF5359}" type="datetime1">
              <a:rPr lang="ja-JP" altLang="en-US" smtClean="0"/>
              <a:t>2022/4/25</a:t>
            </a:fld>
            <a:endParaRPr lang="en-US"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ja-JP" altLang="en-US"/>
              <a:t>マスター タイトルの書式設定</a:t>
            </a:r>
            <a:endParaRPr lang="en-US" dirty="0"/>
          </a:p>
        </p:txBody>
      </p:sp>
      <p:sp>
        <p:nvSpPr>
          <p:cNvPr id="3" name="コンテンツ プレースホルダー 2"/>
          <p:cNvSpPr>
            <a:spLocks noGrp="1"/>
          </p:cNvSpPr>
          <p:nvPr>
            <p:ph idx="1"/>
          </p:nvPr>
        </p:nvSpPr>
        <p:spPr>
          <a:xfrm>
            <a:off x="5458984" y="812799"/>
            <a:ext cx="5928344" cy="5294757"/>
          </a:xfrm>
        </p:spPr>
        <p:txBody>
          <a:bodyPr rtlCol="0"/>
          <a:lstStyle/>
          <a:p>
            <a:pPr lvl="0" rtl="0"/>
            <a:r>
              <a:rPr lang="ja-JP" altLang="en-US"/>
              <a:t>マスター テキストの書式設定</a:t>
            </a:r>
          </a:p>
          <a:p>
            <a:pPr lvl="1" rtl="0"/>
            <a:r>
              <a:rPr lang="ja-JP" altLang="en-US"/>
              <a:t>第 </a:t>
            </a:r>
            <a:r>
              <a:rPr lang="en-US" altLang="ja-JP"/>
              <a:t>2 </a:t>
            </a:r>
            <a:r>
              <a:rPr lang="ja-JP" altLang="en-US"/>
              <a:t>レベル</a:t>
            </a:r>
          </a:p>
          <a:p>
            <a:pPr lvl="2" rtl="0"/>
            <a:r>
              <a:rPr lang="ja-JP" altLang="en-US"/>
              <a:t>第 </a:t>
            </a:r>
            <a:r>
              <a:rPr lang="en-US" altLang="ja-JP"/>
              <a:t>3 </a:t>
            </a:r>
            <a:r>
              <a:rPr lang="ja-JP" altLang="en-US"/>
              <a:t>レベル</a:t>
            </a:r>
          </a:p>
          <a:p>
            <a:pPr lvl="3" rtl="0"/>
            <a:r>
              <a:rPr lang="ja-JP" altLang="en-US"/>
              <a:t>第 </a:t>
            </a:r>
            <a:r>
              <a:rPr lang="en-US" altLang="ja-JP"/>
              <a:t>4 </a:t>
            </a:r>
            <a:r>
              <a:rPr lang="ja-JP" altLang="en-US"/>
              <a:t>レベル</a:t>
            </a:r>
          </a:p>
          <a:p>
            <a:pPr lvl="4" rtl="0"/>
            <a:r>
              <a:rPr lang="ja-JP" altLang="en-US"/>
              <a:t>第 </a:t>
            </a:r>
            <a:r>
              <a:rPr lang="en-US" altLang="ja-JP"/>
              <a:t>5 </a:t>
            </a:r>
            <a:r>
              <a:rPr lang="ja-JP" altLang="en-US"/>
              <a:t>レベル</a:t>
            </a:r>
            <a:endParaRPr lang="en-US" dirty="0"/>
          </a:p>
        </p:txBody>
      </p:sp>
      <p:sp>
        <p:nvSpPr>
          <p:cNvPr id="4" name="テキスト プレースホルダー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a:xfrm>
            <a:off x="643464" y="6446520"/>
            <a:ext cx="3517568" cy="365125"/>
          </a:xfrm>
        </p:spPr>
        <p:txBody>
          <a:bodyPr rtlCol="0"/>
          <a:lstStyle>
            <a:lvl1pPr algn="l">
              <a:defRPr/>
            </a:lvl1pPr>
          </a:lstStyle>
          <a:p>
            <a:pPr rtl="0"/>
            <a:fld id="{5D48F394-EB73-4DAF-B9DC-4B7F06E8D586}" type="datetime1">
              <a:rPr lang="ja-JP" altLang="en-US" smtClean="0"/>
              <a:t>2022/4/25</a:t>
            </a:fld>
            <a:endParaRPr lang="en-US" dirty="0"/>
          </a:p>
        </p:txBody>
      </p:sp>
      <p:sp>
        <p:nvSpPr>
          <p:cNvPr id="6" name="フッター プレースホルダー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a:t>アイコンをクリックして図を追加</a:t>
            </a:r>
            <a:endParaRPr lang="en-US" dirty="0"/>
          </a:p>
        </p:txBody>
      </p:sp>
      <p:sp>
        <p:nvSpPr>
          <p:cNvPr id="2" name="タイトル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ja-JP" altLang="en-US"/>
              <a:t>マスター タイトルの書式設定</a:t>
            </a:r>
            <a:endParaRPr lang="en-US"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fld id="{37D32CA8-DFB3-42D1-9A93-81D658AB3F6D}" type="datetime1">
              <a:rPr lang="ja-JP" altLang="en-US" smtClean="0"/>
              <a:t>2022/4/25</a:t>
            </a:fld>
            <a:endParaRPr lang="en-US" dirty="0"/>
          </a:p>
        </p:txBody>
      </p:sp>
      <p:sp>
        <p:nvSpPr>
          <p:cNvPr id="6" name="フッター プレースホルダー 5"/>
          <p:cNvSpPr>
            <a:spLocks noGrp="1"/>
          </p:cNvSpPr>
          <p:nvPr>
            <p:ph type="ftr" sz="quarter" idx="11"/>
          </p:nvPr>
        </p:nvSpPr>
        <p:spPr>
          <a:xfrm>
            <a:off x="1097279" y="6446838"/>
            <a:ext cx="6818262" cy="365125"/>
          </a:xfrm>
        </p:spPr>
        <p:txBody>
          <a:bodyPr rtlCol="0"/>
          <a:lstStyle/>
          <a:p>
            <a:pPr algn="l" rtl="0"/>
            <a:endParaRPr lang="en-US"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ja" dirty="0"/>
              <a:t>マスター タイトルの書式設定</a:t>
            </a:r>
            <a:endParaRPr lang="en-US" dirty="0"/>
          </a:p>
        </p:txBody>
      </p:sp>
      <p:sp>
        <p:nvSpPr>
          <p:cNvPr id="3" name="テキスト プレースホルダー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ja" dirty="0"/>
              <a:t>マスター テキストの書式設定</a:t>
            </a:r>
          </a:p>
          <a:p>
            <a:pPr lvl="1" rtl="0"/>
            <a:r>
              <a:rPr lang="ja" dirty="0"/>
              <a:t>第 2 レベル</a:t>
            </a:r>
          </a:p>
          <a:p>
            <a:pPr lvl="2" rtl="0"/>
            <a:r>
              <a:rPr lang="ja" dirty="0"/>
              <a:t>第 3 レベル</a:t>
            </a:r>
          </a:p>
          <a:p>
            <a:pPr lvl="3" rtl="0"/>
            <a:r>
              <a:rPr lang="ja" dirty="0"/>
              <a:t>第 4 レベル</a:t>
            </a:r>
          </a:p>
          <a:p>
            <a:pPr lvl="4" rtl="0"/>
            <a:r>
              <a:rPr lang="ja" dirty="0"/>
              <a:t>第 5 レベル</a:t>
            </a:r>
            <a:endParaRPr lang="en-US" dirty="0"/>
          </a:p>
        </p:txBody>
      </p:sp>
      <p:sp>
        <p:nvSpPr>
          <p:cNvPr id="4" name="日付プレースホルダー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eiryo UI" panose="020B0604030504040204" pitchFamily="50" charset="-128"/>
                <a:ea typeface="Meiryo UI" panose="020B0604030504040204" pitchFamily="50" charset="-128"/>
              </a:defRPr>
            </a:lvl1pPr>
          </a:lstStyle>
          <a:p>
            <a:fld id="{9C574417-D6A5-4805-B113-749635F0A52F}" type="datetime1">
              <a:rPr lang="ja-JP" altLang="en-US" noProof="0" smtClean="0"/>
              <a:t>2022/4/25</a:t>
            </a:fld>
            <a:endParaRPr lang="ja-JP" altLang="en-US" noProof="0" dirty="0"/>
          </a:p>
        </p:txBody>
      </p:sp>
      <p:sp>
        <p:nvSpPr>
          <p:cNvPr id="5" name="フッター プレースホルダー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kumimoji="1" sz="4700" i="0" kern="1200" spc="-50" baseline="0">
          <a:solidFill>
            <a:schemeClr val="tx1">
              <a:lumMod val="75000"/>
              <a:lumOff val="25000"/>
            </a:schemeClr>
          </a:solidFill>
          <a:latin typeface="MS Mincho" panose="02020609040205080304" pitchFamily="17" charset="-128"/>
          <a:ea typeface="MS Mincho" panose="02020609040205080304" pitchFamily="17"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1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7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3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長方形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タイトル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r>
              <a:rPr lang="zh-TW" altLang="en-US" sz="8000" dirty="0">
                <a:latin typeface="游ゴシック" panose="020B0400000000000000" pitchFamily="50" charset="-128"/>
                <a:ea typeface="游ゴシック" panose="020B0400000000000000" pitchFamily="50" charset="-128"/>
              </a:rPr>
              <a:t>廣告出稿的</a:t>
            </a:r>
            <a:br>
              <a:rPr lang="en-US" altLang="zh-TW" sz="8000" dirty="0">
                <a:latin typeface="游ゴシック" panose="020B0400000000000000" pitchFamily="50" charset="-128"/>
                <a:ea typeface="游ゴシック" panose="020B0400000000000000" pitchFamily="50" charset="-128"/>
              </a:rPr>
            </a:br>
            <a:r>
              <a:rPr lang="zh-TW" altLang="en-US" sz="8000" dirty="0">
                <a:latin typeface="游ゴシック" panose="020B0400000000000000" pitchFamily="50" charset="-128"/>
                <a:ea typeface="游ゴシック" panose="020B0400000000000000" pitchFamily="50" charset="-128"/>
              </a:rPr>
              <a:t>全新企劃</a:t>
            </a:r>
            <a:endParaRPr lang="ja" sz="8000" dirty="0">
              <a:latin typeface="MS Mincho" panose="02020609040205080304" pitchFamily="17" charset="-128"/>
              <a:ea typeface="MS Mincho" panose="02020609040205080304" pitchFamily="17" charset="-128"/>
            </a:endParaRPr>
          </a:p>
        </p:txBody>
      </p:sp>
      <p:sp>
        <p:nvSpPr>
          <p:cNvPr id="3" name="サブタイトル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en-US" altLang="ja-JP" b="0" i="0" dirty="0">
                <a:solidFill>
                  <a:srgbClr val="000000"/>
                </a:solidFill>
                <a:effectLst/>
                <a:latin typeface="Roboto" panose="020B0604020202020204" pitchFamily="2" charset="0"/>
              </a:rPr>
              <a:t>Renewal plan for advertising</a:t>
            </a:r>
            <a:endParaRPr lang="ja" sz="2400" dirty="0">
              <a:solidFill>
                <a:schemeClr val="tx1">
                  <a:lumMod val="85000"/>
                  <a:lumOff val="15000"/>
                </a:schemeClr>
              </a:solidFill>
            </a:endParaRPr>
          </a:p>
        </p:txBody>
      </p:sp>
      <p:pic>
        <p:nvPicPr>
          <p:cNvPr id="5" name="画像 4" descr="建物、座っている、ベンチ、側を含む画像&#10;&#10;自動生成された説明">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直線​​コネクタ(S)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681B1983-8416-4BA6-A013-1386720795DD}"/>
              </a:ext>
            </a:extLst>
          </p:cNvPr>
          <p:cNvSpPr>
            <a:spLocks noGrp="1"/>
          </p:cNvSpPr>
          <p:nvPr>
            <p:ph type="title"/>
          </p:nvPr>
        </p:nvSpPr>
        <p:spPr/>
        <p:txBody>
          <a:bodyPr/>
          <a:lstStyle/>
          <a:p>
            <a:r>
              <a:rPr lang="zh-TW" altLang="en-US" sz="3600" dirty="0">
                <a:latin typeface="游ゴシック" panose="020B0400000000000000" pitchFamily="50" charset="-128"/>
                <a:ea typeface="游ゴシック" panose="020B0400000000000000" pitchFamily="50" charset="-128"/>
              </a:rPr>
              <a:t>廣告出稿的</a:t>
            </a:r>
            <a:br>
              <a:rPr lang="en-US" altLang="ja-JP" sz="3600" dirty="0">
                <a:latin typeface="游ゴシック" panose="020B0400000000000000" pitchFamily="50" charset="-128"/>
                <a:ea typeface="游ゴシック" panose="020B0400000000000000" pitchFamily="50" charset="-128"/>
              </a:rPr>
            </a:br>
            <a:r>
              <a:rPr lang="zh-TW" altLang="en-US" sz="3600" dirty="0">
                <a:latin typeface="游ゴシック" panose="020B0400000000000000" pitchFamily="50" charset="-128"/>
                <a:ea typeface="游ゴシック" panose="020B0400000000000000" pitchFamily="50" charset="-128"/>
              </a:rPr>
              <a:t>全新企劃</a:t>
            </a:r>
            <a:endParaRPr lang="ja-JP" altLang="en-US" dirty="0"/>
          </a:p>
        </p:txBody>
      </p:sp>
      <p:sp>
        <p:nvSpPr>
          <p:cNvPr id="6" name="コンテンツ プレースホルダー 5">
            <a:extLst>
              <a:ext uri="{FF2B5EF4-FFF2-40B4-BE49-F238E27FC236}">
                <a16:creationId xmlns:a16="http://schemas.microsoft.com/office/drawing/2014/main" id="{77D845F3-0315-4DED-9334-973E299617C0}"/>
              </a:ext>
            </a:extLst>
          </p:cNvPr>
          <p:cNvSpPr>
            <a:spLocks noGrp="1"/>
          </p:cNvSpPr>
          <p:nvPr>
            <p:ph idx="1"/>
          </p:nvPr>
        </p:nvSpPr>
        <p:spPr>
          <a:xfrm>
            <a:off x="5458984" y="741085"/>
            <a:ext cx="5928344" cy="5375831"/>
          </a:xfrm>
        </p:spPr>
        <p:txBody>
          <a:bodyPr vert="horz" lIns="0" tIns="45720" rIns="0" bIns="45720" rtlCol="0">
            <a:spAutoFit/>
          </a:bodyPr>
          <a:lstStyle/>
          <a:p>
            <a:pPr marL="90488" indent="0" algn="just">
              <a:lnSpc>
                <a:spcPct val="100000"/>
              </a:lnSpc>
              <a:spcAft>
                <a:spcPts val="0"/>
              </a:spcAft>
              <a:buNone/>
            </a:pPr>
            <a:r>
              <a:rPr lang="ja-JP" altLang="en-US" sz="2000" dirty="0">
                <a:solidFill>
                  <a:schemeClr val="tx1"/>
                </a:solidFill>
                <a:latin typeface="游ゴシック" panose="020B0400000000000000" pitchFamily="50" charset="-128"/>
                <a:ea typeface="游ゴシック" panose="020B0400000000000000" pitchFamily="50" charset="-128"/>
              </a:rPr>
              <a:t>本企画の主題となる内容では、チラシの配布先の都心エリア、配布対象者の不特定多数という従来の営業方針を大幅に刷新します。配布エリアは都心エリア、郊外エリア、ベイエリアの</a:t>
            </a:r>
            <a:r>
              <a:rPr lang="en-US" altLang="ja-JP" sz="2000" dirty="0">
                <a:solidFill>
                  <a:schemeClr val="tx1"/>
                </a:solidFill>
                <a:latin typeface="游ゴシック" panose="020B0400000000000000" pitchFamily="50" charset="-128"/>
                <a:ea typeface="游ゴシック" panose="020B0400000000000000" pitchFamily="50" charset="-128"/>
              </a:rPr>
              <a:t>3</a:t>
            </a:r>
            <a:r>
              <a:rPr lang="ja-JP" altLang="en-US" sz="2000" dirty="0">
                <a:solidFill>
                  <a:schemeClr val="tx1"/>
                </a:solidFill>
                <a:latin typeface="游ゴシック" panose="020B0400000000000000" pitchFamily="50" charset="-128"/>
                <a:ea typeface="游ゴシック" panose="020B0400000000000000" pitchFamily="50" charset="-128"/>
              </a:rPr>
              <a:t>地区とし、配布対象者は年齢層、人口分布、家族構成、見込所得、消費傾向の</a:t>
            </a:r>
            <a:r>
              <a:rPr lang="en-US" altLang="ja-JP" sz="2000" dirty="0">
                <a:solidFill>
                  <a:schemeClr val="tx1"/>
                </a:solidFill>
                <a:latin typeface="游ゴシック" panose="020B0400000000000000" pitchFamily="50" charset="-128"/>
                <a:ea typeface="游ゴシック" panose="020B0400000000000000" pitchFamily="50" charset="-128"/>
              </a:rPr>
              <a:t>5</a:t>
            </a:r>
            <a:r>
              <a:rPr lang="ja-JP" altLang="en-US" sz="2000" dirty="0">
                <a:solidFill>
                  <a:schemeClr val="tx1"/>
                </a:solidFill>
                <a:latin typeface="游ゴシック" panose="020B0400000000000000" pitchFamily="50" charset="-128"/>
                <a:ea typeface="游ゴシック" panose="020B0400000000000000" pitchFamily="50" charset="-128"/>
              </a:rPr>
              <a:t>つの要素から分析します。</a:t>
            </a:r>
            <a:endParaRPr lang="en-US" altLang="ja-JP" sz="2000" dirty="0">
              <a:solidFill>
                <a:schemeClr val="tx1"/>
              </a:solidFill>
              <a:latin typeface="游ゴシック" panose="020B0400000000000000" pitchFamily="50" charset="-128"/>
              <a:ea typeface="游ゴシック" panose="020B0400000000000000" pitchFamily="50" charset="-128"/>
            </a:endParaRPr>
          </a:p>
          <a:p>
            <a:pPr marL="82550" indent="0" algn="just">
              <a:lnSpc>
                <a:spcPct val="100000"/>
              </a:lnSpc>
              <a:spcAft>
                <a:spcPts val="0"/>
              </a:spcAft>
              <a:buNone/>
            </a:pPr>
            <a:r>
              <a:rPr lang="ja-JP" altLang="en-US" sz="2000" dirty="0">
                <a:solidFill>
                  <a:schemeClr val="tx1"/>
                </a:solidFill>
                <a:latin typeface="游ゴシック" panose="020B0400000000000000" pitchFamily="50" charset="-128"/>
                <a:ea typeface="游ゴシック" panose="020B0400000000000000" pitchFamily="50" charset="-128"/>
              </a:rPr>
              <a:t>その際には、従来の単一デザインを見直して、</a:t>
            </a:r>
            <a:r>
              <a:rPr lang="en-US" altLang="ja-JP" sz="2000" dirty="0">
                <a:solidFill>
                  <a:schemeClr val="tx1"/>
                </a:solidFill>
                <a:latin typeface="游ゴシック" panose="020B0400000000000000" pitchFamily="50" charset="-128"/>
                <a:ea typeface="游ゴシック" panose="020B0400000000000000" pitchFamily="50" charset="-128"/>
              </a:rPr>
              <a:t>3</a:t>
            </a:r>
            <a:r>
              <a:rPr lang="ja-JP" altLang="en-US" sz="2000" dirty="0">
                <a:solidFill>
                  <a:schemeClr val="tx1"/>
                </a:solidFill>
                <a:latin typeface="游ゴシック" panose="020B0400000000000000" pitchFamily="50" charset="-128"/>
                <a:ea typeface="游ゴシック" panose="020B0400000000000000" pitchFamily="50" charset="-128"/>
              </a:rPr>
              <a:t>地区の</a:t>
            </a:r>
            <a:r>
              <a:rPr lang="en-US" altLang="ja-JP" sz="2000" dirty="0">
                <a:solidFill>
                  <a:schemeClr val="tx1"/>
                </a:solidFill>
                <a:latin typeface="游ゴシック" panose="020B0400000000000000" pitchFamily="50" charset="-128"/>
                <a:ea typeface="游ゴシック" panose="020B0400000000000000" pitchFamily="50" charset="-128"/>
              </a:rPr>
              <a:t>5</a:t>
            </a:r>
            <a:r>
              <a:rPr lang="ja-JP" altLang="en-US" sz="2000" dirty="0">
                <a:solidFill>
                  <a:schemeClr val="tx1"/>
                </a:solidFill>
                <a:latin typeface="游ゴシック" panose="020B0400000000000000" pitchFamily="50" charset="-128"/>
                <a:ea typeface="游ゴシック" panose="020B0400000000000000" pitchFamily="50" charset="-128"/>
              </a:rPr>
              <a:t>つの対象層ごとに異なるデザインのチラシを作成します。季節や価格、住まいの傾向や不動産へのニーズを読み取りながら、質の高いチラシをタイミングよく提供します。</a:t>
            </a:r>
            <a:endParaRPr lang="en-US" altLang="ja-JP" sz="2000" dirty="0">
              <a:solidFill>
                <a:schemeClr val="tx1"/>
              </a:solidFill>
              <a:latin typeface="游ゴシック" panose="020B0400000000000000" pitchFamily="50" charset="-128"/>
              <a:ea typeface="游ゴシック" panose="020B0400000000000000" pitchFamily="50" charset="-128"/>
            </a:endParaRPr>
          </a:p>
          <a:p>
            <a:pPr marL="82550" indent="0" algn="just">
              <a:lnSpc>
                <a:spcPct val="100000"/>
              </a:lnSpc>
              <a:spcAft>
                <a:spcPts val="0"/>
              </a:spcAft>
              <a:buNone/>
            </a:pPr>
            <a:r>
              <a:rPr lang="ja-JP" altLang="en-US" sz="2000" dirty="0">
                <a:solidFill>
                  <a:schemeClr val="tx1"/>
                </a:solidFill>
                <a:latin typeface="游ゴシック" panose="020B0400000000000000" pitchFamily="50" charset="-128"/>
                <a:ea typeface="游ゴシック" panose="020B0400000000000000" pitchFamily="50" charset="-128"/>
              </a:rPr>
              <a:t>チラシをまくだけで効果は出ません。チラシ配布後の見込み客に対しては、徹底したフォローアップによる営業体制を敷きます。電話と</a:t>
            </a:r>
            <a:r>
              <a:rPr lang="en-US" altLang="ja-JP" sz="2000" dirty="0">
                <a:solidFill>
                  <a:schemeClr val="tx1"/>
                </a:solidFill>
                <a:latin typeface="游ゴシック" panose="020B0400000000000000" pitchFamily="50" charset="-128"/>
                <a:ea typeface="游ゴシック" panose="020B0400000000000000" pitchFamily="50" charset="-128"/>
              </a:rPr>
              <a:t>Web</a:t>
            </a:r>
            <a:r>
              <a:rPr lang="ja-JP" altLang="en-US" sz="2000" dirty="0">
                <a:solidFill>
                  <a:schemeClr val="tx1"/>
                </a:solidFill>
                <a:latin typeface="游ゴシック" panose="020B0400000000000000" pitchFamily="50" charset="-128"/>
                <a:ea typeface="游ゴシック" panose="020B0400000000000000" pitchFamily="50" charset="-128"/>
              </a:rPr>
              <a:t>サイトの対応強化、</a:t>
            </a:r>
            <a:r>
              <a:rPr lang="en-US" altLang="ja-JP" sz="2000" dirty="0">
                <a:solidFill>
                  <a:schemeClr val="tx1"/>
                </a:solidFill>
                <a:latin typeface="游ゴシック" panose="020B0400000000000000" pitchFamily="50" charset="-128"/>
                <a:ea typeface="游ゴシック" panose="020B0400000000000000" pitchFamily="50" charset="-128"/>
              </a:rPr>
              <a:t>24</a:t>
            </a:r>
            <a:r>
              <a:rPr lang="ja-JP" altLang="en-US" sz="2000" dirty="0">
                <a:solidFill>
                  <a:schemeClr val="tx1"/>
                </a:solidFill>
                <a:latin typeface="游ゴシック" panose="020B0400000000000000" pitchFamily="50" charset="-128"/>
                <a:ea typeface="游ゴシック" panose="020B0400000000000000" pitchFamily="50" charset="-128"/>
              </a:rPr>
              <a:t>時間応対、優良顧客の育成を長期的な視点から推進します。</a:t>
            </a:r>
          </a:p>
        </p:txBody>
      </p:sp>
      <p:sp>
        <p:nvSpPr>
          <p:cNvPr id="7" name="テキスト プレースホルダー 6">
            <a:extLst>
              <a:ext uri="{FF2B5EF4-FFF2-40B4-BE49-F238E27FC236}">
                <a16:creationId xmlns:a16="http://schemas.microsoft.com/office/drawing/2014/main" id="{0A732959-CBF8-482A-A348-CA5D638C10F8}"/>
              </a:ext>
            </a:extLst>
          </p:cNvPr>
          <p:cNvSpPr>
            <a:spLocks noGrp="1"/>
          </p:cNvSpPr>
          <p:nvPr>
            <p:ph type="body" sz="half" idx="2"/>
          </p:nvPr>
        </p:nvSpPr>
        <p:spPr/>
        <p:txBody>
          <a:bodyPr/>
          <a:lstStyle/>
          <a:p>
            <a:r>
              <a:rPr lang="ja-JP" altLang="en-US" sz="1800" dirty="0">
                <a:latin typeface="游ゴシック" panose="020B0400000000000000" pitchFamily="50" charset="-128"/>
                <a:ea typeface="游ゴシック" panose="020B0400000000000000" pitchFamily="50" charset="-128"/>
              </a:rPr>
              <a:t>配布エリアを細分化し、</a:t>
            </a:r>
            <a:endParaRPr lang="en-US" altLang="ja-JP" sz="1800" dirty="0">
              <a:latin typeface="游ゴシック" panose="020B0400000000000000" pitchFamily="50" charset="-128"/>
              <a:ea typeface="游ゴシック" panose="020B0400000000000000" pitchFamily="50" charset="-128"/>
            </a:endParaRPr>
          </a:p>
          <a:p>
            <a:r>
              <a:rPr lang="ja-JP" altLang="en-US" sz="1800" dirty="0">
                <a:latin typeface="游ゴシック" panose="020B0400000000000000" pitchFamily="50" charset="-128"/>
                <a:ea typeface="游ゴシック" panose="020B0400000000000000" pitchFamily="50" charset="-128"/>
              </a:rPr>
              <a:t>広告内容を全面刷新する</a:t>
            </a:r>
            <a:endParaRPr lang="en-US" altLang="ja-JP" sz="1800" dirty="0">
              <a:latin typeface="游ゴシック" panose="020B0400000000000000" pitchFamily="50" charset="-128"/>
              <a:ea typeface="游ゴシック" panose="020B0400000000000000" pitchFamily="50" charset="-128"/>
            </a:endParaRPr>
          </a:p>
          <a:p>
            <a:r>
              <a:rPr lang="ja-JP" altLang="en-US" sz="1800" dirty="0">
                <a:latin typeface="游ゴシック" panose="020B0400000000000000" pitchFamily="50" charset="-128"/>
                <a:ea typeface="游ゴシック" panose="020B0400000000000000" pitchFamily="50" charset="-128"/>
              </a:rPr>
              <a:t>折り込みチラシ戦略</a:t>
            </a:r>
          </a:p>
        </p:txBody>
      </p:sp>
      <p:sp>
        <p:nvSpPr>
          <p:cNvPr id="4" name="日付プレースホルダー 3">
            <a:extLst>
              <a:ext uri="{FF2B5EF4-FFF2-40B4-BE49-F238E27FC236}">
                <a16:creationId xmlns:a16="http://schemas.microsoft.com/office/drawing/2014/main" id="{D31BCADD-F958-4BD6-9C31-43E5B1BCABE7}"/>
              </a:ext>
            </a:extLst>
          </p:cNvPr>
          <p:cNvSpPr>
            <a:spLocks noGrp="1"/>
          </p:cNvSpPr>
          <p:nvPr>
            <p:ph type="dt" sz="half" idx="10"/>
          </p:nvPr>
        </p:nvSpPr>
        <p:spPr/>
        <p:txBody>
          <a:bodyPr/>
          <a:lstStyle/>
          <a:p>
            <a:pPr rtl="0"/>
            <a:fld id="{6BB10D81-EB47-474E-AFE6-F10ABA500AD1}" type="datetime1">
              <a:rPr lang="ja-JP" altLang="en-US" smtClean="0"/>
              <a:t>2022/4/25</a:t>
            </a:fld>
            <a:endParaRPr lang="en-US" dirty="0"/>
          </a:p>
        </p:txBody>
      </p:sp>
    </p:spTree>
    <p:extLst>
      <p:ext uri="{BB962C8B-B14F-4D97-AF65-F5344CB8AC3E}">
        <p14:creationId xmlns:p14="http://schemas.microsoft.com/office/powerpoint/2010/main" val="2527892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681B1983-8416-4BA6-A013-1386720795DD}"/>
              </a:ext>
            </a:extLst>
          </p:cNvPr>
          <p:cNvSpPr>
            <a:spLocks noGrp="1"/>
          </p:cNvSpPr>
          <p:nvPr>
            <p:ph type="title"/>
          </p:nvPr>
        </p:nvSpPr>
        <p:spPr/>
        <p:txBody>
          <a:bodyPr/>
          <a:lstStyle/>
          <a:p>
            <a:r>
              <a:rPr lang="zh-TW" altLang="en-US" sz="3600" dirty="0">
                <a:latin typeface="游ゴシック" panose="020B0400000000000000" pitchFamily="50" charset="-128"/>
                <a:ea typeface="游ゴシック" panose="020B0400000000000000" pitchFamily="50" charset="-128"/>
              </a:rPr>
              <a:t>廣告出稿的</a:t>
            </a:r>
            <a:br>
              <a:rPr lang="en-US" altLang="ja-JP" sz="3600" dirty="0">
                <a:latin typeface="游ゴシック" panose="020B0400000000000000" pitchFamily="50" charset="-128"/>
                <a:ea typeface="游ゴシック" panose="020B0400000000000000" pitchFamily="50" charset="-128"/>
              </a:rPr>
            </a:br>
            <a:r>
              <a:rPr lang="zh-TW" altLang="en-US" sz="3600" dirty="0">
                <a:latin typeface="游ゴシック" panose="020B0400000000000000" pitchFamily="50" charset="-128"/>
                <a:ea typeface="游ゴシック" panose="020B0400000000000000" pitchFamily="50" charset="-128"/>
              </a:rPr>
              <a:t>全新企劃</a:t>
            </a:r>
            <a:endParaRPr lang="ja-JP" altLang="en-US" dirty="0"/>
          </a:p>
        </p:txBody>
      </p:sp>
      <p:sp>
        <p:nvSpPr>
          <p:cNvPr id="6" name="コンテンツ プレースホルダー 5">
            <a:extLst>
              <a:ext uri="{FF2B5EF4-FFF2-40B4-BE49-F238E27FC236}">
                <a16:creationId xmlns:a16="http://schemas.microsoft.com/office/drawing/2014/main" id="{77D845F3-0315-4DED-9334-973E299617C0}"/>
              </a:ext>
            </a:extLst>
          </p:cNvPr>
          <p:cNvSpPr>
            <a:spLocks noGrp="1"/>
          </p:cNvSpPr>
          <p:nvPr>
            <p:ph idx="1"/>
          </p:nvPr>
        </p:nvSpPr>
        <p:spPr>
          <a:xfrm>
            <a:off x="5458984" y="936010"/>
            <a:ext cx="5928344" cy="4985980"/>
          </a:xfrm>
        </p:spPr>
        <p:txBody>
          <a:bodyPr vert="horz" lIns="0" tIns="45720" rIns="0" bIns="45720" rtlCol="0">
            <a:spAutoFit/>
          </a:bodyPr>
          <a:lstStyle/>
          <a:p>
            <a:pPr marL="90488" indent="0" algn="just">
              <a:lnSpc>
                <a:spcPct val="100000"/>
              </a:lnSpc>
              <a:spcAft>
                <a:spcPts val="0"/>
              </a:spcAft>
              <a:buNone/>
            </a:pPr>
            <a:r>
              <a:rPr lang="en-US" altLang="ja-JP" sz="2000" dirty="0">
                <a:solidFill>
                  <a:schemeClr val="tx1"/>
                </a:solidFill>
                <a:latin typeface="游ゴシック" panose="020B0400000000000000" pitchFamily="50" charset="-128"/>
                <a:ea typeface="游ゴシック" panose="020B0400000000000000" pitchFamily="50" charset="-128"/>
              </a:rPr>
              <a:t>3</a:t>
            </a:r>
            <a:r>
              <a:rPr lang="ja-JP" altLang="en-US" sz="2000" dirty="0">
                <a:solidFill>
                  <a:schemeClr val="tx1"/>
                </a:solidFill>
                <a:latin typeface="游ゴシック" panose="020B0400000000000000" pitchFamily="50" charset="-128"/>
                <a:ea typeface="游ゴシック" panose="020B0400000000000000" pitchFamily="50" charset="-128"/>
              </a:rPr>
              <a:t>地区と</a:t>
            </a:r>
            <a:r>
              <a:rPr lang="en-US" altLang="ja-JP" sz="2000" dirty="0">
                <a:solidFill>
                  <a:schemeClr val="tx1"/>
                </a:solidFill>
                <a:latin typeface="游ゴシック" panose="020B0400000000000000" pitchFamily="50" charset="-128"/>
                <a:ea typeface="游ゴシック" panose="020B0400000000000000" pitchFamily="50" charset="-128"/>
              </a:rPr>
              <a:t>5</a:t>
            </a:r>
            <a:r>
              <a:rPr lang="ja-JP" altLang="en-US" sz="2000" dirty="0">
                <a:solidFill>
                  <a:schemeClr val="tx1"/>
                </a:solidFill>
                <a:latin typeface="游ゴシック" panose="020B0400000000000000" pitchFamily="50" charset="-128"/>
                <a:ea typeface="游ゴシック" panose="020B0400000000000000" pitchFamily="50" charset="-128"/>
              </a:rPr>
              <a:t>要素で消費者分析</a:t>
            </a:r>
            <a:endParaRPr lang="en-US" altLang="ja-JP" sz="200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1600" dirty="0">
                <a:solidFill>
                  <a:schemeClr val="tx1"/>
                </a:solidFill>
                <a:latin typeface="游ゴシック" panose="020B0400000000000000" pitchFamily="50" charset="-128"/>
                <a:ea typeface="游ゴシック" panose="020B0400000000000000" pitchFamily="50" charset="-128"/>
              </a:rPr>
              <a:t>本企画の主題となる内容では、チラシの配布先の都心エリア、配布対象者の不特定多数という従来の営業方針を大幅に刷新します。配布エリアは都心エリア、郊外エリア、ベイエリアの</a:t>
            </a:r>
            <a:r>
              <a:rPr lang="en-US" altLang="ja-JP" sz="1600" dirty="0">
                <a:solidFill>
                  <a:schemeClr val="tx1"/>
                </a:solidFill>
                <a:latin typeface="游ゴシック" panose="020B0400000000000000" pitchFamily="50" charset="-128"/>
                <a:ea typeface="游ゴシック" panose="020B0400000000000000" pitchFamily="50" charset="-128"/>
              </a:rPr>
              <a:t>3</a:t>
            </a:r>
            <a:r>
              <a:rPr lang="ja-JP" altLang="en-US" sz="1600" dirty="0">
                <a:solidFill>
                  <a:schemeClr val="tx1"/>
                </a:solidFill>
                <a:latin typeface="游ゴシック" panose="020B0400000000000000" pitchFamily="50" charset="-128"/>
                <a:ea typeface="游ゴシック" panose="020B0400000000000000" pitchFamily="50" charset="-128"/>
              </a:rPr>
              <a:t>地区とし、配布対象者は年齢層、人口分布、家族構成、見込所得、消費傾向の</a:t>
            </a:r>
            <a:r>
              <a:rPr lang="en-US" altLang="ja-JP" sz="1600" dirty="0">
                <a:solidFill>
                  <a:schemeClr val="tx1"/>
                </a:solidFill>
                <a:latin typeface="游ゴシック" panose="020B0400000000000000" pitchFamily="50" charset="-128"/>
                <a:ea typeface="游ゴシック" panose="020B0400000000000000" pitchFamily="50" charset="-128"/>
              </a:rPr>
              <a:t>5</a:t>
            </a:r>
            <a:r>
              <a:rPr lang="ja-JP" altLang="en-US" sz="1600" dirty="0">
                <a:solidFill>
                  <a:schemeClr val="tx1"/>
                </a:solidFill>
                <a:latin typeface="游ゴシック" panose="020B0400000000000000" pitchFamily="50" charset="-128"/>
                <a:ea typeface="游ゴシック" panose="020B0400000000000000" pitchFamily="50" charset="-128"/>
              </a:rPr>
              <a:t>つの要素から分析します。</a:t>
            </a:r>
            <a:endParaRPr lang="en-US" altLang="ja-JP" sz="160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2000" dirty="0">
                <a:solidFill>
                  <a:schemeClr val="tx1"/>
                </a:solidFill>
                <a:latin typeface="游ゴシック" panose="020B0400000000000000" pitchFamily="50" charset="-128"/>
                <a:ea typeface="游ゴシック" panose="020B0400000000000000" pitchFamily="50" charset="-128"/>
              </a:rPr>
              <a:t>異なる</a:t>
            </a:r>
            <a:r>
              <a:rPr lang="ja-JP" altLang="en-US" sz="2000" spc="-150" dirty="0">
                <a:solidFill>
                  <a:schemeClr val="tx1"/>
                </a:solidFill>
                <a:latin typeface="游ゴシック" panose="020B0400000000000000" pitchFamily="50" charset="-128"/>
                <a:ea typeface="游ゴシック" panose="020B0400000000000000" pitchFamily="50" charset="-128"/>
              </a:rPr>
              <a:t>デザインでアプローチ</a:t>
            </a:r>
            <a:endParaRPr lang="en-US" altLang="ja-JP" sz="2000" spc="-15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1600" dirty="0">
                <a:solidFill>
                  <a:schemeClr val="tx1"/>
                </a:solidFill>
                <a:latin typeface="游ゴシック" panose="020B0400000000000000" pitchFamily="50" charset="-128"/>
                <a:ea typeface="游ゴシック" panose="020B0400000000000000" pitchFamily="50" charset="-128"/>
              </a:rPr>
              <a:t>従来の単一デザインを見直して、</a:t>
            </a:r>
            <a:r>
              <a:rPr lang="en-US" altLang="ja-JP" sz="1600" dirty="0">
                <a:solidFill>
                  <a:schemeClr val="tx1"/>
                </a:solidFill>
                <a:latin typeface="游ゴシック" panose="020B0400000000000000" pitchFamily="50" charset="-128"/>
                <a:ea typeface="游ゴシック" panose="020B0400000000000000" pitchFamily="50" charset="-128"/>
              </a:rPr>
              <a:t>3</a:t>
            </a:r>
            <a:r>
              <a:rPr lang="ja-JP" altLang="en-US" sz="1600" dirty="0">
                <a:solidFill>
                  <a:schemeClr val="tx1"/>
                </a:solidFill>
                <a:latin typeface="游ゴシック" panose="020B0400000000000000" pitchFamily="50" charset="-128"/>
                <a:ea typeface="游ゴシック" panose="020B0400000000000000" pitchFamily="50" charset="-128"/>
              </a:rPr>
              <a:t>地区の</a:t>
            </a:r>
            <a:r>
              <a:rPr lang="en-US" altLang="ja-JP" sz="1600" dirty="0">
                <a:solidFill>
                  <a:schemeClr val="tx1"/>
                </a:solidFill>
                <a:latin typeface="游ゴシック" panose="020B0400000000000000" pitchFamily="50" charset="-128"/>
                <a:ea typeface="游ゴシック" panose="020B0400000000000000" pitchFamily="50" charset="-128"/>
              </a:rPr>
              <a:t>5</a:t>
            </a:r>
            <a:r>
              <a:rPr lang="ja-JP" altLang="en-US" sz="1600" dirty="0">
                <a:solidFill>
                  <a:schemeClr val="tx1"/>
                </a:solidFill>
                <a:latin typeface="游ゴシック" panose="020B0400000000000000" pitchFamily="50" charset="-128"/>
                <a:ea typeface="游ゴシック" panose="020B0400000000000000" pitchFamily="50" charset="-128"/>
              </a:rPr>
              <a:t>つの対象層ごとに異なるデザインのチラシを作成します。季節や価格、住まいの傾向や不動産へのニーズを読み取りながら、質の高いチラシをタイミングよく提供します。</a:t>
            </a:r>
            <a:endParaRPr lang="en-US" altLang="ja-JP" sz="160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2000" dirty="0">
                <a:solidFill>
                  <a:schemeClr val="tx1"/>
                </a:solidFill>
                <a:latin typeface="游ゴシック" panose="020B0400000000000000" pitchFamily="50" charset="-128"/>
                <a:ea typeface="游ゴシック" panose="020B0400000000000000" pitchFamily="50" charset="-128"/>
              </a:rPr>
              <a:t>徹底した</a:t>
            </a:r>
            <a:r>
              <a:rPr lang="ja-JP" altLang="en-US" sz="2000" spc="-150" dirty="0">
                <a:solidFill>
                  <a:schemeClr val="tx1"/>
                </a:solidFill>
                <a:latin typeface="游ゴシック" panose="020B0400000000000000" pitchFamily="50" charset="-128"/>
                <a:ea typeface="游ゴシック" panose="020B0400000000000000" pitchFamily="50" charset="-128"/>
              </a:rPr>
              <a:t>フォローアップ</a:t>
            </a:r>
            <a:endParaRPr lang="en-US" altLang="ja-JP" sz="2000" spc="-15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1600" dirty="0">
                <a:solidFill>
                  <a:schemeClr val="tx1"/>
                </a:solidFill>
                <a:latin typeface="游ゴシック" panose="020B0400000000000000" pitchFamily="50" charset="-128"/>
                <a:ea typeface="游ゴシック" panose="020B0400000000000000" pitchFamily="50" charset="-128"/>
              </a:rPr>
              <a:t>チラシをまくだけで効果は出ません。チラシ配布後の見込み客に対しては、徹底したフォローアップによる営業体制を敷きます。電話と</a:t>
            </a:r>
            <a:r>
              <a:rPr lang="en-US" altLang="ja-JP" sz="1600" dirty="0">
                <a:solidFill>
                  <a:schemeClr val="tx1"/>
                </a:solidFill>
                <a:latin typeface="游ゴシック" panose="020B0400000000000000" pitchFamily="50" charset="-128"/>
                <a:ea typeface="游ゴシック" panose="020B0400000000000000" pitchFamily="50" charset="-128"/>
              </a:rPr>
              <a:t>Web</a:t>
            </a:r>
            <a:r>
              <a:rPr lang="ja-JP" altLang="en-US" sz="1600" dirty="0">
                <a:solidFill>
                  <a:schemeClr val="tx1"/>
                </a:solidFill>
                <a:latin typeface="游ゴシック" panose="020B0400000000000000" pitchFamily="50" charset="-128"/>
                <a:ea typeface="游ゴシック" panose="020B0400000000000000" pitchFamily="50" charset="-128"/>
              </a:rPr>
              <a:t>サイトの対応強化、</a:t>
            </a:r>
            <a:r>
              <a:rPr lang="en-US" altLang="ja-JP" sz="1600" dirty="0">
                <a:solidFill>
                  <a:schemeClr val="tx1"/>
                </a:solidFill>
                <a:latin typeface="游ゴシック" panose="020B0400000000000000" pitchFamily="50" charset="-128"/>
                <a:ea typeface="游ゴシック" panose="020B0400000000000000" pitchFamily="50" charset="-128"/>
              </a:rPr>
              <a:t>24</a:t>
            </a:r>
            <a:r>
              <a:rPr lang="ja-JP" altLang="en-US" sz="1600" dirty="0">
                <a:solidFill>
                  <a:schemeClr val="tx1"/>
                </a:solidFill>
                <a:latin typeface="游ゴシック" panose="020B0400000000000000" pitchFamily="50" charset="-128"/>
                <a:ea typeface="游ゴシック" panose="020B0400000000000000" pitchFamily="50" charset="-128"/>
              </a:rPr>
              <a:t>時間応対、優良顧客の育成を長期的な視点から推進します。</a:t>
            </a:r>
          </a:p>
        </p:txBody>
      </p:sp>
      <p:sp>
        <p:nvSpPr>
          <p:cNvPr id="7" name="テキスト プレースホルダー 6">
            <a:extLst>
              <a:ext uri="{FF2B5EF4-FFF2-40B4-BE49-F238E27FC236}">
                <a16:creationId xmlns:a16="http://schemas.microsoft.com/office/drawing/2014/main" id="{0A732959-CBF8-482A-A348-CA5D638C10F8}"/>
              </a:ext>
            </a:extLst>
          </p:cNvPr>
          <p:cNvSpPr>
            <a:spLocks noGrp="1"/>
          </p:cNvSpPr>
          <p:nvPr>
            <p:ph type="body" sz="half" idx="2"/>
          </p:nvPr>
        </p:nvSpPr>
        <p:spPr/>
        <p:txBody>
          <a:bodyPr/>
          <a:lstStyle/>
          <a:p>
            <a:r>
              <a:rPr lang="ja-JP" altLang="en-US" sz="1800" dirty="0">
                <a:latin typeface="游ゴシック" panose="020B0400000000000000" pitchFamily="50" charset="-128"/>
                <a:ea typeface="游ゴシック" panose="020B0400000000000000" pitchFamily="50" charset="-128"/>
              </a:rPr>
              <a:t>配布エリアを細分化し、</a:t>
            </a:r>
            <a:endParaRPr lang="en-US" altLang="ja-JP" sz="1800" dirty="0">
              <a:latin typeface="游ゴシック" panose="020B0400000000000000" pitchFamily="50" charset="-128"/>
              <a:ea typeface="游ゴシック" panose="020B0400000000000000" pitchFamily="50" charset="-128"/>
            </a:endParaRPr>
          </a:p>
          <a:p>
            <a:r>
              <a:rPr lang="ja-JP" altLang="en-US" sz="1800" dirty="0">
                <a:latin typeface="游ゴシック" panose="020B0400000000000000" pitchFamily="50" charset="-128"/>
                <a:ea typeface="游ゴシック" panose="020B0400000000000000" pitchFamily="50" charset="-128"/>
              </a:rPr>
              <a:t>広告内容を全面刷新する</a:t>
            </a:r>
            <a:endParaRPr lang="en-US" altLang="ja-JP" sz="1800" dirty="0">
              <a:latin typeface="游ゴシック" panose="020B0400000000000000" pitchFamily="50" charset="-128"/>
              <a:ea typeface="游ゴシック" panose="020B0400000000000000" pitchFamily="50" charset="-128"/>
            </a:endParaRPr>
          </a:p>
          <a:p>
            <a:r>
              <a:rPr lang="ja-JP" altLang="en-US" sz="1800" dirty="0">
                <a:latin typeface="游ゴシック" panose="020B0400000000000000" pitchFamily="50" charset="-128"/>
                <a:ea typeface="游ゴシック" panose="020B0400000000000000" pitchFamily="50" charset="-128"/>
              </a:rPr>
              <a:t>折り込みチラシ戦略</a:t>
            </a:r>
          </a:p>
        </p:txBody>
      </p:sp>
      <p:sp>
        <p:nvSpPr>
          <p:cNvPr id="4" name="日付プレースホルダー 3">
            <a:extLst>
              <a:ext uri="{FF2B5EF4-FFF2-40B4-BE49-F238E27FC236}">
                <a16:creationId xmlns:a16="http://schemas.microsoft.com/office/drawing/2014/main" id="{D31BCADD-F958-4BD6-9C31-43E5B1BCABE7}"/>
              </a:ext>
            </a:extLst>
          </p:cNvPr>
          <p:cNvSpPr>
            <a:spLocks noGrp="1"/>
          </p:cNvSpPr>
          <p:nvPr>
            <p:ph type="dt" sz="half" idx="10"/>
          </p:nvPr>
        </p:nvSpPr>
        <p:spPr/>
        <p:txBody>
          <a:bodyPr/>
          <a:lstStyle/>
          <a:p>
            <a:pPr rtl="0"/>
            <a:fld id="{6BB10D81-EB47-474E-AFE6-F10ABA500AD1}" type="datetime1">
              <a:rPr lang="ja-JP" altLang="en-US" smtClean="0"/>
              <a:t>2022/4/25</a:t>
            </a:fld>
            <a:endParaRPr lang="en-US" dirty="0"/>
          </a:p>
        </p:txBody>
      </p:sp>
    </p:spTree>
    <p:extLst>
      <p:ext uri="{BB962C8B-B14F-4D97-AF65-F5344CB8AC3E}">
        <p14:creationId xmlns:p14="http://schemas.microsoft.com/office/powerpoint/2010/main" val="49197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681B1983-8416-4BA6-A013-1386720795DD}"/>
              </a:ext>
            </a:extLst>
          </p:cNvPr>
          <p:cNvSpPr>
            <a:spLocks noGrp="1"/>
          </p:cNvSpPr>
          <p:nvPr>
            <p:ph type="title"/>
          </p:nvPr>
        </p:nvSpPr>
        <p:spPr/>
        <p:txBody>
          <a:bodyPr/>
          <a:lstStyle/>
          <a:p>
            <a:r>
              <a:rPr lang="zh-TW" altLang="en-US" sz="3600" dirty="0">
                <a:latin typeface="游ゴシック" panose="020B0400000000000000" pitchFamily="50" charset="-128"/>
                <a:ea typeface="游ゴシック" panose="020B0400000000000000" pitchFamily="50" charset="-128"/>
              </a:rPr>
              <a:t>廣告出稿的</a:t>
            </a:r>
            <a:br>
              <a:rPr lang="en-US" altLang="ja-JP" sz="3600" dirty="0">
                <a:latin typeface="游ゴシック" panose="020B0400000000000000" pitchFamily="50" charset="-128"/>
                <a:ea typeface="游ゴシック" panose="020B0400000000000000" pitchFamily="50" charset="-128"/>
              </a:rPr>
            </a:br>
            <a:r>
              <a:rPr lang="zh-TW" altLang="en-US" sz="3600">
                <a:latin typeface="游ゴシック" panose="020B0400000000000000" pitchFamily="50" charset="-128"/>
                <a:ea typeface="游ゴシック" panose="020B0400000000000000" pitchFamily="50" charset="-128"/>
              </a:rPr>
              <a:t>全新企劃</a:t>
            </a:r>
            <a:endParaRPr lang="ja-JP" altLang="en-US" dirty="0"/>
          </a:p>
        </p:txBody>
      </p:sp>
      <p:sp>
        <p:nvSpPr>
          <p:cNvPr id="6" name="コンテンツ プレースホルダー 5">
            <a:extLst>
              <a:ext uri="{FF2B5EF4-FFF2-40B4-BE49-F238E27FC236}">
                <a16:creationId xmlns:a16="http://schemas.microsoft.com/office/drawing/2014/main" id="{77D845F3-0315-4DED-9334-973E299617C0}"/>
              </a:ext>
            </a:extLst>
          </p:cNvPr>
          <p:cNvSpPr>
            <a:spLocks noGrp="1"/>
          </p:cNvSpPr>
          <p:nvPr>
            <p:ph idx="1"/>
          </p:nvPr>
        </p:nvSpPr>
        <p:spPr>
          <a:xfrm>
            <a:off x="5458984" y="936010"/>
            <a:ext cx="5928344" cy="4985980"/>
          </a:xfrm>
        </p:spPr>
        <p:txBody>
          <a:bodyPr vert="horz" lIns="0" tIns="45720" rIns="0" bIns="45720" rtlCol="0">
            <a:spAutoFit/>
          </a:bodyPr>
          <a:lstStyle/>
          <a:p>
            <a:pPr marL="90488" indent="0" algn="just">
              <a:lnSpc>
                <a:spcPct val="100000"/>
              </a:lnSpc>
              <a:spcAft>
                <a:spcPts val="0"/>
              </a:spcAft>
              <a:buNone/>
            </a:pPr>
            <a:r>
              <a:rPr lang="en-US" altLang="ja-JP" sz="2000" b="1" dirty="0">
                <a:solidFill>
                  <a:srgbClr val="002570"/>
                </a:solidFill>
                <a:latin typeface="游ゴシック" panose="020B0400000000000000" pitchFamily="50" charset="-128"/>
                <a:ea typeface="游ゴシック" panose="020B0400000000000000" pitchFamily="50" charset="-128"/>
              </a:rPr>
              <a:t>3</a:t>
            </a:r>
            <a:r>
              <a:rPr lang="ja-JP" altLang="en-US" sz="2000" b="1" dirty="0">
                <a:solidFill>
                  <a:srgbClr val="002570"/>
                </a:solidFill>
                <a:latin typeface="游ゴシック" panose="020B0400000000000000" pitchFamily="50" charset="-128"/>
                <a:ea typeface="游ゴシック" panose="020B0400000000000000" pitchFamily="50" charset="-128"/>
              </a:rPr>
              <a:t>地区</a:t>
            </a:r>
            <a:r>
              <a:rPr lang="en-US" altLang="ja-JP" sz="2000" b="1" dirty="0">
                <a:solidFill>
                  <a:srgbClr val="002570"/>
                </a:solidFill>
                <a:latin typeface="游ゴシック" panose="020B0400000000000000" pitchFamily="50" charset="-128"/>
                <a:ea typeface="游ゴシック" panose="020B0400000000000000" pitchFamily="50" charset="-128"/>
              </a:rPr>
              <a:t>&amp;5</a:t>
            </a:r>
            <a:r>
              <a:rPr lang="ja-JP" altLang="en-US" sz="2000" b="1" dirty="0">
                <a:solidFill>
                  <a:srgbClr val="002570"/>
                </a:solidFill>
                <a:latin typeface="游ゴシック" panose="020B0400000000000000" pitchFamily="50" charset="-128"/>
                <a:ea typeface="游ゴシック" panose="020B0400000000000000" pitchFamily="50" charset="-128"/>
              </a:rPr>
              <a:t>要素で対象者を分析する</a:t>
            </a:r>
            <a:endParaRPr lang="en-US" altLang="ja-JP" sz="2000" b="1" dirty="0">
              <a:solidFill>
                <a:srgbClr val="002570"/>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1600" dirty="0">
                <a:solidFill>
                  <a:schemeClr val="tx1"/>
                </a:solidFill>
                <a:latin typeface="游ゴシック" panose="020B0400000000000000" pitchFamily="50" charset="-128"/>
                <a:ea typeface="游ゴシック" panose="020B0400000000000000" pitchFamily="50" charset="-128"/>
              </a:rPr>
              <a:t>本企画の主題となる内容では、チラシの配布先の都心エリア、配布対象者の不特定多数という従来の営業方針を大幅に刷新します。配布エリアは都心エリア、郊外エリア、ベイエリアの</a:t>
            </a:r>
            <a:r>
              <a:rPr lang="en-US" altLang="ja-JP" sz="1600" dirty="0">
                <a:solidFill>
                  <a:schemeClr val="tx1"/>
                </a:solidFill>
                <a:latin typeface="游ゴシック" panose="020B0400000000000000" pitchFamily="50" charset="-128"/>
                <a:ea typeface="游ゴシック" panose="020B0400000000000000" pitchFamily="50" charset="-128"/>
              </a:rPr>
              <a:t>3</a:t>
            </a:r>
            <a:r>
              <a:rPr lang="ja-JP" altLang="en-US" sz="1600" dirty="0">
                <a:solidFill>
                  <a:schemeClr val="tx1"/>
                </a:solidFill>
                <a:latin typeface="游ゴシック" panose="020B0400000000000000" pitchFamily="50" charset="-128"/>
                <a:ea typeface="游ゴシック" panose="020B0400000000000000" pitchFamily="50" charset="-128"/>
              </a:rPr>
              <a:t>地区とし、配布対象者は年齢層、人口分布、家族構成、見込所得、消費傾向の</a:t>
            </a:r>
            <a:r>
              <a:rPr lang="en-US" altLang="ja-JP" sz="1600" dirty="0">
                <a:solidFill>
                  <a:schemeClr val="tx1"/>
                </a:solidFill>
                <a:latin typeface="游ゴシック" panose="020B0400000000000000" pitchFamily="50" charset="-128"/>
                <a:ea typeface="游ゴシック" panose="020B0400000000000000" pitchFamily="50" charset="-128"/>
              </a:rPr>
              <a:t>5</a:t>
            </a:r>
            <a:r>
              <a:rPr lang="ja-JP" altLang="en-US" sz="1600" dirty="0">
                <a:solidFill>
                  <a:schemeClr val="tx1"/>
                </a:solidFill>
                <a:latin typeface="游ゴシック" panose="020B0400000000000000" pitchFamily="50" charset="-128"/>
                <a:ea typeface="游ゴシック" panose="020B0400000000000000" pitchFamily="50" charset="-128"/>
              </a:rPr>
              <a:t>つの要素から分析します。</a:t>
            </a:r>
            <a:endParaRPr lang="en-US" altLang="ja-JP" sz="160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2000" b="1" dirty="0">
                <a:solidFill>
                  <a:srgbClr val="002570"/>
                </a:solidFill>
                <a:latin typeface="游ゴシック" panose="020B0400000000000000" pitchFamily="50" charset="-128"/>
                <a:ea typeface="游ゴシック" panose="020B0400000000000000" pitchFamily="50" charset="-128"/>
              </a:rPr>
              <a:t>対象ごとに</a:t>
            </a:r>
            <a:r>
              <a:rPr lang="ja-JP" altLang="en-US" sz="2000" b="1" spc="-150" dirty="0">
                <a:solidFill>
                  <a:srgbClr val="002570"/>
                </a:solidFill>
                <a:latin typeface="游ゴシック" panose="020B0400000000000000" pitchFamily="50" charset="-128"/>
                <a:ea typeface="游ゴシック" panose="020B0400000000000000" pitchFamily="50" charset="-128"/>
              </a:rPr>
              <a:t>デザインを変える</a:t>
            </a:r>
            <a:endParaRPr lang="en-US" altLang="ja-JP" sz="2000" b="1" spc="-150" dirty="0">
              <a:solidFill>
                <a:srgbClr val="002570"/>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1600" dirty="0">
                <a:solidFill>
                  <a:schemeClr val="tx1"/>
                </a:solidFill>
                <a:latin typeface="游ゴシック" panose="020B0400000000000000" pitchFamily="50" charset="-128"/>
                <a:ea typeface="游ゴシック" panose="020B0400000000000000" pitchFamily="50" charset="-128"/>
              </a:rPr>
              <a:t>従来の単一デザインを見直して、</a:t>
            </a:r>
            <a:r>
              <a:rPr lang="en-US" altLang="ja-JP" sz="1600" dirty="0">
                <a:solidFill>
                  <a:schemeClr val="tx1"/>
                </a:solidFill>
                <a:latin typeface="游ゴシック" panose="020B0400000000000000" pitchFamily="50" charset="-128"/>
                <a:ea typeface="游ゴシック" panose="020B0400000000000000" pitchFamily="50" charset="-128"/>
              </a:rPr>
              <a:t>3</a:t>
            </a:r>
            <a:r>
              <a:rPr lang="ja-JP" altLang="en-US" sz="1600" dirty="0">
                <a:solidFill>
                  <a:schemeClr val="tx1"/>
                </a:solidFill>
                <a:latin typeface="游ゴシック" panose="020B0400000000000000" pitchFamily="50" charset="-128"/>
                <a:ea typeface="游ゴシック" panose="020B0400000000000000" pitchFamily="50" charset="-128"/>
              </a:rPr>
              <a:t>地区の</a:t>
            </a:r>
            <a:r>
              <a:rPr lang="en-US" altLang="ja-JP" sz="1600" dirty="0">
                <a:solidFill>
                  <a:schemeClr val="tx1"/>
                </a:solidFill>
                <a:latin typeface="游ゴシック" panose="020B0400000000000000" pitchFamily="50" charset="-128"/>
                <a:ea typeface="游ゴシック" panose="020B0400000000000000" pitchFamily="50" charset="-128"/>
              </a:rPr>
              <a:t>5</a:t>
            </a:r>
            <a:r>
              <a:rPr lang="ja-JP" altLang="en-US" sz="1600" dirty="0">
                <a:solidFill>
                  <a:schemeClr val="tx1"/>
                </a:solidFill>
                <a:latin typeface="游ゴシック" panose="020B0400000000000000" pitchFamily="50" charset="-128"/>
                <a:ea typeface="游ゴシック" panose="020B0400000000000000" pitchFamily="50" charset="-128"/>
              </a:rPr>
              <a:t>つの対象層ごとに異なるデザインのチラシを作成します。季節や価格、住まいの傾向や不動産へのニーズを読み取りながら、質の高いチラシをタイミングよく提供します。</a:t>
            </a:r>
            <a:endParaRPr lang="en-US" altLang="ja-JP" sz="1600" dirty="0">
              <a:solidFill>
                <a:schemeClr val="tx1"/>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2000" b="1">
                <a:solidFill>
                  <a:srgbClr val="002570"/>
                </a:solidFill>
                <a:latin typeface="游ゴシック" panose="020B0400000000000000" pitchFamily="50" charset="-128"/>
                <a:ea typeface="游ゴシック" panose="020B0400000000000000" pitchFamily="50" charset="-128"/>
              </a:rPr>
              <a:t>顧客目線で</a:t>
            </a:r>
            <a:r>
              <a:rPr lang="ja-JP" altLang="en-US" sz="2000" b="1" spc="-150" dirty="0">
                <a:solidFill>
                  <a:srgbClr val="002570"/>
                </a:solidFill>
                <a:latin typeface="游ゴシック" panose="020B0400000000000000" pitchFamily="50" charset="-128"/>
                <a:ea typeface="游ゴシック" panose="020B0400000000000000" pitchFamily="50" charset="-128"/>
              </a:rPr>
              <a:t>フォローアップする</a:t>
            </a:r>
            <a:endParaRPr lang="en-US" altLang="ja-JP" sz="2000" b="1" spc="-150" dirty="0">
              <a:solidFill>
                <a:srgbClr val="002570"/>
              </a:solidFill>
              <a:latin typeface="游ゴシック" panose="020B0400000000000000" pitchFamily="50" charset="-128"/>
              <a:ea typeface="游ゴシック" panose="020B0400000000000000" pitchFamily="50" charset="-128"/>
            </a:endParaRPr>
          </a:p>
          <a:p>
            <a:pPr marL="90488" indent="0" algn="just">
              <a:lnSpc>
                <a:spcPct val="100000"/>
              </a:lnSpc>
              <a:spcAft>
                <a:spcPts val="0"/>
              </a:spcAft>
              <a:buNone/>
            </a:pPr>
            <a:r>
              <a:rPr lang="ja-JP" altLang="en-US" sz="1600" dirty="0">
                <a:solidFill>
                  <a:schemeClr val="tx1"/>
                </a:solidFill>
                <a:latin typeface="游ゴシック" panose="020B0400000000000000" pitchFamily="50" charset="-128"/>
                <a:ea typeface="游ゴシック" panose="020B0400000000000000" pitchFamily="50" charset="-128"/>
              </a:rPr>
              <a:t>チラシをまくだけで効果は出ません。チラシ配布後の見込み客に対しては、徹底したフォローアップによる営業体制を敷きます。電話と</a:t>
            </a:r>
            <a:r>
              <a:rPr lang="en-US" altLang="ja-JP" sz="1600" dirty="0">
                <a:solidFill>
                  <a:schemeClr val="tx1"/>
                </a:solidFill>
                <a:latin typeface="游ゴシック" panose="020B0400000000000000" pitchFamily="50" charset="-128"/>
                <a:ea typeface="游ゴシック" panose="020B0400000000000000" pitchFamily="50" charset="-128"/>
              </a:rPr>
              <a:t>Web</a:t>
            </a:r>
            <a:r>
              <a:rPr lang="ja-JP" altLang="en-US" sz="1600" dirty="0">
                <a:solidFill>
                  <a:schemeClr val="tx1"/>
                </a:solidFill>
                <a:latin typeface="游ゴシック" panose="020B0400000000000000" pitchFamily="50" charset="-128"/>
                <a:ea typeface="游ゴシック" panose="020B0400000000000000" pitchFamily="50" charset="-128"/>
              </a:rPr>
              <a:t>サイトの対応強化、</a:t>
            </a:r>
            <a:r>
              <a:rPr lang="en-US" altLang="ja-JP" sz="1600" dirty="0">
                <a:solidFill>
                  <a:schemeClr val="tx1"/>
                </a:solidFill>
                <a:latin typeface="游ゴシック" panose="020B0400000000000000" pitchFamily="50" charset="-128"/>
                <a:ea typeface="游ゴシック" panose="020B0400000000000000" pitchFamily="50" charset="-128"/>
              </a:rPr>
              <a:t>24</a:t>
            </a:r>
            <a:r>
              <a:rPr lang="ja-JP" altLang="en-US" sz="1600" dirty="0">
                <a:solidFill>
                  <a:schemeClr val="tx1"/>
                </a:solidFill>
                <a:latin typeface="游ゴシック" panose="020B0400000000000000" pitchFamily="50" charset="-128"/>
                <a:ea typeface="游ゴシック" panose="020B0400000000000000" pitchFamily="50" charset="-128"/>
              </a:rPr>
              <a:t>時間応対、優良顧客の育成を長期的な視点から推進します。</a:t>
            </a:r>
          </a:p>
        </p:txBody>
      </p:sp>
      <p:sp>
        <p:nvSpPr>
          <p:cNvPr id="7" name="テキスト プレースホルダー 6">
            <a:extLst>
              <a:ext uri="{FF2B5EF4-FFF2-40B4-BE49-F238E27FC236}">
                <a16:creationId xmlns:a16="http://schemas.microsoft.com/office/drawing/2014/main" id="{0A732959-CBF8-482A-A348-CA5D638C10F8}"/>
              </a:ext>
            </a:extLst>
          </p:cNvPr>
          <p:cNvSpPr>
            <a:spLocks noGrp="1"/>
          </p:cNvSpPr>
          <p:nvPr>
            <p:ph type="body" sz="half" idx="2"/>
          </p:nvPr>
        </p:nvSpPr>
        <p:spPr/>
        <p:txBody>
          <a:bodyPr/>
          <a:lstStyle/>
          <a:p>
            <a:r>
              <a:rPr lang="ja-JP" altLang="en-US" sz="1800" dirty="0">
                <a:latin typeface="游ゴシック" panose="020B0400000000000000" pitchFamily="50" charset="-128"/>
                <a:ea typeface="游ゴシック" panose="020B0400000000000000" pitchFamily="50" charset="-128"/>
              </a:rPr>
              <a:t>配布エリアを細分化し、</a:t>
            </a:r>
            <a:endParaRPr lang="en-US" altLang="ja-JP" sz="1800" dirty="0">
              <a:latin typeface="游ゴシック" panose="020B0400000000000000" pitchFamily="50" charset="-128"/>
              <a:ea typeface="游ゴシック" panose="020B0400000000000000" pitchFamily="50" charset="-128"/>
            </a:endParaRPr>
          </a:p>
          <a:p>
            <a:r>
              <a:rPr lang="ja-JP" altLang="en-US" sz="1800" dirty="0">
                <a:latin typeface="游ゴシック" panose="020B0400000000000000" pitchFamily="50" charset="-128"/>
                <a:ea typeface="游ゴシック" panose="020B0400000000000000" pitchFamily="50" charset="-128"/>
              </a:rPr>
              <a:t>広告内容を全面刷新する</a:t>
            </a:r>
            <a:endParaRPr lang="en-US" altLang="ja-JP" sz="1800" dirty="0">
              <a:latin typeface="游ゴシック" panose="020B0400000000000000" pitchFamily="50" charset="-128"/>
              <a:ea typeface="游ゴシック" panose="020B0400000000000000" pitchFamily="50" charset="-128"/>
            </a:endParaRPr>
          </a:p>
          <a:p>
            <a:r>
              <a:rPr lang="ja-JP" altLang="en-US" sz="1800" dirty="0">
                <a:latin typeface="游ゴシック" panose="020B0400000000000000" pitchFamily="50" charset="-128"/>
                <a:ea typeface="游ゴシック" panose="020B0400000000000000" pitchFamily="50" charset="-128"/>
              </a:rPr>
              <a:t>折り込みチラシ戦略</a:t>
            </a:r>
          </a:p>
        </p:txBody>
      </p:sp>
      <p:sp>
        <p:nvSpPr>
          <p:cNvPr id="4" name="日付プレースホルダー 3">
            <a:extLst>
              <a:ext uri="{FF2B5EF4-FFF2-40B4-BE49-F238E27FC236}">
                <a16:creationId xmlns:a16="http://schemas.microsoft.com/office/drawing/2014/main" id="{D31BCADD-F958-4BD6-9C31-43E5B1BCABE7}"/>
              </a:ext>
            </a:extLst>
          </p:cNvPr>
          <p:cNvSpPr>
            <a:spLocks noGrp="1"/>
          </p:cNvSpPr>
          <p:nvPr>
            <p:ph type="dt" sz="half" idx="10"/>
          </p:nvPr>
        </p:nvSpPr>
        <p:spPr/>
        <p:txBody>
          <a:bodyPr/>
          <a:lstStyle/>
          <a:p>
            <a:pPr rtl="0"/>
            <a:fld id="{6BB10D81-EB47-474E-AFE6-F10ABA500AD1}" type="datetime1">
              <a:rPr lang="ja-JP" altLang="en-US" smtClean="0"/>
              <a:t>2022/4/25</a:t>
            </a:fld>
            <a:endParaRPr lang="en-US" dirty="0"/>
          </a:p>
        </p:txBody>
      </p:sp>
    </p:spTree>
    <p:extLst>
      <p:ext uri="{BB962C8B-B14F-4D97-AF65-F5344CB8AC3E}">
        <p14:creationId xmlns:p14="http://schemas.microsoft.com/office/powerpoint/2010/main" val="78128225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75_TF56160789" id="{8EF54D1C-3516-45D2-964D-322F5179DAFB}" vid="{588529C6-7038-4A64-A4FA-6ACDF2254A3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{8A91F7DF-2BA6-409E-AA2C-E0063E2A55CE}tf56160789_win32</Template>
  <TotalTime>44</TotalTime>
  <Words>1100</Words>
  <Application>Microsoft Office PowerPoint</Application>
  <PresentationFormat>寬螢幕</PresentationFormat>
  <Paragraphs>32</Paragraphs>
  <Slides>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vt:i4>
      </vt:variant>
    </vt:vector>
  </HeadingPairs>
  <TitlesOfParts>
    <vt:vector size="11" baseType="lpstr">
      <vt:lpstr>Meiryo UI</vt:lpstr>
      <vt:lpstr>MS Mincho</vt:lpstr>
      <vt:lpstr>游ゴシック</vt:lpstr>
      <vt:lpstr>Calibri</vt:lpstr>
      <vt:lpstr>Franklin Gothic Book</vt:lpstr>
      <vt:lpstr>Roboto</vt:lpstr>
      <vt:lpstr>1_RetrospectVTI</vt:lpstr>
      <vt:lpstr>廣告出稿的 全新企劃</vt:lpstr>
      <vt:lpstr>廣告出稿的 全新企劃</vt:lpstr>
      <vt:lpstr>廣告出稿的 全新企劃</vt:lpstr>
      <vt:lpstr>廣告出稿的 全新企劃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広告出稿の 刷新企画</dc:title>
  <dc:creator>渡辺 克之</dc:creator>
  <dcterms:created xsi:type="dcterms:W3CDTF">2021-06-25T07:35:53Z</dcterms:created>
  <dcterms:modified xsi:type="dcterms:W3CDTF">2022-04-25T01:22:05Z</dcterms:modified>
</cp:coreProperties>
</file>