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000" b="0" i="0" u="none" strike="noStrike" kern="1200" spc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kumimoji="1" lang="ja-JP" altLang="ja-JP" sz="1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食品製造業の国内生産額の推移</a:t>
            </a:r>
            <a:endParaRPr lang="ja-JP" altLang="ja-JP" sz="10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spc="0" baseline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食品製造業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平成12
（2000）</c:v>
                </c:pt>
                <c:pt idx="1">
                  <c:v>18
（2006）</c:v>
                </c:pt>
                <c:pt idx="2">
                  <c:v>23
（2011）</c:v>
                </c:pt>
                <c:pt idx="3">
                  <c:v>25
（2013）</c:v>
                </c:pt>
                <c:pt idx="4">
                  <c:v>26
（2014）</c:v>
                </c:pt>
                <c:pt idx="5">
                  <c:v>27
（2015）</c:v>
                </c:pt>
                <c:pt idx="6">
                  <c:v>28
（2016）</c:v>
                </c:pt>
                <c:pt idx="7">
                  <c:v>29
（2017）</c:v>
                </c:pt>
                <c:pt idx="8">
                  <c:v>30
（2018）</c:v>
                </c:pt>
                <c:pt idx="9">
                  <c:v>令和元
（2019）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37</c:v>
                </c:pt>
                <c:pt idx="1">
                  <c:v>34.5</c:v>
                </c:pt>
                <c:pt idx="2">
                  <c:v>33.700000000000003</c:v>
                </c:pt>
                <c:pt idx="3">
                  <c:v>34.799999999999997</c:v>
                </c:pt>
                <c:pt idx="4">
                  <c:v>35.5</c:v>
                </c:pt>
                <c:pt idx="5">
                  <c:v>36.799999999999997</c:v>
                </c:pt>
                <c:pt idx="6">
                  <c:v>37.200000000000003</c:v>
                </c:pt>
                <c:pt idx="7">
                  <c:v>37.5</c:v>
                </c:pt>
                <c:pt idx="8">
                  <c:v>37.799999999999997</c:v>
                </c:pt>
                <c:pt idx="9">
                  <c:v>37.9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A7-4119-AB06-C9002B887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994624"/>
        <c:axId val="427530848"/>
      </c:lineChart>
      <c:catAx>
        <c:axId val="42699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7530848"/>
        <c:crosses val="autoZero"/>
        <c:auto val="1"/>
        <c:lblAlgn val="ctr"/>
        <c:lblOffset val="100"/>
        <c:noMultiLvlLbl val="0"/>
      </c:catAx>
      <c:valAx>
        <c:axId val="4275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699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000" b="0" i="0" u="none" strike="noStrike" kern="1200" spc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kumimoji="1" lang="ja-JP" altLang="ja-JP" sz="1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食品製造業の国内生産額の推移</a:t>
            </a:r>
            <a:endParaRPr lang="ja-JP" altLang="ja-JP" sz="10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spc="0" baseline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食品製造業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平成12
（2000）</c:v>
                </c:pt>
                <c:pt idx="1">
                  <c:v>18
（2006）</c:v>
                </c:pt>
                <c:pt idx="2">
                  <c:v>23
（2011）</c:v>
                </c:pt>
                <c:pt idx="3">
                  <c:v>25
（2013）</c:v>
                </c:pt>
                <c:pt idx="4">
                  <c:v>26
（2014）</c:v>
                </c:pt>
                <c:pt idx="5">
                  <c:v>27
（2015）</c:v>
                </c:pt>
                <c:pt idx="6">
                  <c:v>28
（2016）</c:v>
                </c:pt>
                <c:pt idx="7">
                  <c:v>29
（2017）</c:v>
                </c:pt>
                <c:pt idx="8">
                  <c:v>30
（2018）</c:v>
                </c:pt>
                <c:pt idx="9">
                  <c:v>令和元
（2019）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37</c:v>
                </c:pt>
                <c:pt idx="1">
                  <c:v>34.5</c:v>
                </c:pt>
                <c:pt idx="2">
                  <c:v>33.700000000000003</c:v>
                </c:pt>
                <c:pt idx="3">
                  <c:v>34.799999999999997</c:v>
                </c:pt>
                <c:pt idx="4">
                  <c:v>35.5</c:v>
                </c:pt>
                <c:pt idx="5">
                  <c:v>36.799999999999997</c:v>
                </c:pt>
                <c:pt idx="6">
                  <c:v>37.200000000000003</c:v>
                </c:pt>
                <c:pt idx="7">
                  <c:v>37.5</c:v>
                </c:pt>
                <c:pt idx="8">
                  <c:v>37.799999999999997</c:v>
                </c:pt>
                <c:pt idx="9">
                  <c:v>37.9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B0-44A4-BB84-5FC0C6D5DA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994624"/>
        <c:axId val="427530848"/>
      </c:lineChart>
      <c:catAx>
        <c:axId val="42699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7530848"/>
        <c:crosses val="autoZero"/>
        <c:auto val="1"/>
        <c:lblAlgn val="ctr"/>
        <c:lblOffset val="100"/>
        <c:noMultiLvlLbl val="0"/>
      </c:catAx>
      <c:valAx>
        <c:axId val="4275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2699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0.01359</cdr:x>
      <cdr:y>0.0368</cdr:y>
    </cdr:from>
    <cdr:to>
      <cdr:x>0.08997</cdr:x>
      <cdr:y>0.11415</cdr:y>
    </cdr:to>
    <cdr:sp macro="" textlink="">
      <cdr:nvSpPr>
        <cdr:cNvPr id="2" name="正方形/長方形 1">
          <a:extLst xmlns:a="http://schemas.openxmlformats.org/drawingml/2006/main">
            <a:ext uri="{FF2B5EF4-FFF2-40B4-BE49-F238E27FC236}">
              <a16:creationId xmlns:a16="http://schemas.microsoft.com/office/drawing/2014/main" id="{BCBC333B-2EAD-4F72-B7EB-FC8228A5E280}"/>
            </a:ext>
          </a:extLst>
        </cdr:cNvPr>
        <cdr:cNvSpPr/>
      </cdr:nvSpPr>
      <cdr:spPr>
        <a:xfrm xmlns:a="http://schemas.openxmlformats.org/drawingml/2006/main">
          <a:off x="69345" y="102484"/>
          <a:ext cx="389850" cy="2154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rPr>
            <a:t>兆円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0.01359</cdr:x>
      <cdr:y>0.0368</cdr:y>
    </cdr:from>
    <cdr:to>
      <cdr:x>0.08997</cdr:x>
      <cdr:y>0.11415</cdr:y>
    </cdr:to>
    <cdr:sp macro="" textlink="">
      <cdr:nvSpPr>
        <cdr:cNvPr id="2" name="正方形/長方形 1">
          <a:extLst xmlns:a="http://schemas.openxmlformats.org/drawingml/2006/main">
            <a:ext uri="{FF2B5EF4-FFF2-40B4-BE49-F238E27FC236}">
              <a16:creationId xmlns:a16="http://schemas.microsoft.com/office/drawing/2014/main" id="{BCBC333B-2EAD-4F72-B7EB-FC8228A5E280}"/>
            </a:ext>
          </a:extLst>
        </cdr:cNvPr>
        <cdr:cNvSpPr/>
      </cdr:nvSpPr>
      <cdr:spPr>
        <a:xfrm xmlns:a="http://schemas.openxmlformats.org/drawingml/2006/main">
          <a:off x="69345" y="102484"/>
          <a:ext cx="389850" cy="2154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rPr>
            <a:t>兆円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93405" y="1384437"/>
            <a:ext cx="5671190" cy="4724400"/>
          </a:xfrm>
          <a:prstGeom prst="rect">
            <a:avLst/>
          </a:prstGeom>
        </p:spPr>
        <p:txBody>
          <a:bodyPr wrap="square" numCol="2" spcCol="288000" anchor="t" anchorCtr="0">
            <a:noAutofit/>
          </a:bodyPr>
          <a:lstStyle/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食品製造業の過去の推移は、平成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年から平成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年にかけて若干の増加傾向にありました。平成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年の食品業界は、前年から続く値上げラッシュが鎮静化した矢先、秋には世界的な景気後退の影響を受け、業績は伸び悩み傾向に。平成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年に入ると、長引く消費不況の影響により、消費者の購買意欲が一層低下する結果となりました。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年末の政権交代以降、株価の上昇など国内景気は回復基調に。平成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年にも消費者心理の回復や、消費増税前の駆け込み需要の影響で、堅調な業績を記録しています。一方で、平成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年に入ってからは、急速な円安基調に風向きが変化。原材料の多くを輸入に頼っている食品製造業界にとっては、完全な逆風となっています。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安という逆風下で、原材料の占める割合が高い製油、ソーセージ、ハム、ジャム、冷凍食品、ワインなどが相次いで値上げへと向かっています。一方、価格に敏感な消費者に考慮し、同じ値段で内容量を減らすなど、“実質値上げ”を行う食品メーカーも相次ぎました。食品製造業においては、競争環境が厳しさを増す中、規模拡大を通じた競争力の強化が求められてい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国内の食品需要は、少子高齢化、人口減少などを背景に長期的には縮小傾向にあります。こうした動向を受け、食品大手各社は海外へと活路を見出しています。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内食品最大手の味の素はタイ、インドネシア、ベトナム、フィリピン、マレーシアなど東南アジアを中心にすでに積極展開を開始。国内ハム最大手の日本ハムは、米国、オーストラリア、英国に生産拠点を設立してい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ょうゆ最大手のキッコーマンは米国、シンガポール、台湾、中国などに子会社を設立。日本食ブームを背景に海外展開を進めています。製菓大手のカルビーは米ペプシコと資本提携し、北米市場で本格展開を開始。韓国、中国、台湾では子会社を設立し、市場開拓を目指し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令和時代に入り、若干の持ち直しはあるものの国内市場が停滞する中、海外展開を加速する食品各社。今後も海外展開の動きは活発化するものと見られ、今後の動きに注目が集まっています。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542543" y="9264611"/>
            <a:ext cx="2339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出所：農林水産省「農業・食料関連産業の経済計算」</a:t>
            </a:r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4038571682"/>
              </p:ext>
            </p:extLst>
          </p:nvPr>
        </p:nvGraphicFramePr>
        <p:xfrm>
          <a:off x="876925" y="6409456"/>
          <a:ext cx="5104150" cy="27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43900" y="5427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食品製造業的現狀與展望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70021E1-138A-4522-8FB4-DB7589144EEE}"/>
              </a:ext>
            </a:extLst>
          </p:cNvPr>
          <p:cNvCxnSpPr>
            <a:cxnSpLocks/>
          </p:cNvCxnSpPr>
          <p:nvPr/>
        </p:nvCxnSpPr>
        <p:spPr>
          <a:xfrm>
            <a:off x="693000" y="1004344"/>
            <a:ext cx="547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6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542543" y="9264611"/>
            <a:ext cx="2339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出所：農林水産省「農業・食料関連産業の経済計算」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50555" y="464431"/>
            <a:ext cx="555689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43899" y="5427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</a:t>
            </a:r>
            <a:r>
              <a:rPr lang="zh-TW" altLang="en-US"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的現狀與展望</a:t>
            </a:r>
            <a:endParaRPr lang="ja-JP" altLang="en-US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F2E5C3-4BA6-4F30-9FB6-8D4132C41201}"/>
              </a:ext>
            </a:extLst>
          </p:cNvPr>
          <p:cNvSpPr/>
          <p:nvPr/>
        </p:nvSpPr>
        <p:spPr>
          <a:xfrm>
            <a:off x="3542543" y="2716347"/>
            <a:ext cx="1296000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0" rtlCol="0" anchor="ctr"/>
          <a:lstStyle/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加速する海外進出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E3D092-7F1D-40B1-9541-E5DBF7F85857}"/>
              </a:ext>
            </a:extLst>
          </p:cNvPr>
          <p:cNvSpPr/>
          <p:nvPr/>
        </p:nvSpPr>
        <p:spPr>
          <a:xfrm>
            <a:off x="650555" y="4806311"/>
            <a:ext cx="1836000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0" rtlCol="0" anchor="ctr"/>
          <a:lstStyle/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値上げという短期視点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260844-DCE4-46FA-8179-F22A85B4CFF6}"/>
              </a:ext>
            </a:extLst>
          </p:cNvPr>
          <p:cNvSpPr/>
          <p:nvPr/>
        </p:nvSpPr>
        <p:spPr>
          <a:xfrm>
            <a:off x="650555" y="1384437"/>
            <a:ext cx="936000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0" rtlCol="0" anchor="ctr"/>
          <a:lstStyle/>
          <a:p>
            <a:pPr algn="ctr"/>
            <a:r>
              <a:rPr kumimoji="1" lang="ja-JP" altLang="en-US" sz="1100" dirty="0"/>
              <a:t> 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急速な円安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B012C6-547C-4996-9098-AA16426CC5A4}"/>
              </a:ext>
            </a:extLst>
          </p:cNvPr>
          <p:cNvSpPr/>
          <p:nvPr/>
        </p:nvSpPr>
        <p:spPr>
          <a:xfrm>
            <a:off x="593405" y="1384437"/>
            <a:ext cx="5671190" cy="4724400"/>
          </a:xfrm>
          <a:prstGeom prst="rect">
            <a:avLst/>
          </a:prstGeom>
        </p:spPr>
        <p:txBody>
          <a:bodyPr wrap="square" numCol="2" spcCol="288000" anchor="t" anchorCtr="0">
            <a:noAutofit/>
          </a:bodyPr>
          <a:lstStyle/>
          <a:p>
            <a:pPr indent="144000" algn="just">
              <a:spcAft>
                <a:spcPts val="600"/>
              </a:spcAft>
            </a:pP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食品製造業の過去の推移は、平成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年から平成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年にかけて若干の増加傾向にありました。平成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年の食品業界は、前年から続く値上げラッシュが鎮静化した矢先、秋には世界的な景気後退の影響を受け、業績は伸び悩み傾向に。平成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年に入ると、長引く消費不況の影響により、消費者の購買意欲が一層低下する結果となりました。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年末の政権交代以降、株価の上昇など国内景気は回復基調に。平成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年にも消費者心理の回復や、消費増税前の駆け込み需要の影響で、堅調な業績を記録しています。一方で、平成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年に入ってからは、急速な円安基調に風向きが変化。原材料の多くを輸入に頼っている食品製造業界にとっては、完全な逆風となっています。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安という逆風下で、原材料の占める割合が高い製油、ソーセージ、ハム、ジャム、冷凍食品、ワインなどが相次いで値上げへと向かっています。一方、価格に敏感な消費者に考慮し、同じ値段で内容量を減らすなど、“実質値上げ”を行う食品メーカーも相次ぎました。食品製造業においては、競争環境が厳しさを増す中、規模拡大を通じた競争力の強化が求められてい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国内の食品需要は、少子高齢化、人口減少などを背景に長期的には縮小傾向にあります。こうした動向を受け、食品大手各社は海外へと活路を見出しています。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国内食品最大手の味の素はタイ、インドネシア、ベトナム、フィリピン、マレーシアなど東南アジアを中心にすでに積極展開を開始。国内ハム最大手の日本ハムは、米国、オーストラリア、英国に生産拠点を設立してい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ょうゆ最大手のキッコーマンは米国、シンガポール、台湾、中国などに子会社を設立。日本食ブームを背景に海外展開を進めています。製菓大手のカルビーは米ペプシコと資本提携し、北米市場で本格展開を開始。韓国、中国、台湾では子会社を設立し、市場開拓を目指します。</a:t>
            </a:r>
          </a:p>
          <a:p>
            <a:pPr indent="144000" algn="just">
              <a:spcAft>
                <a:spcPts val="600"/>
              </a:spcAft>
            </a:pP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令和時代に入り、若干の持ち直しはあるものの国内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市場が停滞する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中、海外展開を加速する食品各社。今後も海外展開の動きは活発化するものと見られ、今後の動きに注目が集まっています。</a:t>
            </a: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38FBC61A-8E5B-4785-B15F-328CD6626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282140"/>
              </p:ext>
            </p:extLst>
          </p:nvPr>
        </p:nvGraphicFramePr>
        <p:xfrm>
          <a:off x="876925" y="6409456"/>
          <a:ext cx="5104150" cy="27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38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1579</Words>
  <Application>Microsoft Office PowerPoint</Application>
  <PresentationFormat>A4 紙張 (210x297 公釐)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2022-04-17T03:07:39Z</dcterms:modified>
</cp:coreProperties>
</file>