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5" d="100"/>
          <a:sy n="65" d="100"/>
        </p:scale>
        <p:origin x="48"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6FA6-6064-406A-9731-63C4F2DCA5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DCBD93-5F4D-4FD9-BE3D-E267731CC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7A5A7B-C2A4-4608-ACE4-F1A3DFE065A8}"/>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22E1B5CB-1FA5-494C-A55E-6C6979F7ED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E9C711-3F7E-4A96-86CF-EAE6B396A0C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1873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2D582-0EFC-4DE4-B25C-93D42A24C7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EBDCB0-0F8A-4654-923F-4ACB17D99D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9D9A21-1113-420E-BE9A-88F8CCFFA5AB}"/>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AB14229C-685F-45C5-933C-1913B8A4AF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4AAFFA-7E6D-4DC2-9B91-3B918E9595D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9470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F2D509-0765-4B88-8D27-5CFE022FC3E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905F6A-6EA5-4B0E-91AD-D6109EE4078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A76B86-9706-4501-88D2-5D1ED9B8ACB5}"/>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A2BB5D09-7F2C-414C-8EB6-BF0186AC3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C4FC4-40E2-4497-B92F-86DEDE8AC62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70566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814B4-CE33-4B79-8C2B-B55DC9AD9A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202AB-130C-40CC-B7C6-F5CE544BCA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F93887-872C-424D-89A6-73A2314AC62F}"/>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C332DEEE-F9A5-4814-83B6-83E3A70A78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B34C8-5C5C-4331-975C-E23F5CCB5E2A}"/>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73795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3F750-A0F4-4661-AABF-6BD75C05E9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019FD5-88D5-4B73-AED5-F6F31D6A7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5AF725-2CAD-48E9-93FB-E8D3E530F5FF}"/>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5883623C-7C0E-424F-AABE-111349EB29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996584-0FAD-4E35-937D-BB5D13EA0C5B}"/>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770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08D8D-F6DD-4239-AEEB-74248907357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554344-079A-4295-8896-4BD935CA15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21BA9C-2C99-4543-9B74-623E6AB7D6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9A491E-083E-435C-8B90-DCF4FC227A72}"/>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25598CDB-F742-4624-8EA4-1D52F34ADA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414603-0F80-4534-B6CB-6F98944C46D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0545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7AADD-D6E0-4805-ACCB-3084B9C4D1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2E354A-92F6-46B9-AF9C-F2A1383C1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C730A0F-D978-4C84-9029-6D3D301344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DCE9F6-AD88-4F59-A956-319DA3143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3B9223B-DD9E-4A84-9842-03CCAC36BA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832B730-FBAC-4914-B794-CF817649DA98}"/>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8" name="フッター プレースホルダー 7">
            <a:extLst>
              <a:ext uri="{FF2B5EF4-FFF2-40B4-BE49-F238E27FC236}">
                <a16:creationId xmlns:a16="http://schemas.microsoft.com/office/drawing/2014/main" id="{5EFF620D-2827-4DF6-83BC-3C8FDF74D9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033A9E-31E2-42EB-8407-13159FF2229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98859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3DFCC-2A3F-44F5-AACE-5373B1567B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660A4-E1A5-4DBA-8E7F-9274216234D2}"/>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4" name="フッター プレースホルダー 3">
            <a:extLst>
              <a:ext uri="{FF2B5EF4-FFF2-40B4-BE49-F238E27FC236}">
                <a16:creationId xmlns:a16="http://schemas.microsoft.com/office/drawing/2014/main" id="{9CD7F4C8-19CA-4414-9C4E-77F8E91982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53162EB-1CDC-4D04-B508-0688CC50571E}"/>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708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2EF002-3D49-45C5-995A-C31A18928FAE}"/>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3" name="フッター プレースホルダー 2">
            <a:extLst>
              <a:ext uri="{FF2B5EF4-FFF2-40B4-BE49-F238E27FC236}">
                <a16:creationId xmlns:a16="http://schemas.microsoft.com/office/drawing/2014/main" id="{4316464F-2B83-4E89-9645-B22991BEF7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825646-9B3D-4916-A32C-9F95F653456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7021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91D753-4782-425C-89AD-27A3B012D5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0B15D1-0B11-4D1E-9653-F33230989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3C90D-8AC4-4CB1-B2BF-155D1462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F2903B-24ED-446D-9FEB-0FA2A81959DD}"/>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2186D98F-A638-477A-B3D4-13DF785597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5EDBC7-D3C2-425E-82F2-56037BB1B54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5369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A8A5-E7E4-4D6B-B663-576DCDE4E4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7FDF7D-3B52-4283-9055-636C16A72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E2EFBD-3399-40B1-94F0-19771C68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DA2F52-325F-4C44-9B53-0F2A93133546}"/>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ADD0B713-606F-455A-93FF-F5B26ACF2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45B6F5-7A04-44D5-9101-0AAE55D5DC3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053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32F1B2-068C-4909-B904-E545FA68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AB8925-2AEA-4DF6-9C71-B3505A1A4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462904-EC04-49B2-BB7E-3A6499E0E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5DD4642C-178A-4CEA-91AF-B3DE33403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BF9160-5280-4148-A6AC-A78F5128D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30679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0783305-621E-4BB8-BD11-7358B55FDB98}"/>
              </a:ext>
            </a:extLst>
          </p:cNvPr>
          <p:cNvSpPr txBox="1"/>
          <p:nvPr/>
        </p:nvSpPr>
        <p:spPr>
          <a:xfrm>
            <a:off x="2218114" y="1270464"/>
            <a:ext cx="8671559" cy="5047536"/>
          </a:xfrm>
          <a:prstGeom prst="rect">
            <a:avLst/>
          </a:prstGeom>
          <a:noFill/>
        </p:spPr>
        <p:txBody>
          <a:bodyPr wrap="square">
            <a:spAutoFit/>
          </a:bodyPr>
          <a:lstStyle/>
          <a:p>
            <a:r>
              <a:rPr lang="ja-JP" altLang="en-US" sz="1400" b="1" dirty="0"/>
              <a:t>太陽光を直接電気に変える「太陽光発電」と</a:t>
            </a:r>
            <a:br>
              <a:rPr lang="ja-JP" altLang="en-US" sz="1400" b="1" dirty="0"/>
            </a:br>
            <a:r>
              <a:rPr lang="ja-JP" altLang="en-US" sz="1400" b="1" dirty="0"/>
              <a:t>蒸気の力でタービンを回す「太陽熱発電」</a:t>
            </a:r>
          </a:p>
          <a:p>
            <a:endParaRPr lang="ja-JP" altLang="en-US" sz="1400" dirty="0"/>
          </a:p>
          <a:p>
            <a:r>
              <a:rPr lang="ja-JP" altLang="en-US" sz="1400" dirty="0"/>
              <a:t>太陽エネルギーを利用した発電には２つの方法があります。１つは、太陽電池で太陽光を直接電気に変える「太陽光発電」です。太陽電池は、光に反応する半導体（シリコンなど）や金属化合物の性質を利用して、太陽光から直接電気を発生させる技術です。ちなみに太陽電池の現在の主流はシリコン系のうちの「結晶シリコン型」と呼ばれるタイプです。発電効率が高く省スペースですむのが特長ですが、原料であるシリコンの使用量が多く高コストだという欠点があります。低コストでしかも大きな電力を得られるよう、シリコン使用量を大幅に減らせる「薄膜シリコン型」や、素材にシリコンを用いない「金属化合物型」などの開発も進んでいます。</a:t>
            </a:r>
          </a:p>
          <a:p>
            <a:r>
              <a:rPr lang="ja-JP" altLang="en-US" sz="1400" dirty="0"/>
              <a:t>もう１つの方法は「太陽熱発電」です。これは、複数の巨大な反射鏡で太陽光を集め、そこで生じる放射熱により発生させた蒸気でタービンを回して発電するというものです。主な方式としては、多数の平面鏡を用いて、中央部に設置されたタワーの頂上の集熱器に太陽光を集中させて発電する「タワートップ式（集中方式）」と、多数の曲面鏡を用いて、それぞれの鏡の前に設置されたパイプに太陽光を集中させて発電する「トラフ式（分散方式）」の２種類があります。</a:t>
            </a:r>
          </a:p>
          <a:p>
            <a:r>
              <a:rPr lang="ja-JP" altLang="en-US" sz="1400" dirty="0"/>
              <a:t>太陽光発電は、小中規模の用途にも対応でき、一般の住宅など多くの場所に設置可能です。また、直射日光（直達光）だけではなく、大気中の水蒸気などに乱反射して到達した太陽光（散乱光）も発電に利用できます。これらの利点から太陽光発電は、日本のように広大な土地を確保するのが難しく湿度の高い国や地域でも有効な技術といえます。</a:t>
            </a:r>
          </a:p>
          <a:p>
            <a:r>
              <a:rPr lang="ja-JP" altLang="en-US" sz="1400" dirty="0"/>
              <a:t>一方の太陽熱発電は、太陽光発電に比べて発電効率が高いというメリットがある半面、設備が大がかりになり、広い土地が必要になるというデメリットがあります。また、発電には直達光が欠かせないことから、日本のように散乱光が多い国や地域にはあまり向かないとされます。逆に、日差しが強い国や地域（赤道地域や砂漠など）には最適な技術です。（http://www.nikkei4946.comより引用）</a:t>
            </a:r>
          </a:p>
        </p:txBody>
      </p:sp>
      <p:sp>
        <p:nvSpPr>
          <p:cNvPr id="7" name="テキスト ボックス 6">
            <a:extLst>
              <a:ext uri="{FF2B5EF4-FFF2-40B4-BE49-F238E27FC236}">
                <a16:creationId xmlns:a16="http://schemas.microsoft.com/office/drawing/2014/main" id="{6E7035A2-A2EA-4DC4-9360-6B4E0F1938A7}"/>
              </a:ext>
            </a:extLst>
          </p:cNvPr>
          <p:cNvSpPr txBox="1"/>
          <p:nvPr/>
        </p:nvSpPr>
        <p:spPr>
          <a:xfrm>
            <a:off x="2218113" y="540000"/>
            <a:ext cx="5363094" cy="523220"/>
          </a:xfrm>
          <a:prstGeom prst="rect">
            <a:avLst/>
          </a:prstGeom>
          <a:noFill/>
        </p:spPr>
        <p:txBody>
          <a:bodyPr wrap="square">
            <a:spAutoFit/>
          </a:bodyPr>
          <a:lstStyle/>
          <a:p>
            <a:r>
              <a:rPr lang="zh-TW" altLang="en-US" sz="2800" dirty="0"/>
              <a:t>太陽能的現狀與課題</a:t>
            </a:r>
            <a:endParaRPr lang="ja-JP" altLang="en-US" sz="2800" dirty="0"/>
          </a:p>
        </p:txBody>
      </p:sp>
      <p:sp>
        <p:nvSpPr>
          <p:cNvPr id="8" name="正方形/長方形 7">
            <a:extLst>
              <a:ext uri="{FF2B5EF4-FFF2-40B4-BE49-F238E27FC236}">
                <a16:creationId xmlns:a16="http://schemas.microsoft.com/office/drawing/2014/main" id="{18CB61FD-F963-474A-A2B7-499FB71B814E}"/>
              </a:ext>
            </a:extLst>
          </p:cNvPr>
          <p:cNvSpPr/>
          <p:nvPr/>
        </p:nvSpPr>
        <p:spPr>
          <a:xfrm>
            <a:off x="1" y="-1"/>
            <a:ext cx="1762298" cy="108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562BCCF-CABF-4A5A-AA93-D898E6826C40}"/>
              </a:ext>
            </a:extLst>
          </p:cNvPr>
          <p:cNvSpPr/>
          <p:nvPr/>
        </p:nvSpPr>
        <p:spPr>
          <a:xfrm>
            <a:off x="1762298" y="0"/>
            <a:ext cx="282633" cy="10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677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0783305-621E-4BB8-BD11-7358B55FDB98}"/>
              </a:ext>
            </a:extLst>
          </p:cNvPr>
          <p:cNvSpPr txBox="1"/>
          <p:nvPr/>
        </p:nvSpPr>
        <p:spPr>
          <a:xfrm>
            <a:off x="2218114" y="1270464"/>
            <a:ext cx="8671559" cy="5262979"/>
          </a:xfrm>
          <a:prstGeom prst="rect">
            <a:avLst/>
          </a:prstGeom>
          <a:noFill/>
        </p:spPr>
        <p:txBody>
          <a:bodyPr wrap="square">
            <a:spAutoFit/>
          </a:bodyPr>
          <a:lstStyle/>
          <a:p>
            <a:r>
              <a:rPr lang="ja-JP" altLang="en-US" sz="1600" b="1" dirty="0"/>
              <a:t>太陽光を直接電気に変える「太陽光発電」</a:t>
            </a:r>
          </a:p>
          <a:p>
            <a:r>
              <a:rPr lang="ja-JP" altLang="en-US" sz="1600" dirty="0"/>
              <a:t>太陽電池で太陽光を直接電気に変えるのが「太陽光発電」です。太陽電池は、光に反応する半導体（シリコンなど）や金属化合物の性質を利用して、太陽光から直接電気を発生させる技術です。</a:t>
            </a:r>
            <a:endParaRPr lang="en-US" altLang="ja-JP" sz="1600" dirty="0"/>
          </a:p>
          <a:p>
            <a:endParaRPr lang="en-US" altLang="ja-JP" sz="1600" dirty="0"/>
          </a:p>
          <a:p>
            <a:r>
              <a:rPr lang="en-US" altLang="ja-JP" sz="1600" dirty="0"/>
              <a:t>&lt;</a:t>
            </a:r>
            <a:r>
              <a:rPr lang="ja-JP" altLang="en-US" sz="1600" dirty="0"/>
              <a:t>特長</a:t>
            </a:r>
            <a:r>
              <a:rPr lang="en-US" altLang="ja-JP" sz="1600" dirty="0"/>
              <a:t>&gt;</a:t>
            </a:r>
          </a:p>
          <a:p>
            <a:pPr marL="342900" indent="-342900">
              <a:buClr>
                <a:schemeClr val="accent6">
                  <a:lumMod val="75000"/>
                </a:schemeClr>
              </a:buClr>
              <a:buFont typeface="Wingdings" panose="05000000000000000000" pitchFamily="2" charset="2"/>
              <a:buChar char="n"/>
            </a:pPr>
            <a:r>
              <a:rPr lang="ja-JP" altLang="en-US" sz="1600" dirty="0"/>
              <a:t>一般の住宅など多くの場所に設置可能。</a:t>
            </a:r>
          </a:p>
          <a:p>
            <a:pPr marL="342900" indent="-342900">
              <a:buClr>
                <a:schemeClr val="accent6">
                  <a:lumMod val="75000"/>
                </a:schemeClr>
              </a:buClr>
              <a:buFont typeface="Wingdings" panose="05000000000000000000" pitchFamily="2" charset="2"/>
              <a:buChar char="n"/>
            </a:pPr>
            <a:r>
              <a:rPr lang="ja-JP" altLang="en-US" sz="1600" dirty="0"/>
              <a:t>乱反射して到達した散乱光も利用できる。</a:t>
            </a:r>
          </a:p>
          <a:p>
            <a:pPr marL="342900" indent="-342900">
              <a:buClr>
                <a:schemeClr val="accent6">
                  <a:lumMod val="75000"/>
                </a:schemeClr>
              </a:buClr>
              <a:buFont typeface="Wingdings" panose="05000000000000000000" pitchFamily="2" charset="2"/>
              <a:buChar char="n"/>
            </a:pPr>
            <a:r>
              <a:rPr lang="ja-JP" altLang="en-US" sz="1600" dirty="0"/>
              <a:t>広大な土地を確保する必要がない。</a:t>
            </a:r>
          </a:p>
          <a:p>
            <a:pPr marL="342900" indent="-342900">
              <a:buClr>
                <a:schemeClr val="accent6">
                  <a:lumMod val="75000"/>
                </a:schemeClr>
              </a:buClr>
              <a:buFont typeface="Wingdings" panose="05000000000000000000" pitchFamily="2" charset="2"/>
              <a:buChar char="n"/>
            </a:pPr>
            <a:r>
              <a:rPr lang="ja-JP" altLang="en-US" sz="1600" dirty="0"/>
              <a:t>湿度が高い国や地域でも有効な技術である。</a:t>
            </a:r>
          </a:p>
          <a:p>
            <a:endParaRPr lang="ja-JP" altLang="en-US" sz="1600" dirty="0"/>
          </a:p>
          <a:p>
            <a:r>
              <a:rPr lang="ja-JP" altLang="en-US" sz="1600" b="1" dirty="0"/>
              <a:t>蒸気の力でタービンを回す「太陽熱発電」</a:t>
            </a:r>
          </a:p>
          <a:p>
            <a:r>
              <a:rPr lang="ja-JP" altLang="en-US" sz="1600" dirty="0"/>
              <a:t>複数の巨大な反射鏡で太陽光を集め、そこで生じる放射熱により発生させた蒸気でタービンを回して発電するのが「太陽熱発電」です。タワートップ式（集中方式）とトラフ式（分散方式）があります。</a:t>
            </a:r>
          </a:p>
          <a:p>
            <a:endParaRPr lang="en-US" altLang="ja-JP" sz="1600" dirty="0"/>
          </a:p>
          <a:p>
            <a:r>
              <a:rPr lang="en-US" altLang="ja-JP" sz="1600" dirty="0"/>
              <a:t>&lt;</a:t>
            </a:r>
            <a:r>
              <a:rPr lang="ja-JP" altLang="en-US" sz="1600" dirty="0"/>
              <a:t>特長</a:t>
            </a:r>
            <a:r>
              <a:rPr lang="en-US" altLang="ja-JP" sz="1600" dirty="0"/>
              <a:t>&gt;</a:t>
            </a:r>
          </a:p>
          <a:p>
            <a:pPr marL="342900" indent="-342900">
              <a:buClr>
                <a:schemeClr val="accent6">
                  <a:lumMod val="75000"/>
                </a:schemeClr>
              </a:buClr>
              <a:buFont typeface="Wingdings" panose="05000000000000000000" pitchFamily="2" charset="2"/>
              <a:buChar char="n"/>
            </a:pPr>
            <a:r>
              <a:rPr lang="ja-JP" altLang="en-US" sz="1600" dirty="0"/>
              <a:t>太陽光発電に比べて発電効率が高い。</a:t>
            </a:r>
          </a:p>
          <a:p>
            <a:pPr marL="342900" indent="-342900">
              <a:buClr>
                <a:schemeClr val="accent6">
                  <a:lumMod val="75000"/>
                </a:schemeClr>
              </a:buClr>
              <a:buFont typeface="Wingdings" panose="05000000000000000000" pitchFamily="2" charset="2"/>
              <a:buChar char="n"/>
            </a:pPr>
            <a:r>
              <a:rPr lang="ja-JP" altLang="en-US" sz="1600" dirty="0"/>
              <a:t>広い土地が必要になる。</a:t>
            </a:r>
          </a:p>
          <a:p>
            <a:pPr marL="342900" indent="-342900">
              <a:buClr>
                <a:schemeClr val="accent6">
                  <a:lumMod val="75000"/>
                </a:schemeClr>
              </a:buClr>
              <a:buFont typeface="Wingdings" panose="05000000000000000000" pitchFamily="2" charset="2"/>
              <a:buChar char="n"/>
            </a:pPr>
            <a:r>
              <a:rPr lang="ja-JP" altLang="en-US" sz="1600" dirty="0"/>
              <a:t>発電には直達光が欠かせない。</a:t>
            </a:r>
          </a:p>
          <a:p>
            <a:pPr marL="342900" indent="-342900">
              <a:buClr>
                <a:schemeClr val="accent6">
                  <a:lumMod val="75000"/>
                </a:schemeClr>
              </a:buClr>
              <a:buFont typeface="Wingdings" panose="05000000000000000000" pitchFamily="2" charset="2"/>
              <a:buChar char="n"/>
            </a:pPr>
            <a:r>
              <a:rPr lang="ja-JP" altLang="en-US" sz="1600" dirty="0"/>
              <a:t>日差しが強い国や地域には最適な技術である。</a:t>
            </a:r>
          </a:p>
        </p:txBody>
      </p:sp>
      <p:sp>
        <p:nvSpPr>
          <p:cNvPr id="7" name="テキスト ボックス 6">
            <a:extLst>
              <a:ext uri="{FF2B5EF4-FFF2-40B4-BE49-F238E27FC236}">
                <a16:creationId xmlns:a16="http://schemas.microsoft.com/office/drawing/2014/main" id="{6E7035A2-A2EA-4DC4-9360-6B4E0F1938A7}"/>
              </a:ext>
            </a:extLst>
          </p:cNvPr>
          <p:cNvSpPr txBox="1"/>
          <p:nvPr/>
        </p:nvSpPr>
        <p:spPr>
          <a:xfrm>
            <a:off x="2218113" y="540000"/>
            <a:ext cx="5363094" cy="523220"/>
          </a:xfrm>
          <a:prstGeom prst="rect">
            <a:avLst/>
          </a:prstGeom>
          <a:noFill/>
        </p:spPr>
        <p:txBody>
          <a:bodyPr wrap="square">
            <a:spAutoFit/>
          </a:bodyPr>
          <a:lstStyle/>
          <a:p>
            <a:r>
              <a:rPr lang="zh-TW" altLang="en-US" sz="2800"/>
              <a:t>太陽能的現狀與課題</a:t>
            </a:r>
            <a:endParaRPr lang="ja-JP" altLang="en-US" sz="2800" dirty="0"/>
          </a:p>
        </p:txBody>
      </p:sp>
      <p:sp>
        <p:nvSpPr>
          <p:cNvPr id="8" name="正方形/長方形 7">
            <a:extLst>
              <a:ext uri="{FF2B5EF4-FFF2-40B4-BE49-F238E27FC236}">
                <a16:creationId xmlns:a16="http://schemas.microsoft.com/office/drawing/2014/main" id="{18CB61FD-F963-474A-A2B7-499FB71B814E}"/>
              </a:ext>
            </a:extLst>
          </p:cNvPr>
          <p:cNvSpPr/>
          <p:nvPr/>
        </p:nvSpPr>
        <p:spPr>
          <a:xfrm>
            <a:off x="1" y="-1"/>
            <a:ext cx="1762298" cy="108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562BCCF-CABF-4A5A-AA93-D898E6826C40}"/>
              </a:ext>
            </a:extLst>
          </p:cNvPr>
          <p:cNvSpPr/>
          <p:nvPr/>
        </p:nvSpPr>
        <p:spPr>
          <a:xfrm>
            <a:off x="1762298" y="0"/>
            <a:ext cx="282633" cy="10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79211F3-D346-4DB9-BD37-A83EE32552CC}"/>
              </a:ext>
            </a:extLst>
          </p:cNvPr>
          <p:cNvSpPr txBox="1"/>
          <p:nvPr/>
        </p:nvSpPr>
        <p:spPr>
          <a:xfrm>
            <a:off x="6920346" y="6410977"/>
            <a:ext cx="3969327" cy="307777"/>
          </a:xfrm>
          <a:prstGeom prst="rect">
            <a:avLst/>
          </a:prstGeom>
          <a:noFill/>
        </p:spPr>
        <p:txBody>
          <a:bodyPr wrap="square">
            <a:spAutoFit/>
          </a:bodyPr>
          <a:lstStyle/>
          <a:p>
            <a:pPr algn="r"/>
            <a:r>
              <a:rPr lang="ja-JP" altLang="en-US" sz="1400" dirty="0">
                <a:latin typeface="Segoe UI" panose="020B0502040204020203" pitchFamily="34" charset="0"/>
                <a:cs typeface="Segoe UI" panose="020B0502040204020203" pitchFamily="34" charset="0"/>
              </a:rPr>
              <a:t>（http://www.nikkei4946.comより引用）</a:t>
            </a:r>
          </a:p>
        </p:txBody>
      </p:sp>
    </p:spTree>
    <p:extLst>
      <p:ext uri="{BB962C8B-B14F-4D97-AF65-F5344CB8AC3E}">
        <p14:creationId xmlns:p14="http://schemas.microsoft.com/office/powerpoint/2010/main" val="26454168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1133</Words>
  <Application>Microsoft Office PowerPoint</Application>
  <PresentationFormat>寬螢幕</PresentationFormat>
  <Paragraphs>26</Paragraphs>
  <Slides>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vt:i4>
      </vt:variant>
    </vt:vector>
  </HeadingPairs>
  <TitlesOfParts>
    <vt:vector size="8" baseType="lpstr">
      <vt:lpstr>游ゴシック</vt:lpstr>
      <vt:lpstr>游ゴシック Light</vt:lpstr>
      <vt:lpstr>Arial</vt:lpstr>
      <vt:lpstr>Segoe UI</vt:lpstr>
      <vt:lpstr>Wingdings</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2022-04-17T03:06:59Z</dcterms:modified>
</cp:coreProperties>
</file>