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8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63" d="100"/>
          <a:sy n="63" d="100"/>
        </p:scale>
        <p:origin x="1195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20235-4342-409A-83B4-571B1B9365D1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0C7E-C9A4-47A9-BAFB-B7B1CEE428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5366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59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470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5249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5042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4614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8915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6790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7564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253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780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7736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E73DD-94A0-4EED-B6D8-1EB00CE25848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056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36898" y="5341362"/>
            <a:ext cx="5404338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改善内容</a:t>
            </a:r>
          </a:p>
          <a:p>
            <a:pPr algn="just"/>
            <a:endParaRPr lang="en-US" altLang="ja-JP" sz="1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ja-JP" altLang="en-US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１千万人の共通ポイントカードをビッグデータに使用。</a:t>
            </a:r>
            <a:endParaRPr lang="en-US" altLang="ja-JP" sz="1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ja-JP" altLang="en-US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ポイントカードの利用履歴と</a:t>
            </a:r>
            <a:r>
              <a:rPr lang="en-US" altLang="ja-JP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SNS</a:t>
            </a:r>
            <a:r>
              <a:rPr lang="ja-JP" altLang="en-US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情報を組み合わせる。</a:t>
            </a:r>
            <a:endParaRPr lang="en-US" altLang="ja-JP" sz="1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just"/>
            <a:endParaRPr lang="en-US" altLang="ja-JP" sz="1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just"/>
            <a:r>
              <a:rPr lang="en-US" altLang="ja-JP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&lt;</a:t>
            </a:r>
            <a:r>
              <a:rPr lang="ja-JP" altLang="en-US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データ分析と活用へのプロセス</a:t>
            </a:r>
            <a:r>
              <a:rPr lang="en-US" altLang="ja-JP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&gt;</a:t>
            </a:r>
            <a:endParaRPr lang="ja-JP" altLang="en-US" sz="1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ja-JP" altLang="en-US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情報の出所</a:t>
            </a:r>
            <a:endParaRPr lang="en-US" altLang="ja-JP" sz="1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800100" lvl="1" indent="-342900" algn="just">
              <a:buFont typeface="+mj-ea"/>
              <a:buAutoNum type="circleNumDbPlain"/>
            </a:pPr>
            <a:r>
              <a:rPr lang="ja-JP" altLang="en-US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店頭（当社店舗）</a:t>
            </a:r>
            <a:endParaRPr lang="en-US" altLang="ja-JP" sz="1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800100" lvl="1" indent="-342900" algn="just">
              <a:buFont typeface="+mj-ea"/>
              <a:buAutoNum type="circleNumDbPlain"/>
            </a:pPr>
            <a:r>
              <a:rPr lang="ja-JP" altLang="en-US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インターネット（ショッピングサイト）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ja-JP" altLang="en-US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情報の種類</a:t>
            </a:r>
            <a:endParaRPr lang="en-US" altLang="ja-JP" sz="1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800100" lvl="1" indent="-342900" algn="just">
              <a:buFont typeface="+mj-ea"/>
              <a:buAutoNum type="circleNumDbPlain"/>
            </a:pPr>
            <a:r>
              <a:rPr lang="ja-JP" altLang="en-US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ポイントカードの利用履歴（</a:t>
            </a:r>
            <a:r>
              <a:rPr lang="en-US" altLang="ja-JP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POS</a:t>
            </a:r>
            <a:r>
              <a:rPr lang="ja-JP" altLang="en-US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）</a:t>
            </a:r>
            <a:endParaRPr lang="en-US" altLang="ja-JP" sz="1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800100" lvl="1" indent="-342900" algn="just">
              <a:buFont typeface="+mj-ea"/>
              <a:buAutoNum type="circleNumDbPlain"/>
            </a:pPr>
            <a:r>
              <a:rPr lang="en-US" altLang="ja-JP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SNS</a:t>
            </a:r>
            <a:r>
              <a:rPr lang="ja-JP" altLang="en-US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の書き込みとつぶやき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ja-JP" altLang="en-US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データ分析</a:t>
            </a:r>
            <a:endParaRPr lang="en-US" altLang="ja-JP" sz="1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800100" lvl="1" indent="-342900" algn="just">
              <a:buFont typeface="+mj-ea"/>
              <a:buAutoNum type="circleNumDbPlain"/>
            </a:pPr>
            <a:r>
              <a:rPr lang="ja-JP" altLang="en-US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回帰分析</a:t>
            </a:r>
            <a:endParaRPr lang="en-US" altLang="ja-JP" sz="1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800100" lvl="1" indent="-342900" algn="just">
              <a:buFont typeface="+mj-ea"/>
              <a:buAutoNum type="circleNumDbPlain"/>
            </a:pPr>
            <a:r>
              <a:rPr lang="ja-JP" altLang="en-US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クラスター分析</a:t>
            </a:r>
            <a:endParaRPr lang="en-US" altLang="ja-JP" sz="1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800100" lvl="1" indent="-342900" algn="just">
              <a:buFont typeface="+mj-ea"/>
              <a:buAutoNum type="circleNumDbPlain"/>
            </a:pPr>
            <a:r>
              <a:rPr lang="ja-JP" altLang="en-US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因子分析など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ja-JP" altLang="en-US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データ活用</a:t>
            </a:r>
            <a:endParaRPr lang="en-US" altLang="ja-JP" sz="1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800100" lvl="1" indent="-342900" algn="just">
              <a:buFont typeface="+mj-ea"/>
              <a:buAutoNum type="circleNumDbPlain"/>
            </a:pPr>
            <a:r>
              <a:rPr lang="ja-JP" altLang="en-US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需要予測による商品の品揃え</a:t>
            </a:r>
            <a:endParaRPr lang="en-US" altLang="ja-JP" sz="1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800100" lvl="1" indent="-342900" algn="just">
              <a:buFont typeface="+mj-ea"/>
              <a:buAutoNum type="circleNumDbPlain"/>
            </a:pPr>
            <a:r>
              <a:rPr lang="ja-JP" altLang="en-US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店内の商品陳列の最適化</a:t>
            </a:r>
            <a:endParaRPr lang="en-US" altLang="ja-JP" sz="1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836897" y="1756324"/>
            <a:ext cx="5404339" cy="1369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背景</a:t>
            </a:r>
          </a:p>
          <a:p>
            <a:pPr algn="just"/>
            <a:endParaRPr lang="en-US" altLang="ja-JP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ja-JP" altLang="en-US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必ずしも、ヒット商品が購買意欲を刺激していない。</a:t>
            </a:r>
            <a:endParaRPr lang="en-US" altLang="ja-JP" sz="1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ja-JP" altLang="en-US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嗜好中心の購買行動である。</a:t>
            </a:r>
            <a:endParaRPr lang="en-US" altLang="ja-JP" sz="1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ja-JP" altLang="en-US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リピート購入が重要になってきている。</a:t>
            </a:r>
            <a:endParaRPr lang="en-US" altLang="ja-JP" sz="1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ja-JP" altLang="en-US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固定客の来店を促す商品提供が重要だ。</a:t>
            </a:r>
          </a:p>
        </p:txBody>
      </p:sp>
      <p:sp>
        <p:nvSpPr>
          <p:cNvPr id="29" name="正方形/長方形 28"/>
          <p:cNvSpPr/>
          <p:nvPr/>
        </p:nvSpPr>
        <p:spPr>
          <a:xfrm>
            <a:off x="836898" y="3548843"/>
            <a:ext cx="5404338" cy="1369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目的</a:t>
            </a:r>
          </a:p>
          <a:p>
            <a:pPr algn="just"/>
            <a:endParaRPr lang="en-US" altLang="ja-JP" sz="11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ja-JP" altLang="en-US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隠れヒット商品（高リピート率商品）を発見する。</a:t>
            </a:r>
            <a:endParaRPr lang="en-US" altLang="ja-JP" sz="1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ja-JP" altLang="en-US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購買傾向を属性で詳しく把握する。</a:t>
            </a:r>
            <a:endParaRPr lang="en-US" altLang="ja-JP" sz="1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ja-JP" altLang="en-US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需要予測による正しい商品の品揃えを行う。</a:t>
            </a:r>
            <a:endParaRPr lang="en-US" altLang="ja-JP" sz="1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ja-JP" altLang="en-US" sz="1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店内の商品陳列の最適化を図る。</a:t>
            </a:r>
            <a:endParaRPr lang="en-US" altLang="ja-JP" sz="1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DA23C53-50D3-4C07-A406-230F4D59D2D8}"/>
              </a:ext>
            </a:extLst>
          </p:cNvPr>
          <p:cNvSpPr/>
          <p:nvPr/>
        </p:nvSpPr>
        <p:spPr>
          <a:xfrm>
            <a:off x="825173" y="439034"/>
            <a:ext cx="50715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spc="-150">
                <a:latin typeface="游ゴシック Medium" panose="020B0500000000000000" pitchFamily="50" charset="-128"/>
                <a:ea typeface="游ゴシック Medium" panose="020B0500000000000000" pitchFamily="50" charset="-128"/>
                <a:cs typeface="Segoe UI" panose="020B0502040204020203" pitchFamily="34" charset="0"/>
              </a:rPr>
              <a:t>利用大數據改善品項不足的提案</a:t>
            </a:r>
            <a:endParaRPr lang="ja-JP" altLang="en-US" sz="2400" dirty="0">
              <a:latin typeface="游ゴシック Medium" panose="020B0500000000000000" pitchFamily="50" charset="-128"/>
              <a:ea typeface="游ゴシック Medium" panose="020B05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4C0AEE7-C6B3-4F35-9A4D-2A82DE88320C}"/>
              </a:ext>
            </a:extLst>
          </p:cNvPr>
          <p:cNvSpPr/>
          <p:nvPr/>
        </p:nvSpPr>
        <p:spPr>
          <a:xfrm>
            <a:off x="915112" y="935644"/>
            <a:ext cx="44690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Improvement of the assortment by big data</a:t>
            </a:r>
            <a:endParaRPr lang="ja-JP" altLang="en-US" sz="1400" dirty="0"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BC224B2A-6D57-4BB2-9F75-74FEFFA5F8BA}"/>
              </a:ext>
            </a:extLst>
          </p:cNvPr>
          <p:cNvCxnSpPr>
            <a:cxnSpLocks/>
          </p:cNvCxnSpPr>
          <p:nvPr/>
        </p:nvCxnSpPr>
        <p:spPr>
          <a:xfrm>
            <a:off x="960082" y="891963"/>
            <a:ext cx="4500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D289FD9-FEBD-413F-B968-275915BD93EF}"/>
              </a:ext>
            </a:extLst>
          </p:cNvPr>
          <p:cNvCxnSpPr>
            <a:cxnSpLocks/>
          </p:cNvCxnSpPr>
          <p:nvPr/>
        </p:nvCxnSpPr>
        <p:spPr>
          <a:xfrm>
            <a:off x="1379095" y="1907441"/>
            <a:ext cx="900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7EBDD3EC-72C0-4A97-A180-84D8EED8406B}"/>
              </a:ext>
            </a:extLst>
          </p:cNvPr>
          <p:cNvCxnSpPr>
            <a:cxnSpLocks/>
          </p:cNvCxnSpPr>
          <p:nvPr/>
        </p:nvCxnSpPr>
        <p:spPr>
          <a:xfrm>
            <a:off x="1799115" y="5496372"/>
            <a:ext cx="900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58B1D0FA-B9FF-4ACA-A038-21E3ACE09B81}"/>
              </a:ext>
            </a:extLst>
          </p:cNvPr>
          <p:cNvCxnSpPr>
            <a:cxnSpLocks/>
          </p:cNvCxnSpPr>
          <p:nvPr/>
        </p:nvCxnSpPr>
        <p:spPr>
          <a:xfrm>
            <a:off x="1379095" y="3706261"/>
            <a:ext cx="900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512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304</Words>
  <Application>Microsoft Office PowerPoint</Application>
  <PresentationFormat>A4 紙張 (210x297 公釐)</PresentationFormat>
  <Paragraphs>33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9" baseType="lpstr">
      <vt:lpstr>游ゴシック</vt:lpstr>
      <vt:lpstr>游ゴシック Medium</vt:lpstr>
      <vt:lpstr>Arial</vt:lpstr>
      <vt:lpstr>Calibri</vt:lpstr>
      <vt:lpstr>Calibri Light</vt:lpstr>
      <vt:lpstr>Segoe UI</vt:lpstr>
      <vt:lpstr>Wingdings</vt:lpstr>
      <vt:lpstr>Office テーマ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 克之</dc:creator>
  <dcterms:created xsi:type="dcterms:W3CDTF">2021-06-10T05:29:32Z</dcterms:created>
  <dcterms:modified xsi:type="dcterms:W3CDTF">2022-04-17T03:06:35Z</dcterms:modified>
</cp:coreProperties>
</file>