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2022/4/17</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825173" y="439034"/>
            <a:ext cx="5071535" cy="461665"/>
          </a:xfrm>
          <a:prstGeom prst="rect">
            <a:avLst/>
          </a:prstGeom>
        </p:spPr>
        <p:txBody>
          <a:bodyPr wrap="square">
            <a:spAutoFit/>
          </a:bodyPr>
          <a:lstStyle/>
          <a:p>
            <a:r>
              <a:rPr lang="zh-TW" altLang="en-US" sz="2400" spc="-150">
                <a:latin typeface="游ゴシック Medium" panose="020B0500000000000000" pitchFamily="50" charset="-128"/>
                <a:ea typeface="游ゴシック Medium" panose="020B0500000000000000" pitchFamily="50" charset="-128"/>
                <a:cs typeface="Segoe UI" panose="020B0502040204020203" pitchFamily="34" charset="0"/>
              </a:rPr>
              <a:t>利用大數據改善品項不足的提案</a:t>
            </a:r>
            <a:endParaRPr lang="ja-JP" altLang="en-US" sz="24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31" name="正方形/長方形 30"/>
          <p:cNvSpPr/>
          <p:nvPr/>
        </p:nvSpPr>
        <p:spPr>
          <a:xfrm>
            <a:off x="915112" y="935644"/>
            <a:ext cx="4469099" cy="307777"/>
          </a:xfrm>
          <a:prstGeom prst="rect">
            <a:avLst/>
          </a:prstGeom>
        </p:spPr>
        <p:txBody>
          <a:bodyPr wrap="square">
            <a:spAutoFit/>
          </a:bodyPr>
          <a:lstStyle/>
          <a:p>
            <a:r>
              <a:rPr lang="en-US" altLang="ja-JP" sz="1400" dirty="0">
                <a:latin typeface="Segoe UI" panose="020B0502040204020203" pitchFamily="34" charset="0"/>
                <a:ea typeface="游ゴシック" panose="020B0400000000000000" pitchFamily="50" charset="-128"/>
                <a:cs typeface="Segoe UI" panose="020B0502040204020203" pitchFamily="34" charset="0"/>
              </a:rPr>
              <a:t>Improvement of the assortment by big data</a:t>
            </a:r>
            <a:endParaRPr lang="ja-JP" altLang="en-US" sz="14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2" name="正方形/長方形 1"/>
          <p:cNvSpPr/>
          <p:nvPr/>
        </p:nvSpPr>
        <p:spPr>
          <a:xfrm>
            <a:off x="836898" y="5510639"/>
            <a:ext cx="5404338" cy="3277820"/>
          </a:xfrm>
          <a:prstGeom prst="rect">
            <a:avLst/>
          </a:prstGeom>
        </p:spPr>
        <p:txBody>
          <a:bodyPr wrap="square">
            <a:spAutoFit/>
          </a:bodyPr>
          <a:lstStyle/>
          <a:p>
            <a:pPr algn="just"/>
            <a:r>
              <a:rPr lang="ja-JP" altLang="en-US" sz="1600" dirty="0">
                <a:latin typeface="Segoe UI" panose="020B0502040204020203" pitchFamily="34" charset="0"/>
                <a:ea typeface="游ゴシック" panose="020B0400000000000000" pitchFamily="50" charset="-128"/>
                <a:cs typeface="Segoe UI" panose="020B0502040204020203" pitchFamily="34" charset="0"/>
              </a:rPr>
              <a:t>改善内容</a:t>
            </a:r>
          </a:p>
          <a:p>
            <a:pPr algn="just"/>
            <a:endParaRPr lang="en-US" altLang="ja-JP" sz="1100" dirty="0">
              <a:latin typeface="Segoe UI" panose="020B0502040204020203" pitchFamily="34" charset="0"/>
              <a:ea typeface="游ゴシック" panose="020B0400000000000000" pitchFamily="50" charset="-128"/>
              <a:cs typeface="Segoe UI" panose="020B0502040204020203" pitchFamily="34" charset="0"/>
            </a:endParaRPr>
          </a:p>
          <a:p>
            <a:pPr algn="just"/>
            <a:r>
              <a:rPr lang="ja-JP" altLang="en-US" sz="1200" dirty="0">
                <a:latin typeface="Segoe UI" panose="020B0502040204020203" pitchFamily="34" charset="0"/>
                <a:ea typeface="游ゴシック" panose="020B0400000000000000" pitchFamily="50" charset="-128"/>
                <a:cs typeface="Segoe UI" panose="020B0502040204020203" pitchFamily="34" charset="0"/>
              </a:rPr>
              <a:t>ビッグデータで使用するのは、当社の</a:t>
            </a:r>
            <a:r>
              <a:rPr lang="en-US" altLang="ja-JP" sz="1200" dirty="0">
                <a:latin typeface="Segoe UI" panose="020B0502040204020203" pitchFamily="34" charset="0"/>
                <a:ea typeface="游ゴシック" panose="020B0400000000000000" pitchFamily="50" charset="-128"/>
                <a:cs typeface="Segoe UI" panose="020B0502040204020203" pitchFamily="34" charset="0"/>
              </a:rPr>
              <a:t>POS</a:t>
            </a:r>
            <a:r>
              <a:rPr lang="ja-JP" altLang="en-US" sz="1200" dirty="0">
                <a:latin typeface="Segoe UI" panose="020B0502040204020203" pitchFamily="34" charset="0"/>
                <a:ea typeface="游ゴシック" panose="020B0400000000000000" pitchFamily="50" charset="-128"/>
                <a:cs typeface="Segoe UI" panose="020B0502040204020203" pitchFamily="34" charset="0"/>
              </a:rPr>
              <a:t>システムと１千万人の共通ポイントカード。このポイントカードの利用履歴をベースに、ツイッターなどの</a:t>
            </a:r>
            <a:r>
              <a:rPr lang="en-US" altLang="ja-JP" sz="1200" dirty="0">
                <a:latin typeface="Segoe UI" panose="020B0502040204020203" pitchFamily="34" charset="0"/>
                <a:ea typeface="游ゴシック" panose="020B0400000000000000" pitchFamily="50" charset="-128"/>
                <a:cs typeface="Segoe UI" panose="020B0502040204020203" pitchFamily="34" charset="0"/>
              </a:rPr>
              <a:t>SNS</a:t>
            </a:r>
            <a:r>
              <a:rPr lang="ja-JP" altLang="en-US" sz="1200" dirty="0">
                <a:latin typeface="Segoe UI" panose="020B0502040204020203" pitchFamily="34" charset="0"/>
                <a:ea typeface="游ゴシック" panose="020B0400000000000000" pitchFamily="50" charset="-128"/>
                <a:cs typeface="Segoe UI" panose="020B0502040204020203" pitchFamily="34" charset="0"/>
              </a:rPr>
              <a:t>情報を組み合わせて、購買動向を詳しく把握する。これまで勘で行っていた仕入れ発注は、ビッグデータを駆使して適正、かつ機会ロスをなくした商品陳列で売り場の改善を行う。隠れヒット商品を見つけ出し、販売の機会ロスを防ぎ、固定客につながる品揃えの制度を飛躍的に高める。</a:t>
            </a:r>
            <a:endParaRPr lang="en-US" altLang="ja-JP" sz="1200" dirty="0">
              <a:latin typeface="Segoe UI" panose="020B0502040204020203" pitchFamily="34" charset="0"/>
              <a:ea typeface="游ゴシック" panose="020B0400000000000000" pitchFamily="50" charset="-128"/>
              <a:cs typeface="Segoe UI" panose="020B0502040204020203" pitchFamily="34" charset="0"/>
            </a:endParaRPr>
          </a:p>
          <a:p>
            <a:pPr algn="just"/>
            <a:endParaRPr lang="en-US" altLang="ja-JP" sz="1200" dirty="0">
              <a:latin typeface="Segoe UI" panose="020B0502040204020203" pitchFamily="34" charset="0"/>
              <a:ea typeface="游ゴシック" panose="020B0400000000000000" pitchFamily="50" charset="-128"/>
              <a:cs typeface="Segoe UI" panose="020B0502040204020203" pitchFamily="34" charset="0"/>
            </a:endParaRPr>
          </a:p>
          <a:p>
            <a:pPr algn="just"/>
            <a:r>
              <a:rPr lang="ja-JP" altLang="en-US" sz="1200" dirty="0">
                <a:latin typeface="Segoe UI" panose="020B0502040204020203" pitchFamily="34" charset="0"/>
                <a:ea typeface="游ゴシック" panose="020B0400000000000000" pitchFamily="50" charset="-128"/>
                <a:cs typeface="Segoe UI" panose="020B0502040204020203" pitchFamily="34" charset="0"/>
              </a:rPr>
              <a:t>データ分析と活用へのプロセスとしては、まず、情報の出所を明確にする。店頭（当社店舗）なのか、インターネット（ショッピングサイト）なのかである。次に、情報の種類をはっきりさせる。ポイントカードの利用履歴（</a:t>
            </a:r>
            <a:r>
              <a:rPr lang="en-US" altLang="ja-JP" sz="1200" dirty="0">
                <a:latin typeface="Segoe UI" panose="020B0502040204020203" pitchFamily="34" charset="0"/>
                <a:ea typeface="游ゴシック" panose="020B0400000000000000" pitchFamily="50" charset="-128"/>
                <a:cs typeface="Segoe UI" panose="020B0502040204020203" pitchFamily="34" charset="0"/>
              </a:rPr>
              <a:t>POS</a:t>
            </a:r>
            <a:r>
              <a:rPr lang="ja-JP" altLang="en-US" sz="1200" dirty="0">
                <a:latin typeface="Segoe UI" panose="020B0502040204020203" pitchFamily="34" charset="0"/>
                <a:ea typeface="游ゴシック" panose="020B0400000000000000" pitchFamily="50" charset="-128"/>
                <a:cs typeface="Segoe UI" panose="020B0502040204020203" pitchFamily="34" charset="0"/>
              </a:rPr>
              <a:t>）や</a:t>
            </a:r>
            <a:r>
              <a:rPr lang="en-US" altLang="ja-JP" sz="1200" dirty="0">
                <a:latin typeface="Segoe UI" panose="020B0502040204020203" pitchFamily="34" charset="0"/>
                <a:ea typeface="游ゴシック" panose="020B0400000000000000" pitchFamily="50" charset="-128"/>
                <a:cs typeface="Segoe UI" panose="020B0502040204020203" pitchFamily="34" charset="0"/>
              </a:rPr>
              <a:t>SNS</a:t>
            </a:r>
            <a:r>
              <a:rPr lang="ja-JP" altLang="en-US" sz="1200" dirty="0">
                <a:latin typeface="Segoe UI" panose="020B0502040204020203" pitchFamily="34" charset="0"/>
                <a:ea typeface="游ゴシック" panose="020B0400000000000000" pitchFamily="50" charset="-128"/>
                <a:cs typeface="Segoe UI" panose="020B0502040204020203" pitchFamily="34" charset="0"/>
              </a:rPr>
              <a:t>の書き込みとつぶやきである。その後、回帰分析やクラスター分析、因子分析などデータ分析を行い、有意なデータを見つける。見つかったデータは、要予測による商品の品揃えや、店内の商品陳列の最適化といった活用策を実施する。このようにビッグデータを収集・分析し、それを戦略的に生かすことが本企画の改善ポイントになる。</a:t>
            </a:r>
          </a:p>
        </p:txBody>
      </p:sp>
      <p:sp>
        <p:nvSpPr>
          <p:cNvPr id="27" name="正方形/長方形 26"/>
          <p:cNvSpPr/>
          <p:nvPr/>
        </p:nvSpPr>
        <p:spPr>
          <a:xfrm>
            <a:off x="616765" y="1756324"/>
            <a:ext cx="180000" cy="36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28" name="正方形/長方形 27"/>
          <p:cNvSpPr/>
          <p:nvPr/>
        </p:nvSpPr>
        <p:spPr>
          <a:xfrm>
            <a:off x="836897" y="1756324"/>
            <a:ext cx="5404339" cy="1615827"/>
          </a:xfrm>
          <a:prstGeom prst="rect">
            <a:avLst/>
          </a:prstGeom>
        </p:spPr>
        <p:txBody>
          <a:bodyPr wrap="square">
            <a:spAutoFit/>
          </a:bodyPr>
          <a:lstStyle/>
          <a:p>
            <a:pPr algn="just"/>
            <a:r>
              <a:rPr lang="ja-JP" altLang="en-US" sz="1600" dirty="0">
                <a:latin typeface="Segoe UI" panose="020B0502040204020203" pitchFamily="34" charset="0"/>
                <a:ea typeface="游ゴシック" panose="020B0400000000000000" pitchFamily="50" charset="-128"/>
                <a:cs typeface="Segoe UI" panose="020B0502040204020203" pitchFamily="34" charset="0"/>
              </a:rPr>
              <a:t>背景</a:t>
            </a:r>
          </a:p>
          <a:p>
            <a:pPr algn="just"/>
            <a:endParaRPr lang="en-US" altLang="ja-JP" sz="1100" dirty="0">
              <a:latin typeface="Segoe UI" panose="020B0502040204020203" pitchFamily="34" charset="0"/>
              <a:ea typeface="游ゴシック" panose="020B0400000000000000" pitchFamily="50" charset="-128"/>
              <a:cs typeface="Segoe UI" panose="020B0502040204020203" pitchFamily="34" charset="0"/>
            </a:endParaRPr>
          </a:p>
          <a:p>
            <a:pPr algn="just"/>
            <a:r>
              <a:rPr lang="ja-JP" altLang="en-US" sz="1200" dirty="0">
                <a:latin typeface="Segoe UI" panose="020B0502040204020203" pitchFamily="34" charset="0"/>
                <a:ea typeface="游ゴシック" panose="020B0400000000000000" pitchFamily="50" charset="-128"/>
                <a:cs typeface="Segoe UI" panose="020B0502040204020203" pitchFamily="34" charset="0"/>
              </a:rPr>
              <a:t>これまで売れる商品を中心に陳列することで、購買率を上げてきた。しかし、ここ数年はヒット商品が必ずしも、消費者の購買意欲を刺激しているわけではないことがわかってきた。これは、店に行けば必ず置いてあるという嗜好中心の購買であり、同じ商品を何度も購入するリピート率の重要性である。このような隠れヒット商品を見つけ、固定客の来店を促す商品提供が重要になっている。</a:t>
            </a:r>
          </a:p>
        </p:txBody>
      </p:sp>
      <p:sp>
        <p:nvSpPr>
          <p:cNvPr id="29" name="正方形/長方形 28"/>
          <p:cNvSpPr/>
          <p:nvPr/>
        </p:nvSpPr>
        <p:spPr>
          <a:xfrm>
            <a:off x="836898" y="3548843"/>
            <a:ext cx="5404338" cy="1800493"/>
          </a:xfrm>
          <a:prstGeom prst="rect">
            <a:avLst/>
          </a:prstGeom>
        </p:spPr>
        <p:txBody>
          <a:bodyPr wrap="square">
            <a:spAutoFit/>
          </a:bodyPr>
          <a:lstStyle/>
          <a:p>
            <a:pPr algn="just"/>
            <a:r>
              <a:rPr lang="ja-JP" altLang="en-US" sz="1600" dirty="0">
                <a:latin typeface="Segoe UI" panose="020B0502040204020203" pitchFamily="34" charset="0"/>
                <a:ea typeface="游ゴシック" panose="020B0400000000000000" pitchFamily="50" charset="-128"/>
                <a:cs typeface="Segoe UI" panose="020B0502040204020203" pitchFamily="34" charset="0"/>
              </a:rPr>
              <a:t>目的</a:t>
            </a:r>
          </a:p>
          <a:p>
            <a:pPr algn="just"/>
            <a:endParaRPr lang="en-US" altLang="ja-JP" sz="1100" dirty="0">
              <a:latin typeface="Segoe UI" panose="020B0502040204020203" pitchFamily="34" charset="0"/>
              <a:ea typeface="游ゴシック" panose="020B0400000000000000" pitchFamily="50" charset="-128"/>
              <a:cs typeface="Segoe UI" panose="020B0502040204020203" pitchFamily="34" charset="0"/>
            </a:endParaRPr>
          </a:p>
          <a:p>
            <a:pPr algn="just"/>
            <a:r>
              <a:rPr lang="ja-JP" altLang="en-US" sz="1200" dirty="0">
                <a:latin typeface="Segoe UI" panose="020B0502040204020203" pitchFamily="34" charset="0"/>
                <a:ea typeface="游ゴシック" panose="020B0400000000000000" pitchFamily="50" charset="-128"/>
                <a:cs typeface="Segoe UI" panose="020B0502040204020203" pitchFamily="34" charset="0"/>
              </a:rPr>
              <a:t>「どんな消費者が、いつどこで何を買ったか」という消費の実態は、ビッグデータの解析で把握できる。具体的には、</a:t>
            </a:r>
            <a:r>
              <a:rPr lang="en-US" altLang="ja-JP" sz="1200" dirty="0">
                <a:latin typeface="Segoe UI" panose="020B0502040204020203" pitchFamily="34" charset="0"/>
                <a:ea typeface="游ゴシック" panose="020B0400000000000000" pitchFamily="50" charset="-128"/>
                <a:cs typeface="Segoe UI" panose="020B0502040204020203" pitchFamily="34" charset="0"/>
              </a:rPr>
              <a:t>POS</a:t>
            </a:r>
            <a:r>
              <a:rPr lang="ja-JP" altLang="en-US" sz="1200" dirty="0">
                <a:latin typeface="Segoe UI" panose="020B0502040204020203" pitchFamily="34" charset="0"/>
                <a:ea typeface="游ゴシック" panose="020B0400000000000000" pitchFamily="50" charset="-128"/>
                <a:cs typeface="Segoe UI" panose="020B0502040204020203" pitchFamily="34" charset="0"/>
              </a:rPr>
              <a:t>データとポイントカードの利用履歴を相互に掛け合わせて解析することで、前述した隠れヒット商品（高リピート率商品）を発見し、新商品の購買傾向を性別、地域、年齢、天候などに応じて詳しく把握できる。本提案は、ビックデータを収集・分析して、需要予測による商品の品揃えと、店内の商品陳列の最適化のために徹底活用することである。</a:t>
            </a:r>
          </a:p>
        </p:txBody>
      </p:sp>
      <p:sp>
        <p:nvSpPr>
          <p:cNvPr id="33" name="正方形/長方形 32"/>
          <p:cNvSpPr/>
          <p:nvPr/>
        </p:nvSpPr>
        <p:spPr>
          <a:xfrm>
            <a:off x="616765" y="3548843"/>
            <a:ext cx="180000" cy="36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34" name="正方形/長方形 33"/>
          <p:cNvSpPr/>
          <p:nvPr/>
        </p:nvSpPr>
        <p:spPr>
          <a:xfrm>
            <a:off x="616765" y="5510639"/>
            <a:ext cx="180000" cy="36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cxnSp>
        <p:nvCxnSpPr>
          <p:cNvPr id="4" name="直線コネクタ 3">
            <a:extLst>
              <a:ext uri="{FF2B5EF4-FFF2-40B4-BE49-F238E27FC236}">
                <a16:creationId xmlns:a16="http://schemas.microsoft.com/office/drawing/2014/main" id="{3901649C-C993-4724-AF76-1B68253EA8E7}"/>
              </a:ext>
            </a:extLst>
          </p:cNvPr>
          <p:cNvCxnSpPr>
            <a:cxnSpLocks/>
          </p:cNvCxnSpPr>
          <p:nvPr/>
        </p:nvCxnSpPr>
        <p:spPr>
          <a:xfrm>
            <a:off x="960082" y="891963"/>
            <a:ext cx="450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79602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782</Words>
  <Application>Microsoft Office PowerPoint</Application>
  <PresentationFormat>A4 紙張 (210x297 公釐)</PresentationFormat>
  <Paragraphs>13</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游ゴシック</vt:lpstr>
      <vt:lpstr>游ゴシック Medium</vt:lpstr>
      <vt:lpstr>Arial</vt:lpstr>
      <vt:lpstr>Calibri</vt:lpstr>
      <vt:lpstr>Calibri Light</vt:lpstr>
      <vt:lpstr>Segoe UI</vt:lpstr>
      <vt:lpstr>Office テーマ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2022-04-17T03:06:13Z</dcterms:modified>
</cp:coreProperties>
</file>