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F2E603-7FFE-48F9-BA02-945A9C33664F}"/>
              </a:ext>
            </a:extLst>
          </p:cNvPr>
          <p:cNvSpPr/>
          <p:nvPr/>
        </p:nvSpPr>
        <p:spPr>
          <a:xfrm>
            <a:off x="0" y="391640"/>
            <a:ext cx="5104015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30091" y="575550"/>
            <a:ext cx="3373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各事業營業額</a:t>
            </a:r>
            <a:endParaRPr lang="ja-JP" altLang="en-US" sz="3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62689"/>
              </p:ext>
            </p:extLst>
          </p:nvPr>
        </p:nvGraphicFramePr>
        <p:xfrm>
          <a:off x="1730091" y="1489950"/>
          <a:ext cx="8731818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26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対比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塩ビ事業部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254125" algn="r"/>
                        </a:tabLst>
                      </a:pPr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シリコーン事業部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1,000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精密材料事業部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900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電子材料事業部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850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半導体事業部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710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有機合成事業部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550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ライフサイエンス事業部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400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ヘルスケア事業部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350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国際事業部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300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8994841" y="807188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単位：億円</a:t>
            </a:r>
          </a:p>
        </p:txBody>
      </p:sp>
    </p:spTree>
    <p:extLst>
      <p:ext uri="{BB962C8B-B14F-4D97-AF65-F5344CB8AC3E}">
        <p14:creationId xmlns:p14="http://schemas.microsoft.com/office/powerpoint/2010/main" val="347675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F2E603-7FFE-48F9-BA02-945A9C33664F}"/>
              </a:ext>
            </a:extLst>
          </p:cNvPr>
          <p:cNvSpPr/>
          <p:nvPr/>
        </p:nvSpPr>
        <p:spPr>
          <a:xfrm>
            <a:off x="0" y="391640"/>
            <a:ext cx="5104015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730091" y="575550"/>
            <a:ext cx="3373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各事業營業額</a:t>
            </a:r>
            <a:endParaRPr lang="ja-JP" altLang="en-US" sz="3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47657"/>
              </p:ext>
            </p:extLst>
          </p:nvPr>
        </p:nvGraphicFramePr>
        <p:xfrm>
          <a:off x="1730091" y="1489950"/>
          <a:ext cx="8731818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26"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年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対比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ヘルスケア事業部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350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65010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シリコーン事業部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1,000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479440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塩ビ事業部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254125" algn="r"/>
                        </a:tabLst>
                      </a:pPr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1,400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12162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電子材料事業部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850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2974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国際事業部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300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47632"/>
                  </a:ext>
                </a:extLst>
              </a:tr>
              <a:tr h="16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endParaRPr kumimoji="1" lang="en-US" altLang="ja-JP" sz="11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endParaRPr kumimoji="1" lang="en-US" altLang="ja-JP" sz="11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altLang="ja-JP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617092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精密材料事業部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900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半導体事業部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710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ライフサイエンス事業部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400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22478"/>
                  </a:ext>
                </a:extLst>
              </a:tr>
              <a:tr h="43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有機合成事業部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550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254125" algn="r"/>
                        </a:tabLst>
                      </a:pP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8994841" y="807188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単位：億円</a:t>
            </a:r>
          </a:p>
        </p:txBody>
      </p:sp>
    </p:spTree>
    <p:extLst>
      <p:ext uri="{BB962C8B-B14F-4D97-AF65-F5344CB8AC3E}">
        <p14:creationId xmlns:p14="http://schemas.microsoft.com/office/powerpoint/2010/main" val="376464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F2E603-7FFE-48F9-BA02-945A9C33664F}"/>
              </a:ext>
            </a:extLst>
          </p:cNvPr>
          <p:cNvSpPr/>
          <p:nvPr/>
        </p:nvSpPr>
        <p:spPr>
          <a:xfrm>
            <a:off x="0" y="391640"/>
            <a:ext cx="5104015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30091" y="575550"/>
            <a:ext cx="3373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各事業營業額</a:t>
            </a:r>
            <a:endParaRPr lang="ja-JP" altLang="en-US" sz="3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4841" y="807188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単位：億円</a:t>
            </a: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7504F4B-964B-437F-B401-B1AF84493D81}"/>
              </a:ext>
            </a:extLst>
          </p:cNvPr>
          <p:cNvSpPr/>
          <p:nvPr/>
        </p:nvSpPr>
        <p:spPr>
          <a:xfrm flipH="1">
            <a:off x="1219200" y="2720199"/>
            <a:ext cx="9242708" cy="3885639"/>
          </a:xfrm>
          <a:prstGeom prst="rtTriangl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5FE282-F11F-435D-8E9E-DD23AE691542}"/>
              </a:ext>
            </a:extLst>
          </p:cNvPr>
          <p:cNvSpPr/>
          <p:nvPr/>
        </p:nvSpPr>
        <p:spPr>
          <a:xfrm>
            <a:off x="3843040" y="4611087"/>
            <a:ext cx="4464000" cy="104242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1 つの角を切り取った四角形 27">
            <a:extLst>
              <a:ext uri="{FF2B5EF4-FFF2-40B4-BE49-F238E27FC236}">
                <a16:creationId xmlns:a16="http://schemas.microsoft.com/office/drawing/2014/main" id="{F84CB866-3106-403F-95AE-FC4BEE895D71}"/>
              </a:ext>
            </a:extLst>
          </p:cNvPr>
          <p:cNvSpPr/>
          <p:nvPr/>
        </p:nvSpPr>
        <p:spPr>
          <a:xfrm>
            <a:off x="3843041" y="4307836"/>
            <a:ext cx="916914" cy="3011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減速事業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9EE9A6-E99A-4EA8-B39F-E020882B36E2}"/>
              </a:ext>
            </a:extLst>
          </p:cNvPr>
          <p:cNvSpPr/>
          <p:nvPr/>
        </p:nvSpPr>
        <p:spPr>
          <a:xfrm>
            <a:off x="2267325" y="5874044"/>
            <a:ext cx="4248000" cy="46970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1 つの角を切り取った四角形 29">
            <a:extLst>
              <a:ext uri="{FF2B5EF4-FFF2-40B4-BE49-F238E27FC236}">
                <a16:creationId xmlns:a16="http://schemas.microsoft.com/office/drawing/2014/main" id="{F9E44C4A-29B8-4AD7-BB1F-996DBD26F84D}"/>
              </a:ext>
            </a:extLst>
          </p:cNvPr>
          <p:cNvSpPr/>
          <p:nvPr/>
        </p:nvSpPr>
        <p:spPr>
          <a:xfrm>
            <a:off x="2267324" y="5570793"/>
            <a:ext cx="1022400" cy="3011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急降下事業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6854EE-558D-4CE8-A58F-704195575873}"/>
              </a:ext>
            </a:extLst>
          </p:cNvPr>
          <p:cNvSpPr/>
          <p:nvPr/>
        </p:nvSpPr>
        <p:spPr>
          <a:xfrm>
            <a:off x="2303325" y="5929862"/>
            <a:ext cx="417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有機合成事業部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320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58%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DFD89E-78A5-4829-9E9D-889248EE8A9F}"/>
              </a:ext>
            </a:extLst>
          </p:cNvPr>
          <p:cNvSpPr/>
          <p:nvPr/>
        </p:nvSpPr>
        <p:spPr>
          <a:xfrm>
            <a:off x="5019363" y="3115546"/>
            <a:ext cx="4248000" cy="104242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1 つの角を切り取った四角形 25">
            <a:extLst>
              <a:ext uri="{FF2B5EF4-FFF2-40B4-BE49-F238E27FC236}">
                <a16:creationId xmlns:a16="http://schemas.microsoft.com/office/drawing/2014/main" id="{FCBB9176-0EEE-484D-965B-9CC8CA645B4A}"/>
              </a:ext>
            </a:extLst>
          </p:cNvPr>
          <p:cNvSpPr/>
          <p:nvPr/>
        </p:nvSpPr>
        <p:spPr>
          <a:xfrm>
            <a:off x="5019363" y="2809038"/>
            <a:ext cx="917005" cy="3011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優良事業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16336D-FA66-4B97-A1E5-25843BFF03B6}"/>
              </a:ext>
            </a:extLst>
          </p:cNvPr>
          <p:cNvSpPr/>
          <p:nvPr/>
        </p:nvSpPr>
        <p:spPr>
          <a:xfrm>
            <a:off x="5055363" y="3149948"/>
            <a:ext cx="417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塩ビ事業部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1,700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121%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電子材料事業部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1,000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117%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国際事業部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330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110%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12D57B5-5152-4A89-8E96-7E5D28EA80F2}"/>
              </a:ext>
            </a:extLst>
          </p:cNvPr>
          <p:cNvSpPr/>
          <p:nvPr/>
        </p:nvSpPr>
        <p:spPr>
          <a:xfrm>
            <a:off x="6096000" y="1810035"/>
            <a:ext cx="4248000" cy="7634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1 つの角を切り取った四角形 23">
            <a:extLst>
              <a:ext uri="{FF2B5EF4-FFF2-40B4-BE49-F238E27FC236}">
                <a16:creationId xmlns:a16="http://schemas.microsoft.com/office/drawing/2014/main" id="{82BB4E52-5E05-4AD0-BD83-55BAD691DF63}"/>
              </a:ext>
            </a:extLst>
          </p:cNvPr>
          <p:cNvSpPr/>
          <p:nvPr/>
        </p:nvSpPr>
        <p:spPr>
          <a:xfrm>
            <a:off x="6096000" y="1527321"/>
            <a:ext cx="1022294" cy="3011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超拡大事業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5AC657B-8FFF-4C82-8F0A-7F4FA42B9674}"/>
              </a:ext>
            </a:extLst>
          </p:cNvPr>
          <p:cNvSpPr/>
          <p:nvPr/>
        </p:nvSpPr>
        <p:spPr>
          <a:xfrm>
            <a:off x="6132000" y="1858840"/>
            <a:ext cx="417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ヘルスケア事業部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640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182%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54125">
              <a:tabLst>
                <a:tab pos="3859213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シリコーン事業部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1,400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140%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D1AEC8-F913-45CC-B654-271FB7B75546}"/>
              </a:ext>
            </a:extLst>
          </p:cNvPr>
          <p:cNvSpPr/>
          <p:nvPr/>
        </p:nvSpPr>
        <p:spPr>
          <a:xfrm>
            <a:off x="3987040" y="4658870"/>
            <a:ext cx="4176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254125">
              <a:tabLst>
                <a:tab pos="4035425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精密材料事業部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800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88%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54125">
              <a:tabLst>
                <a:tab pos="4035425" algn="r"/>
                <a:tab pos="5559425" algn="r"/>
                <a:tab pos="6902450" algn="r"/>
              </a:tabLst>
            </a:pP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半導体事業部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550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54125">
              <a:tabLst>
                <a:tab pos="4035425" algn="r"/>
                <a:tab pos="5559425" algn="r"/>
                <a:tab pos="6902450" algn="r"/>
              </a:tabLst>
            </a:pPr>
            <a:r>
              <a:rPr lang="ja-JP" altLang="en-US" sz="2000" spc="-300" dirty="0">
                <a:latin typeface="Segoe UI" panose="020B0502040204020203" pitchFamily="34" charset="0"/>
                <a:cs typeface="Segoe UI" panose="020B0502040204020203" pitchFamily="34" charset="0"/>
              </a:rPr>
              <a:t>ライフサイエンス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事業部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	270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67%</a:t>
            </a:r>
            <a:r>
              <a: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319</Words>
  <Application>Microsoft Office PowerPoint</Application>
  <PresentationFormat>寬螢幕</PresentationFormat>
  <Paragraphs>97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游ゴシック Medium</vt:lpstr>
      <vt:lpstr>Arial</vt:lpstr>
      <vt:lpstr>Segoe UI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2022-04-17T03:00:39Z</dcterms:modified>
</cp:coreProperties>
</file>