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5F44F2B-38F3-4BAF-B2CB-646BDC6693E9}"/>
              </a:ext>
            </a:extLst>
          </p:cNvPr>
          <p:cNvGrpSpPr/>
          <p:nvPr/>
        </p:nvGrpSpPr>
        <p:grpSpPr>
          <a:xfrm>
            <a:off x="614856" y="487062"/>
            <a:ext cx="10962289" cy="6009999"/>
            <a:chOff x="614856" y="487062"/>
            <a:chExt cx="10962289" cy="600999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45528C3-CAFB-423C-9B62-F7A455C7E636}"/>
                </a:ext>
              </a:extLst>
            </p:cNvPr>
            <p:cNvSpPr/>
            <p:nvPr/>
          </p:nvSpPr>
          <p:spPr>
            <a:xfrm>
              <a:off x="2892229" y="487062"/>
              <a:ext cx="640754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採用新系統的事前調查</a:t>
              </a:r>
              <a:endPara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4" name="吹き出し: 右矢印 23">
              <a:extLst>
                <a:ext uri="{FF2B5EF4-FFF2-40B4-BE49-F238E27FC236}">
                  <a16:creationId xmlns:a16="http://schemas.microsoft.com/office/drawing/2014/main" id="{CFC1B43B-0217-44F8-94C0-E05E7B99F1F7}"/>
                </a:ext>
              </a:extLst>
            </p:cNvPr>
            <p:cNvSpPr/>
            <p:nvPr/>
          </p:nvSpPr>
          <p:spPr>
            <a:xfrm>
              <a:off x="614856" y="1218501"/>
              <a:ext cx="6016388" cy="5278560"/>
            </a:xfrm>
            <a:prstGeom prst="rightArrowCallout">
              <a:avLst>
                <a:gd name="adj1" fmla="val 17534"/>
                <a:gd name="adj2" fmla="val 14882"/>
                <a:gd name="adj3" fmla="val 5461"/>
                <a:gd name="adj4" fmla="val 93460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+mn-ea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6631243" y="2965906"/>
              <a:ext cx="4945902" cy="1774257"/>
            </a:xfrm>
            <a:prstGeom prst="roundRect">
              <a:avLst>
                <a:gd name="adj" fmla="val 7822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+mn-ea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6825993" y="3191315"/>
              <a:ext cx="455640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ja-JP" altLang="en-US" sz="2000" dirty="0">
                  <a:latin typeface="+mn-ea"/>
                </a:rPr>
                <a:t>業務プロセスの変化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ja-JP" altLang="en-US" sz="2000" dirty="0">
                  <a:latin typeface="+mn-ea"/>
                </a:rPr>
                <a:t>業務効率の変化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ja-JP" altLang="en-US" sz="2000" dirty="0">
                  <a:latin typeface="+mn-ea"/>
                </a:rPr>
                <a:t>ソフト利用部署と利用者数の変化</a:t>
              </a:r>
            </a:p>
            <a:p>
              <a:pPr marL="457200" indent="-457200">
                <a:buFont typeface="+mj-ea"/>
                <a:buAutoNum type="circleNumDbPlain"/>
              </a:pPr>
              <a:r>
                <a:rPr lang="ja-JP" altLang="en-US" sz="2000" dirty="0">
                  <a:latin typeface="+mn-ea"/>
                </a:rPr>
                <a:t>運用コスト（年）の変化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822558" y="5502476"/>
              <a:ext cx="266008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latin typeface="+mn-ea"/>
                </a:rPr>
                <a:t>分析・診断</a:t>
              </a:r>
            </a:p>
          </p:txBody>
        </p:sp>
        <p:sp>
          <p:nvSpPr>
            <p:cNvPr id="16" name="下矢印 15"/>
            <p:cNvSpPr/>
            <p:nvPr/>
          </p:nvSpPr>
          <p:spPr>
            <a:xfrm>
              <a:off x="8416851" y="4958582"/>
              <a:ext cx="1471492" cy="399048"/>
            </a:xfrm>
            <a:prstGeom prst="downArrow">
              <a:avLst>
                <a:gd name="adj1" fmla="val 61363"/>
                <a:gd name="adj2" fmla="val 67339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+mn-ea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488506" y="1407229"/>
              <a:ext cx="9965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現在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183706" y="1848197"/>
              <a:ext cx="3950598" cy="2020004"/>
            </a:xfrm>
            <a:prstGeom prst="roundRect">
              <a:avLst>
                <a:gd name="adj" fmla="val 9903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+mn-ea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488506" y="2104148"/>
              <a:ext cx="321487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accent2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システムの利用状況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使用ソフトの種類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利用部門と利用者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利用頻度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問題点と課題</a:t>
              </a:r>
            </a:p>
          </p:txBody>
        </p:sp>
        <p:sp>
          <p:nvSpPr>
            <p:cNvPr id="18" name="角丸四角形 5">
              <a:extLst>
                <a:ext uri="{FF2B5EF4-FFF2-40B4-BE49-F238E27FC236}">
                  <a16:creationId xmlns:a16="http://schemas.microsoft.com/office/drawing/2014/main" id="{7D014BB0-CAF2-4BF7-93D8-FFF3C102C884}"/>
                </a:ext>
              </a:extLst>
            </p:cNvPr>
            <p:cNvSpPr/>
            <p:nvPr/>
          </p:nvSpPr>
          <p:spPr>
            <a:xfrm>
              <a:off x="1183706" y="4173859"/>
              <a:ext cx="4738874" cy="2020004"/>
            </a:xfrm>
            <a:prstGeom prst="roundRect">
              <a:avLst>
                <a:gd name="adj" fmla="val 9903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+mn-ea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488506" y="4429808"/>
              <a:ext cx="412927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accent2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人と金の投入状況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現在の資産額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運用コスト（年）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更新時期と更新費用（年）</a:t>
              </a:r>
            </a:p>
            <a:p>
              <a:pPr marL="342900" indent="-342900">
                <a:buFont typeface="+mj-ea"/>
                <a:buAutoNum type="circleNumDbPlain"/>
              </a:pPr>
              <a:r>
                <a:rPr lang="ja-JP" altLang="en-US" dirty="0">
                  <a:latin typeface="+mn-ea"/>
                </a:rPr>
                <a:t>専任および間接の担当者と業務量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89D28B6-97A2-4DF9-B741-BA8EEC2E30F1}"/>
                </a:ext>
              </a:extLst>
            </p:cNvPr>
            <p:cNvSpPr/>
            <p:nvPr/>
          </p:nvSpPr>
          <p:spPr>
            <a:xfrm>
              <a:off x="6825993" y="2506875"/>
              <a:ext cx="99656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将来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47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111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游ゴシック Medium</vt:lpstr>
      <vt:lpstr>Arial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2022-04-17T03:00:09Z</dcterms:modified>
</cp:coreProperties>
</file>