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8" r:id="rId2"/>
    <p:sldId id="257" r:id="rId3"/>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3" d="100"/>
          <a:sy n="63" d="100"/>
        </p:scale>
        <p:origin x="119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2022/4/17</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2022/4/17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6858000" cy="1319134"/>
          </a:xfrm>
          <a:prstGeom prst="rect">
            <a:avLst/>
          </a:prstGeom>
          <a:solidFill>
            <a:schemeClr val="accent5">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atin typeface="+mn-ea"/>
            </a:endParaRPr>
          </a:p>
        </p:txBody>
      </p:sp>
      <p:sp>
        <p:nvSpPr>
          <p:cNvPr id="2" name="正方形/長方形 1"/>
          <p:cNvSpPr/>
          <p:nvPr/>
        </p:nvSpPr>
        <p:spPr>
          <a:xfrm>
            <a:off x="397238" y="1611787"/>
            <a:ext cx="6063524" cy="8032968"/>
          </a:xfrm>
          <a:prstGeom prst="rect">
            <a:avLst/>
          </a:prstGeom>
        </p:spPr>
        <p:txBody>
          <a:bodyPr wrap="square" numCol="1" spcCol="180000">
            <a:normAutofit/>
          </a:bodyPr>
          <a:lstStyle/>
          <a:p>
            <a:pPr algn="just"/>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上位の検索</a:t>
            </a:r>
            <a:r>
              <a:rPr lang="ja-JP" altLang="en-US" sz="1200" dirty="0">
                <a:latin typeface="+mn-ea"/>
                <a:cs typeface="Arial" panose="020B0604020202020204" pitchFamily="34" charset="0"/>
              </a:rPr>
              <a:t>結果を</a:t>
            </a:r>
            <a:endParaRPr lang="en-US"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SEO</a:t>
            </a:r>
            <a:r>
              <a:rPr lang="ja-JP" altLang="ja-JP" sz="1200" dirty="0">
                <a:latin typeface="+mn-ea"/>
                <a:cs typeface="Arial" panose="020B0604020202020204" pitchFamily="34" charset="0"/>
              </a:rPr>
              <a:t>（</a:t>
            </a:r>
            <a:r>
              <a:rPr lang="en-US" altLang="ja-JP" sz="1200" dirty="0">
                <a:latin typeface="+mn-ea"/>
                <a:cs typeface="Arial" panose="020B0604020202020204" pitchFamily="34" charset="0"/>
              </a:rPr>
              <a:t>Search Engine Optimization</a:t>
            </a:r>
            <a:r>
              <a:rPr lang="ja-JP" altLang="ja-JP" sz="1200" dirty="0">
                <a:latin typeface="+mn-ea"/>
                <a:cs typeface="Arial" panose="020B0604020202020204" pitchFamily="34" charset="0"/>
              </a:rPr>
              <a:t>：検索エンジン最適化）とは、</a:t>
            </a:r>
            <a:r>
              <a:rPr lang="en-US" altLang="ja-JP" sz="1200" dirty="0">
                <a:latin typeface="+mn-ea"/>
                <a:cs typeface="Arial" panose="020B0604020202020204" pitchFamily="34" charset="0"/>
              </a:rPr>
              <a:t>Google</a:t>
            </a:r>
            <a:r>
              <a:rPr lang="ja-JP" altLang="ja-JP" sz="1200" dirty="0" err="1">
                <a:latin typeface="+mn-ea"/>
                <a:cs typeface="Arial" panose="020B0604020202020204" pitchFamily="34" charset="0"/>
              </a:rPr>
              <a:t>、</a:t>
            </a:r>
            <a:r>
              <a:rPr lang="en-US" altLang="ja-JP" sz="1200" dirty="0">
                <a:latin typeface="+mn-ea"/>
                <a:cs typeface="Arial" panose="020B0604020202020204" pitchFamily="34" charset="0"/>
              </a:rPr>
              <a:t>Yahoo!</a:t>
            </a:r>
            <a:r>
              <a:rPr lang="ja-JP" altLang="ja-JP" sz="1200" dirty="0">
                <a:latin typeface="+mn-ea"/>
                <a:cs typeface="Arial" panose="020B0604020202020204" pitchFamily="34" charset="0"/>
              </a:rPr>
              <a:t>に代表される検索エンジンの検索結果に自社</a:t>
            </a:r>
            <a:r>
              <a:rPr lang="en-US" altLang="ja-JP" sz="1200" dirty="0">
                <a:latin typeface="+mn-ea"/>
                <a:cs typeface="Arial" panose="020B0604020202020204" pitchFamily="34" charset="0"/>
              </a:rPr>
              <a:t>HP</a:t>
            </a:r>
            <a:r>
              <a:rPr lang="ja-JP" altLang="ja-JP" sz="1200" dirty="0">
                <a:latin typeface="+mn-ea"/>
                <a:cs typeface="Arial" panose="020B0604020202020204" pitchFamily="34" charset="0"/>
              </a:rPr>
              <a:t>を上位に表示させることです。</a:t>
            </a:r>
            <a:r>
              <a:rPr lang="en-US" altLang="ja-JP" sz="1200" dirty="0">
                <a:latin typeface="+mn-ea"/>
                <a:cs typeface="Arial" panose="020B0604020202020204" pitchFamily="34" charset="0"/>
              </a:rPr>
              <a:t>SEO</a:t>
            </a:r>
            <a:r>
              <a:rPr lang="ja-JP" altLang="ja-JP" sz="1200" dirty="0">
                <a:latin typeface="+mn-ea"/>
                <a:cs typeface="Arial" panose="020B0604020202020204" pitchFamily="34" charset="0"/>
              </a:rPr>
              <a:t>対策をしているサイトは、</a:t>
            </a:r>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ページ目のトップに表示されます。逆に、</a:t>
            </a:r>
            <a:r>
              <a:rPr lang="en-US" altLang="ja-JP" sz="1200" dirty="0">
                <a:latin typeface="+mn-ea"/>
                <a:cs typeface="Arial" panose="020B0604020202020204" pitchFamily="34" charset="0"/>
              </a:rPr>
              <a:t>SEO</a:t>
            </a:r>
            <a:r>
              <a:rPr lang="ja-JP" altLang="ja-JP" sz="1200" dirty="0">
                <a:latin typeface="+mn-ea"/>
                <a:cs typeface="Arial" panose="020B0604020202020204" pitchFamily="34" charset="0"/>
              </a:rPr>
              <a:t>対策をしていないサイトは、探しても自分のサイトが見つかりません。つまり、大海原で「誰にも気づかれない」「どこにも見つからない」状態です。</a:t>
            </a:r>
            <a:r>
              <a:rPr lang="en-US" altLang="ja-JP" sz="1200" dirty="0">
                <a:latin typeface="+mn-ea"/>
                <a:cs typeface="Arial" panose="020B0604020202020204" pitchFamily="34" charset="0"/>
              </a:rPr>
              <a:t>SEO</a:t>
            </a:r>
            <a:r>
              <a:rPr lang="ja-JP" altLang="ja-JP" sz="1200" dirty="0">
                <a:latin typeface="+mn-ea"/>
                <a:cs typeface="Arial" panose="020B0604020202020204" pitchFamily="34" charset="0"/>
              </a:rPr>
              <a:t>により検索結果で上位表示させることで、見込み客を貴社サイトに誘導させることができます</a:t>
            </a:r>
            <a:r>
              <a:rPr lang="ja-JP" altLang="en-US" sz="1200" dirty="0">
                <a:latin typeface="+mn-ea"/>
                <a:cs typeface="Arial" panose="020B0604020202020204" pitchFamily="34" charset="0"/>
              </a:rPr>
              <a:t>。</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2.</a:t>
            </a:r>
            <a:r>
              <a:rPr lang="ja-JP" altLang="ja-JP" sz="1200" dirty="0">
                <a:latin typeface="+mn-ea"/>
                <a:cs typeface="Arial" panose="020B0604020202020204" pitchFamily="34" charset="0"/>
              </a:rPr>
              <a:t>効果的なマーケティング</a:t>
            </a:r>
          </a:p>
          <a:p>
            <a:pPr algn="just"/>
            <a:r>
              <a:rPr lang="ja-JP" altLang="ja-JP" sz="1200" dirty="0">
                <a:latin typeface="+mn-ea"/>
                <a:cs typeface="Arial" panose="020B0604020202020204" pitchFamily="34" charset="0"/>
              </a:rPr>
              <a:t>一方、</a:t>
            </a:r>
            <a:r>
              <a:rPr lang="en-US" altLang="ja-JP" sz="1200" dirty="0">
                <a:latin typeface="+mn-ea"/>
                <a:cs typeface="Arial" panose="020B0604020202020204" pitchFamily="34" charset="0"/>
              </a:rPr>
              <a:t>SEM</a:t>
            </a:r>
            <a:r>
              <a:rPr lang="ja-JP" altLang="ja-JP" sz="1200" dirty="0">
                <a:latin typeface="+mn-ea"/>
                <a:cs typeface="Arial" panose="020B0604020202020204" pitchFamily="34" charset="0"/>
              </a:rPr>
              <a:t>（</a:t>
            </a:r>
            <a:r>
              <a:rPr lang="en-US" altLang="ja-JP" sz="1200" dirty="0">
                <a:latin typeface="+mn-ea"/>
                <a:cs typeface="Arial" panose="020B0604020202020204" pitchFamily="34" charset="0"/>
              </a:rPr>
              <a:t>Search Engine Marketing</a:t>
            </a:r>
            <a:r>
              <a:rPr lang="ja-JP" altLang="ja-JP" sz="1200" dirty="0">
                <a:latin typeface="+mn-ea"/>
                <a:cs typeface="Arial" panose="020B0604020202020204" pitchFamily="34" charset="0"/>
              </a:rPr>
              <a:t>：検索エンジンマーケティング）は、検索エンジンから</a:t>
            </a:r>
            <a:r>
              <a:rPr lang="en-US" altLang="ja-JP" sz="1200" dirty="0">
                <a:latin typeface="+mn-ea"/>
                <a:cs typeface="Arial" panose="020B0604020202020204" pitchFamily="34" charset="0"/>
              </a:rPr>
              <a:t>WEB</a:t>
            </a:r>
            <a:r>
              <a:rPr lang="ja-JP" altLang="ja-JP" sz="1200" dirty="0">
                <a:latin typeface="+mn-ea"/>
                <a:cs typeface="Arial" panose="020B0604020202020204" pitchFamily="34" charset="0"/>
              </a:rPr>
              <a:t>サイトへの訪問者を増やすマーケティング手法です。リスティング広告とも呼ばれ、検索サイトにおいて検索キーワードに連動して検索結果に表示されるテキスト広告です。コンテンツ連動型広告、検索連動型広告、バナー広告、アフ</a:t>
            </a:r>
            <a:r>
              <a:rPr lang="ja-JP" altLang="en-US" sz="1200" dirty="0">
                <a:latin typeface="+mn-ea"/>
                <a:cs typeface="Arial" panose="020B0604020202020204" pitchFamily="34" charset="0"/>
              </a:rPr>
              <a:t>ィ</a:t>
            </a:r>
            <a:r>
              <a:rPr lang="ja-JP" altLang="ja-JP" sz="1200" dirty="0">
                <a:latin typeface="+mn-ea"/>
                <a:cs typeface="Arial" panose="020B0604020202020204" pitchFamily="34" charset="0"/>
              </a:rPr>
              <a:t>リエイト、メールマガジンなどが考えられます。</a:t>
            </a:r>
            <a:r>
              <a:rPr lang="en-US" altLang="ja-JP" sz="1200" dirty="0">
                <a:latin typeface="+mn-ea"/>
                <a:cs typeface="Arial" panose="020B0604020202020204" pitchFamily="34" charset="0"/>
              </a:rPr>
              <a:t>Yahoo! </a:t>
            </a:r>
            <a:r>
              <a:rPr lang="ja-JP" altLang="ja-JP" sz="1200" dirty="0">
                <a:latin typeface="+mn-ea"/>
                <a:cs typeface="Arial" panose="020B0604020202020204" pitchFamily="34" charset="0"/>
              </a:rPr>
              <a:t>のオーバーチュア スポンサードサーチ、</a:t>
            </a:r>
            <a:r>
              <a:rPr lang="en-US" altLang="ja-JP" sz="1200" dirty="0">
                <a:latin typeface="+mn-ea"/>
                <a:cs typeface="Arial" panose="020B0604020202020204" pitchFamily="34" charset="0"/>
              </a:rPr>
              <a:t>Google</a:t>
            </a:r>
            <a:r>
              <a:rPr lang="ja-JP" altLang="ja-JP" sz="1200" dirty="0">
                <a:latin typeface="+mn-ea"/>
                <a:cs typeface="Arial" panose="020B0604020202020204" pitchFamily="34" charset="0"/>
              </a:rPr>
              <a:t>のアドワーズ広告がシェアを占めています</a:t>
            </a:r>
            <a:r>
              <a:rPr lang="ja-JP" altLang="en-US" sz="1200" dirty="0">
                <a:latin typeface="+mn-ea"/>
                <a:cs typeface="Arial" panose="020B0604020202020204" pitchFamily="34" charset="0"/>
              </a:rPr>
              <a:t>。</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3.</a:t>
            </a:r>
            <a:r>
              <a:rPr lang="ja-JP" altLang="ja-JP" sz="1200" dirty="0">
                <a:latin typeface="+mn-ea"/>
                <a:cs typeface="Arial" panose="020B0604020202020204" pitchFamily="34" charset="0"/>
              </a:rPr>
              <a:t>ネット検索の重要性</a:t>
            </a:r>
          </a:p>
          <a:p>
            <a:pPr algn="just"/>
            <a:r>
              <a:rPr lang="ja-JP" altLang="ja-JP" sz="1200" dirty="0">
                <a:latin typeface="+mn-ea"/>
                <a:cs typeface="Arial" panose="020B0604020202020204" pitchFamily="34" charset="0"/>
              </a:rPr>
              <a:t>いまやインターネット利用者の約</a:t>
            </a:r>
            <a:r>
              <a:rPr lang="en-US" altLang="ja-JP" sz="1200" dirty="0">
                <a:latin typeface="+mn-ea"/>
                <a:cs typeface="Arial" panose="020B0604020202020204" pitchFamily="34" charset="0"/>
              </a:rPr>
              <a:t>80</a:t>
            </a:r>
            <a:r>
              <a:rPr lang="ja-JP" altLang="ja-JP" sz="1200" dirty="0">
                <a:latin typeface="+mn-ea"/>
                <a:cs typeface="Arial" panose="020B0604020202020204" pitchFamily="34" charset="0"/>
              </a:rPr>
              <a:t>％が検索サイトを利用しています。</a:t>
            </a:r>
            <a:r>
              <a:rPr lang="en-US" altLang="ja-JP" sz="1200" dirty="0">
                <a:latin typeface="+mn-ea"/>
                <a:cs typeface="Arial" panose="020B0604020202020204" pitchFamily="34" charset="0"/>
              </a:rPr>
              <a:t>Yahoo! JAPAN</a:t>
            </a:r>
            <a:r>
              <a:rPr lang="ja-JP" altLang="ja-JP" sz="1200" dirty="0">
                <a:latin typeface="+mn-ea"/>
                <a:cs typeface="Arial" panose="020B0604020202020204" pitchFamily="34" charset="0"/>
              </a:rPr>
              <a:t>の月間検索回数は</a:t>
            </a:r>
            <a:r>
              <a:rPr lang="en-US" altLang="ja-JP" sz="1200" dirty="0">
                <a:latin typeface="+mn-ea"/>
                <a:cs typeface="Arial" panose="020B0604020202020204" pitchFamily="34" charset="0"/>
              </a:rPr>
              <a:t>35</a:t>
            </a:r>
            <a:r>
              <a:rPr lang="ja-JP" altLang="ja-JP" sz="1200" dirty="0">
                <a:latin typeface="+mn-ea"/>
                <a:cs typeface="Arial" panose="020B0604020202020204" pitchFamily="34" charset="0"/>
              </a:rPr>
              <a:t>億回以上、</a:t>
            </a:r>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日</a:t>
            </a:r>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億回以上の検索回数を誇ります。</a:t>
            </a:r>
            <a:r>
              <a:rPr lang="en-US" altLang="ja-JP" sz="1200" dirty="0">
                <a:latin typeface="+mn-ea"/>
                <a:cs typeface="Arial" panose="020B0604020202020204" pitchFamily="34" charset="0"/>
              </a:rPr>
              <a:t>2</a:t>
            </a:r>
            <a:r>
              <a:rPr lang="ja-JP" altLang="ja-JP" sz="1200" dirty="0">
                <a:latin typeface="+mn-ea"/>
                <a:cs typeface="Arial" panose="020B0604020202020204" pitchFamily="34" charset="0"/>
              </a:rPr>
              <a:t>位の</a:t>
            </a:r>
            <a:r>
              <a:rPr lang="en-US" altLang="ja-JP" sz="1200" dirty="0">
                <a:latin typeface="+mn-ea"/>
                <a:cs typeface="Arial" panose="020B0604020202020204" pitchFamily="34" charset="0"/>
              </a:rPr>
              <a:t>Google</a:t>
            </a:r>
            <a:r>
              <a:rPr lang="ja-JP" altLang="ja-JP" sz="1200" dirty="0" err="1">
                <a:latin typeface="+mn-ea"/>
                <a:cs typeface="Arial" panose="020B0604020202020204" pitchFamily="34" charset="0"/>
              </a:rPr>
              <a:t>までで</a:t>
            </a:r>
            <a:r>
              <a:rPr lang="ja-JP" altLang="ja-JP" sz="1200" dirty="0">
                <a:latin typeface="+mn-ea"/>
                <a:cs typeface="Arial" panose="020B0604020202020204" pitchFamily="34" charset="0"/>
              </a:rPr>
              <a:t>全体の約</a:t>
            </a:r>
            <a:r>
              <a:rPr lang="en-US" altLang="ja-JP" sz="1200" dirty="0">
                <a:latin typeface="+mn-ea"/>
                <a:cs typeface="Arial" panose="020B0604020202020204" pitchFamily="34" charset="0"/>
              </a:rPr>
              <a:t>90</a:t>
            </a:r>
            <a:r>
              <a:rPr lang="ja-JP" altLang="ja-JP" sz="1200" dirty="0">
                <a:latin typeface="+mn-ea"/>
                <a:cs typeface="Arial" panose="020B0604020202020204" pitchFamily="34" charset="0"/>
              </a:rPr>
              <a:t>％のシェアがあります。貴社</a:t>
            </a:r>
            <a:r>
              <a:rPr lang="en-US" altLang="ja-JP" sz="1200" dirty="0">
                <a:latin typeface="+mn-ea"/>
                <a:cs typeface="Arial" panose="020B0604020202020204" pitchFamily="34" charset="0"/>
              </a:rPr>
              <a:t>HP</a:t>
            </a:r>
            <a:r>
              <a:rPr lang="ja-JP" altLang="ja-JP" sz="1200" dirty="0">
                <a:latin typeface="+mn-ea"/>
                <a:cs typeface="Arial" panose="020B0604020202020204" pitchFamily="34" charset="0"/>
              </a:rPr>
              <a:t>は検索サイトから効率的にユーザーを誘導することで強力なプロモーションツールになります。</a:t>
            </a: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4.</a:t>
            </a:r>
            <a:r>
              <a:rPr lang="ja-JP" altLang="ja-JP" sz="1200" dirty="0">
                <a:latin typeface="+mn-ea"/>
                <a:cs typeface="Arial" panose="020B0604020202020204" pitchFamily="34" charset="0"/>
              </a:rPr>
              <a:t> 上位表示で得られる効果</a:t>
            </a:r>
          </a:p>
          <a:p>
            <a:pPr algn="just"/>
            <a:r>
              <a:rPr lang="ja-JP" altLang="ja-JP" sz="1200" dirty="0">
                <a:latin typeface="+mn-ea"/>
                <a:cs typeface="Arial" panose="020B0604020202020204" pitchFamily="34" charset="0"/>
              </a:rPr>
              <a:t>インターネットユーザーの約</a:t>
            </a:r>
            <a:r>
              <a:rPr lang="en-US" altLang="ja-JP" sz="1200" dirty="0">
                <a:latin typeface="+mn-ea"/>
                <a:cs typeface="Arial" panose="020B0604020202020204" pitchFamily="34" charset="0"/>
              </a:rPr>
              <a:t>80</a:t>
            </a:r>
            <a:r>
              <a:rPr lang="ja-JP" altLang="ja-JP" sz="1200" dirty="0">
                <a:latin typeface="+mn-ea"/>
                <a:cs typeface="Arial" panose="020B0604020202020204" pitchFamily="34" charset="0"/>
              </a:rPr>
              <a:t>％は検索エンジン経由で</a:t>
            </a:r>
            <a:r>
              <a:rPr lang="en-US" altLang="ja-JP" sz="1200" dirty="0">
                <a:latin typeface="+mn-ea"/>
                <a:cs typeface="Arial" panose="020B0604020202020204" pitchFamily="34" charset="0"/>
              </a:rPr>
              <a:t>Web</a:t>
            </a:r>
            <a:r>
              <a:rPr lang="ja-JP" altLang="ja-JP" sz="1200" dirty="0">
                <a:latin typeface="+mn-ea"/>
                <a:cs typeface="Arial" panose="020B0604020202020204" pitchFamily="34" charset="0"/>
              </a:rPr>
              <a:t>サイトに訪れます。そのうちの約</a:t>
            </a:r>
            <a:r>
              <a:rPr lang="en-US" altLang="ja-JP" sz="1200" dirty="0">
                <a:latin typeface="+mn-ea"/>
                <a:cs typeface="Arial" panose="020B0604020202020204" pitchFamily="34" charset="0"/>
              </a:rPr>
              <a:t>70</a:t>
            </a:r>
            <a:r>
              <a:rPr lang="ja-JP" altLang="ja-JP" sz="1200" dirty="0">
                <a:latin typeface="+mn-ea"/>
                <a:cs typeface="Arial" panose="020B0604020202020204" pitchFamily="34" charset="0"/>
              </a:rPr>
              <a:t>％が検索結果</a:t>
            </a:r>
            <a:r>
              <a:rPr lang="en-US" altLang="ja-JP" sz="1200" dirty="0">
                <a:latin typeface="+mn-ea"/>
                <a:cs typeface="Arial" panose="020B0604020202020204" pitchFamily="34" charset="0"/>
              </a:rPr>
              <a:t>10</a:t>
            </a:r>
            <a:r>
              <a:rPr lang="ja-JP" altLang="ja-JP" sz="1200" dirty="0">
                <a:latin typeface="+mn-ea"/>
                <a:cs typeface="Arial" panose="020B0604020202020204" pitchFamily="34" charset="0"/>
              </a:rPr>
              <a:t>位以内、すなわち検索結果の</a:t>
            </a:r>
            <a:r>
              <a:rPr lang="en-US" altLang="ja-JP" sz="1200" dirty="0">
                <a:latin typeface="+mn-ea"/>
                <a:cs typeface="Arial" panose="020B0604020202020204" pitchFamily="34" charset="0"/>
              </a:rPr>
              <a:t>TOP</a:t>
            </a:r>
            <a:r>
              <a:rPr lang="ja-JP" altLang="ja-JP" sz="1200" dirty="0">
                <a:latin typeface="+mn-ea"/>
                <a:cs typeface="Arial" panose="020B0604020202020204" pitchFamily="34" charset="0"/>
              </a:rPr>
              <a:t>ページから各サイトにアクセスします。そして、検索ユーザーの約</a:t>
            </a:r>
            <a:r>
              <a:rPr lang="en-US" altLang="ja-JP" sz="1200" dirty="0">
                <a:latin typeface="+mn-ea"/>
                <a:cs typeface="Arial" panose="020B0604020202020204" pitchFamily="34" charset="0"/>
              </a:rPr>
              <a:t>70</a:t>
            </a:r>
            <a:r>
              <a:rPr lang="ja-JP" altLang="ja-JP" sz="1200" dirty="0">
                <a:latin typeface="+mn-ea"/>
                <a:cs typeface="Arial" panose="020B0604020202020204" pitchFamily="34" charset="0"/>
              </a:rPr>
              <a:t>％が検索結果</a:t>
            </a:r>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ページ目から検索します。検索結果</a:t>
            </a:r>
            <a:r>
              <a:rPr lang="en-US" altLang="ja-JP" sz="1200" dirty="0">
                <a:latin typeface="+mn-ea"/>
                <a:cs typeface="Arial" panose="020B0604020202020204" pitchFamily="34" charset="0"/>
              </a:rPr>
              <a:t>10</a:t>
            </a:r>
            <a:r>
              <a:rPr lang="ja-JP" altLang="ja-JP" sz="1200" dirty="0">
                <a:latin typeface="+mn-ea"/>
                <a:cs typeface="Arial" panose="020B0604020202020204" pitchFamily="34" charset="0"/>
              </a:rPr>
              <a:t>位までは約</a:t>
            </a:r>
            <a:r>
              <a:rPr lang="en-US" altLang="ja-JP" sz="1200" dirty="0">
                <a:latin typeface="+mn-ea"/>
                <a:cs typeface="Arial" panose="020B0604020202020204" pitchFamily="34" charset="0"/>
              </a:rPr>
              <a:t>70</a:t>
            </a:r>
            <a:r>
              <a:rPr lang="ja-JP" altLang="ja-JP" sz="1200" dirty="0">
                <a:latin typeface="+mn-ea"/>
                <a:cs typeface="Arial" panose="020B0604020202020204" pitchFamily="34" charset="0"/>
              </a:rPr>
              <a:t>％、検索結果</a:t>
            </a:r>
            <a:r>
              <a:rPr lang="en-US" altLang="ja-JP" sz="1200" dirty="0">
                <a:latin typeface="+mn-ea"/>
                <a:cs typeface="Arial" panose="020B0604020202020204" pitchFamily="34" charset="0"/>
              </a:rPr>
              <a:t>11</a:t>
            </a:r>
            <a:r>
              <a:rPr lang="ja-JP" altLang="ja-JP" sz="1200" dirty="0">
                <a:latin typeface="+mn-ea"/>
                <a:cs typeface="Arial" panose="020B0604020202020204" pitchFamily="34" charset="0"/>
              </a:rPr>
              <a:t>位以下は</a:t>
            </a:r>
            <a:r>
              <a:rPr lang="en-US" altLang="ja-JP" sz="1200" dirty="0">
                <a:latin typeface="+mn-ea"/>
                <a:cs typeface="Arial" panose="020B0604020202020204" pitchFamily="34" charset="0"/>
              </a:rPr>
              <a:t>0.05</a:t>
            </a:r>
            <a:r>
              <a:rPr lang="ja-JP" altLang="ja-JP" sz="1200" dirty="0">
                <a:latin typeface="+mn-ea"/>
                <a:cs typeface="Arial" panose="020B0604020202020204" pitchFamily="34" charset="0"/>
              </a:rPr>
              <a:t>％以下です。</a:t>
            </a: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5. Web</a:t>
            </a:r>
            <a:r>
              <a:rPr lang="ja-JP" altLang="ja-JP" sz="1200" dirty="0">
                <a:latin typeface="+mn-ea"/>
                <a:cs typeface="Arial" panose="020B0604020202020204" pitchFamily="34" charset="0"/>
              </a:rPr>
              <a:t>サイトへの誘導</a:t>
            </a:r>
          </a:p>
          <a:p>
            <a:pPr algn="just"/>
            <a:r>
              <a:rPr lang="ja-JP" altLang="ja-JP" sz="1200" dirty="0">
                <a:latin typeface="+mn-ea"/>
                <a:cs typeface="Arial" panose="020B0604020202020204" pitchFamily="34" charset="0"/>
              </a:rPr>
              <a:t>上位検索結果から確実に</a:t>
            </a:r>
            <a:r>
              <a:rPr lang="en-US" altLang="ja-JP" sz="1200" dirty="0">
                <a:latin typeface="+mn-ea"/>
                <a:cs typeface="Arial" panose="020B0604020202020204" pitchFamily="34" charset="0"/>
              </a:rPr>
              <a:t>Web</a:t>
            </a:r>
            <a:r>
              <a:rPr lang="ja-JP" altLang="ja-JP" sz="1200" dirty="0">
                <a:latin typeface="+mn-ea"/>
                <a:cs typeface="Arial" panose="020B0604020202020204" pitchFamily="34" charset="0"/>
              </a:rPr>
              <a:t>サイトに誘導するには、適切な施策が必要です。インターネットユーザーは、検索結果ページにおいてさまざま情報を元にサイトにアクセスします。上位検索結果から確実に</a:t>
            </a:r>
            <a:r>
              <a:rPr lang="en-US" altLang="ja-JP" sz="1200" dirty="0">
                <a:latin typeface="+mn-ea"/>
                <a:cs typeface="Arial" panose="020B0604020202020204" pitchFamily="34" charset="0"/>
              </a:rPr>
              <a:t>Web</a:t>
            </a:r>
            <a:r>
              <a:rPr lang="ja-JP" altLang="ja-JP" sz="1200" dirty="0">
                <a:latin typeface="+mn-ea"/>
                <a:cs typeface="Arial" panose="020B0604020202020204" pitchFamily="34" charset="0"/>
              </a:rPr>
              <a:t>サイトに誘導するためには、「タイトル」や「メタディスクリプション」が適切かつ魅力的であることが必須です。</a:t>
            </a: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6.</a:t>
            </a:r>
            <a:r>
              <a:rPr lang="ja-JP" altLang="en-US" sz="1200" dirty="0">
                <a:latin typeface="+mn-ea"/>
                <a:cs typeface="Arial" panose="020B0604020202020204" pitchFamily="34" charset="0"/>
              </a:rPr>
              <a:t>優良な見込み客の獲得</a:t>
            </a:r>
            <a:endParaRPr lang="ja-JP" altLang="ja-JP" sz="1200" dirty="0">
              <a:latin typeface="+mn-ea"/>
              <a:cs typeface="Arial" panose="020B0604020202020204" pitchFamily="34" charset="0"/>
            </a:endParaRPr>
          </a:p>
          <a:p>
            <a:pPr algn="just"/>
            <a:r>
              <a:rPr lang="en-US" altLang="ja-JP" sz="1200" dirty="0">
                <a:latin typeface="+mn-ea"/>
              </a:rPr>
              <a:t>SEO</a:t>
            </a:r>
            <a:r>
              <a:rPr lang="ja-JP" altLang="en-US" sz="1200" dirty="0">
                <a:latin typeface="+mn-ea"/>
              </a:rPr>
              <a:t>に</a:t>
            </a:r>
            <a:r>
              <a:rPr lang="ja-JP" altLang="ja-JP" sz="1200" dirty="0">
                <a:latin typeface="+mn-ea"/>
              </a:rPr>
              <a:t>おける一番の強みは、購入に積極的な潜在顧客を呼び込めることです。検索ユーザーは、検索エンジンから欲しい情報を得るために、自らサイトに訪れます。つまり、目的意識の高い良質な見込み客を獲得でき、商品購入や問い合わせなどにつながる可能性が高くなるわけです。検索結果</a:t>
            </a:r>
            <a:r>
              <a:rPr lang="en-US" altLang="ja-JP" sz="1200" dirty="0">
                <a:latin typeface="+mn-ea"/>
              </a:rPr>
              <a:t>1</a:t>
            </a:r>
            <a:r>
              <a:rPr lang="ja-JP" altLang="ja-JP" sz="1200" dirty="0">
                <a:latin typeface="+mn-ea"/>
              </a:rPr>
              <a:t>ページ目に表示されるのは、新聞記事の</a:t>
            </a:r>
            <a:r>
              <a:rPr lang="en-US" altLang="ja-JP" sz="1200" dirty="0">
                <a:latin typeface="+mn-ea"/>
              </a:rPr>
              <a:t>1</a:t>
            </a:r>
            <a:r>
              <a:rPr lang="ja-JP" altLang="ja-JP" sz="1200" dirty="0">
                <a:latin typeface="+mn-ea"/>
              </a:rPr>
              <a:t>面に載るようなもの。検索上位になることで企業の知名度はもちろん、企業イメージや信頼度を上げることにもつながります。自社サイトに多くのアクセスを集め、ブランド力を築いていくことで、より優良な見込み客が集まる良好なサイクルになっていくことでしょう。</a:t>
            </a:r>
          </a:p>
        </p:txBody>
      </p:sp>
      <p:sp>
        <p:nvSpPr>
          <p:cNvPr id="4" name="正方形/長方形 3"/>
          <p:cNvSpPr/>
          <p:nvPr/>
        </p:nvSpPr>
        <p:spPr>
          <a:xfrm>
            <a:off x="1032933" y="441438"/>
            <a:ext cx="4792134" cy="461665"/>
          </a:xfrm>
          <a:prstGeom prst="rect">
            <a:avLst/>
          </a:prstGeom>
        </p:spPr>
        <p:txBody>
          <a:bodyPr wrap="square">
            <a:spAutoFit/>
          </a:bodyPr>
          <a:lstStyle/>
          <a:p>
            <a:pPr algn="ctr"/>
            <a:r>
              <a:rPr lang="en-US" altLang="ja-JP" sz="240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rPr>
              <a:t>SEO</a:t>
            </a:r>
            <a:r>
              <a:rPr lang="zh-TW" altLang="en-US" sz="240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rPr>
              <a:t>對策行銷提案</a:t>
            </a:r>
            <a:endParaRPr lang="ja-JP" altLang="ja-JP" sz="240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endParaRPr>
          </a:p>
        </p:txBody>
      </p:sp>
      <p:sp>
        <p:nvSpPr>
          <p:cNvPr id="5" name="正方形/長方形 4"/>
          <p:cNvSpPr/>
          <p:nvPr/>
        </p:nvSpPr>
        <p:spPr>
          <a:xfrm>
            <a:off x="1032933" y="903103"/>
            <a:ext cx="4792134" cy="276999"/>
          </a:xfrm>
          <a:prstGeom prst="rect">
            <a:avLst/>
          </a:prstGeom>
        </p:spPr>
        <p:txBody>
          <a:bodyPr wrap="square">
            <a:spAutoFit/>
          </a:bodyPr>
          <a:lstStyle/>
          <a:p>
            <a:pPr algn="ctr"/>
            <a:r>
              <a:rPr lang="ja-JP" altLang="ja-JP" sz="1200" dirty="0">
                <a:solidFill>
                  <a:schemeClr val="bg1"/>
                </a:solidFill>
                <a:latin typeface="+mn-ea"/>
                <a:cs typeface="Arial" panose="020B0604020202020204" pitchFamily="34" charset="0"/>
              </a:rPr>
              <a:t>～</a:t>
            </a:r>
            <a:r>
              <a:rPr lang="zh-TW" altLang="en-US" sz="1200" dirty="0">
                <a:solidFill>
                  <a:schemeClr val="bg1"/>
                </a:solidFill>
                <a:latin typeface="+mn-ea"/>
                <a:cs typeface="Arial" panose="020B0604020202020204" pitchFamily="34" charset="0"/>
              </a:rPr>
              <a:t>找到優質的潛在客戶</a:t>
            </a:r>
            <a:r>
              <a:rPr lang="ja-JP" altLang="ja-JP" sz="1200" dirty="0">
                <a:solidFill>
                  <a:schemeClr val="bg1"/>
                </a:solidFill>
                <a:latin typeface="+mn-ea"/>
                <a:cs typeface="Arial" panose="020B0604020202020204" pitchFamily="34" charset="0"/>
              </a:rPr>
              <a:t>～</a:t>
            </a:r>
          </a:p>
        </p:txBody>
      </p:sp>
    </p:spTree>
    <p:extLst>
      <p:ext uri="{BB962C8B-B14F-4D97-AF65-F5344CB8AC3E}">
        <p14:creationId xmlns:p14="http://schemas.microsoft.com/office/powerpoint/2010/main" val="262342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0" y="0"/>
            <a:ext cx="6858000" cy="1319134"/>
          </a:xfrm>
          <a:prstGeom prst="rect">
            <a:avLst/>
          </a:prstGeom>
          <a:solidFill>
            <a:schemeClr val="accent5">
              <a:lumMod val="5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latin typeface="+mn-ea"/>
            </a:endParaRPr>
          </a:p>
        </p:txBody>
      </p:sp>
      <p:sp>
        <p:nvSpPr>
          <p:cNvPr id="2" name="正方形/長方形 1"/>
          <p:cNvSpPr/>
          <p:nvPr/>
        </p:nvSpPr>
        <p:spPr>
          <a:xfrm>
            <a:off x="397238" y="1611787"/>
            <a:ext cx="6063524" cy="7391110"/>
          </a:xfrm>
          <a:prstGeom prst="rect">
            <a:avLst/>
          </a:prstGeom>
        </p:spPr>
        <p:txBody>
          <a:bodyPr wrap="square" numCol="2" spcCol="360000">
            <a:normAutofit/>
          </a:bodyPr>
          <a:lstStyle/>
          <a:p>
            <a:pPr algn="just"/>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上位の検索</a:t>
            </a:r>
            <a:r>
              <a:rPr lang="ja-JP" altLang="en-US" sz="1200" dirty="0">
                <a:latin typeface="+mn-ea"/>
                <a:cs typeface="Arial" panose="020B0604020202020204" pitchFamily="34" charset="0"/>
              </a:rPr>
              <a:t>結果を</a:t>
            </a:r>
            <a:endParaRPr lang="en-US"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SEO</a:t>
            </a:r>
            <a:r>
              <a:rPr lang="ja-JP" altLang="ja-JP" sz="1200" dirty="0">
                <a:latin typeface="+mn-ea"/>
                <a:cs typeface="Arial" panose="020B0604020202020204" pitchFamily="34" charset="0"/>
              </a:rPr>
              <a:t>（</a:t>
            </a:r>
            <a:r>
              <a:rPr lang="en-US" altLang="ja-JP" sz="1200" dirty="0">
                <a:latin typeface="+mn-ea"/>
                <a:cs typeface="Arial" panose="020B0604020202020204" pitchFamily="34" charset="0"/>
              </a:rPr>
              <a:t>Search Engine Optimization</a:t>
            </a:r>
            <a:r>
              <a:rPr lang="ja-JP" altLang="ja-JP" sz="1200" dirty="0">
                <a:latin typeface="+mn-ea"/>
                <a:cs typeface="Arial" panose="020B0604020202020204" pitchFamily="34" charset="0"/>
              </a:rPr>
              <a:t>：検索エンジン最適化）とは、</a:t>
            </a:r>
            <a:r>
              <a:rPr lang="en-US" altLang="ja-JP" sz="1200" dirty="0">
                <a:latin typeface="+mn-ea"/>
                <a:cs typeface="Arial" panose="020B0604020202020204" pitchFamily="34" charset="0"/>
              </a:rPr>
              <a:t>Google</a:t>
            </a:r>
            <a:r>
              <a:rPr lang="ja-JP" altLang="ja-JP" sz="1200" dirty="0" err="1">
                <a:latin typeface="+mn-ea"/>
                <a:cs typeface="Arial" panose="020B0604020202020204" pitchFamily="34" charset="0"/>
              </a:rPr>
              <a:t>、</a:t>
            </a:r>
            <a:r>
              <a:rPr lang="en-US" altLang="ja-JP" sz="1200" dirty="0">
                <a:latin typeface="+mn-ea"/>
                <a:cs typeface="Arial" panose="020B0604020202020204" pitchFamily="34" charset="0"/>
              </a:rPr>
              <a:t>Yahoo!</a:t>
            </a:r>
            <a:r>
              <a:rPr lang="ja-JP" altLang="ja-JP" sz="1200" dirty="0">
                <a:latin typeface="+mn-ea"/>
                <a:cs typeface="Arial" panose="020B0604020202020204" pitchFamily="34" charset="0"/>
              </a:rPr>
              <a:t>に代表される検索エンジンの検索結果に自社</a:t>
            </a:r>
            <a:r>
              <a:rPr lang="en-US" altLang="ja-JP" sz="1200" dirty="0">
                <a:latin typeface="+mn-ea"/>
                <a:cs typeface="Arial" panose="020B0604020202020204" pitchFamily="34" charset="0"/>
              </a:rPr>
              <a:t>HP</a:t>
            </a:r>
            <a:r>
              <a:rPr lang="ja-JP" altLang="ja-JP" sz="1200" dirty="0">
                <a:latin typeface="+mn-ea"/>
                <a:cs typeface="Arial" panose="020B0604020202020204" pitchFamily="34" charset="0"/>
              </a:rPr>
              <a:t>を上位に表示させることです。</a:t>
            </a:r>
            <a:r>
              <a:rPr lang="en-US" altLang="ja-JP" sz="1200" dirty="0">
                <a:latin typeface="+mn-ea"/>
                <a:cs typeface="Arial" panose="020B0604020202020204" pitchFamily="34" charset="0"/>
              </a:rPr>
              <a:t>SEO</a:t>
            </a:r>
            <a:r>
              <a:rPr lang="ja-JP" altLang="ja-JP" sz="1200" dirty="0">
                <a:latin typeface="+mn-ea"/>
                <a:cs typeface="Arial" panose="020B0604020202020204" pitchFamily="34" charset="0"/>
              </a:rPr>
              <a:t>対策をしているサイトは、</a:t>
            </a:r>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ページ目のトップに表示されます。逆に、</a:t>
            </a:r>
            <a:r>
              <a:rPr lang="en-US" altLang="ja-JP" sz="1200" dirty="0">
                <a:latin typeface="+mn-ea"/>
                <a:cs typeface="Arial" panose="020B0604020202020204" pitchFamily="34" charset="0"/>
              </a:rPr>
              <a:t>SEO</a:t>
            </a:r>
            <a:r>
              <a:rPr lang="ja-JP" altLang="ja-JP" sz="1200" dirty="0">
                <a:latin typeface="+mn-ea"/>
                <a:cs typeface="Arial" panose="020B0604020202020204" pitchFamily="34" charset="0"/>
              </a:rPr>
              <a:t>対策をしていないサイトは、探しても自分のサイトが見つかりません。つまり、大海原で「誰にも気づかれない」「どこにも見つからない」状態です。</a:t>
            </a:r>
            <a:r>
              <a:rPr lang="en-US" altLang="ja-JP" sz="1200" dirty="0">
                <a:latin typeface="+mn-ea"/>
                <a:cs typeface="Arial" panose="020B0604020202020204" pitchFamily="34" charset="0"/>
              </a:rPr>
              <a:t>SEO</a:t>
            </a:r>
            <a:r>
              <a:rPr lang="ja-JP" altLang="ja-JP" sz="1200" dirty="0">
                <a:latin typeface="+mn-ea"/>
                <a:cs typeface="Arial" panose="020B0604020202020204" pitchFamily="34" charset="0"/>
              </a:rPr>
              <a:t>により検索結果で上位表示させることで、見込み客を貴社サイトに誘導させることができます</a:t>
            </a:r>
            <a:r>
              <a:rPr lang="ja-JP" altLang="en-US" sz="1200" dirty="0">
                <a:latin typeface="+mn-ea"/>
                <a:cs typeface="Arial" panose="020B0604020202020204" pitchFamily="34" charset="0"/>
              </a:rPr>
              <a:t>。</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2.</a:t>
            </a:r>
            <a:r>
              <a:rPr lang="ja-JP" altLang="ja-JP" sz="1200" dirty="0">
                <a:latin typeface="+mn-ea"/>
                <a:cs typeface="Arial" panose="020B0604020202020204" pitchFamily="34" charset="0"/>
              </a:rPr>
              <a:t>効果的なマーケティング</a:t>
            </a:r>
          </a:p>
          <a:p>
            <a:pPr algn="just"/>
            <a:r>
              <a:rPr lang="ja-JP" altLang="ja-JP" sz="1200" dirty="0">
                <a:latin typeface="+mn-ea"/>
                <a:cs typeface="Arial" panose="020B0604020202020204" pitchFamily="34" charset="0"/>
              </a:rPr>
              <a:t>一方、</a:t>
            </a:r>
            <a:r>
              <a:rPr lang="en-US" altLang="ja-JP" sz="1200" dirty="0">
                <a:latin typeface="+mn-ea"/>
                <a:cs typeface="Arial" panose="020B0604020202020204" pitchFamily="34" charset="0"/>
              </a:rPr>
              <a:t>SEM</a:t>
            </a:r>
            <a:r>
              <a:rPr lang="ja-JP" altLang="ja-JP" sz="1200" dirty="0">
                <a:latin typeface="+mn-ea"/>
                <a:cs typeface="Arial" panose="020B0604020202020204" pitchFamily="34" charset="0"/>
              </a:rPr>
              <a:t>（</a:t>
            </a:r>
            <a:r>
              <a:rPr lang="en-US" altLang="ja-JP" sz="1200" dirty="0">
                <a:latin typeface="+mn-ea"/>
                <a:cs typeface="Arial" panose="020B0604020202020204" pitchFamily="34" charset="0"/>
              </a:rPr>
              <a:t>Search Engine Marketing</a:t>
            </a:r>
            <a:r>
              <a:rPr lang="ja-JP" altLang="ja-JP" sz="1200" dirty="0">
                <a:latin typeface="+mn-ea"/>
                <a:cs typeface="Arial" panose="020B0604020202020204" pitchFamily="34" charset="0"/>
              </a:rPr>
              <a:t>：検索エンジンマーケティング）は、検索エンジンから</a:t>
            </a:r>
            <a:r>
              <a:rPr lang="en-US" altLang="ja-JP" sz="1200" dirty="0">
                <a:latin typeface="+mn-ea"/>
                <a:cs typeface="Arial" panose="020B0604020202020204" pitchFamily="34" charset="0"/>
              </a:rPr>
              <a:t>WEB</a:t>
            </a:r>
            <a:r>
              <a:rPr lang="ja-JP" altLang="ja-JP" sz="1200" dirty="0">
                <a:latin typeface="+mn-ea"/>
                <a:cs typeface="Arial" panose="020B0604020202020204" pitchFamily="34" charset="0"/>
              </a:rPr>
              <a:t>サイトへの訪問者を増やすマーケティング手法です。リスティング広告とも呼ばれ、検索サイトにおいて検索キーワードに連動して検索結果に表示されるテキスト広告です。コンテンツ連動型広告、検索連動型広告、バナー広告</a:t>
            </a:r>
            <a:r>
              <a:rPr lang="ja-JP" altLang="ja-JP" sz="1200">
                <a:latin typeface="+mn-ea"/>
                <a:cs typeface="Arial" panose="020B0604020202020204" pitchFamily="34" charset="0"/>
              </a:rPr>
              <a:t>、アフ</a:t>
            </a:r>
            <a:r>
              <a:rPr lang="ja-JP" altLang="en-US" sz="1200">
                <a:latin typeface="+mn-ea"/>
                <a:cs typeface="Arial" panose="020B0604020202020204" pitchFamily="34" charset="0"/>
              </a:rPr>
              <a:t>ィ</a:t>
            </a:r>
            <a:r>
              <a:rPr lang="ja-JP" altLang="ja-JP" sz="1200">
                <a:latin typeface="+mn-ea"/>
                <a:cs typeface="Arial" panose="020B0604020202020204" pitchFamily="34" charset="0"/>
              </a:rPr>
              <a:t>リエイト</a:t>
            </a:r>
            <a:r>
              <a:rPr lang="ja-JP" altLang="ja-JP" sz="1200" dirty="0">
                <a:latin typeface="+mn-ea"/>
                <a:cs typeface="Arial" panose="020B0604020202020204" pitchFamily="34" charset="0"/>
              </a:rPr>
              <a:t>、メールマガジンなどが考えられます。</a:t>
            </a:r>
            <a:r>
              <a:rPr lang="en-US" altLang="ja-JP" sz="1200" dirty="0">
                <a:latin typeface="+mn-ea"/>
                <a:cs typeface="Arial" panose="020B0604020202020204" pitchFamily="34" charset="0"/>
              </a:rPr>
              <a:t>Yahoo! </a:t>
            </a:r>
            <a:r>
              <a:rPr lang="ja-JP" altLang="ja-JP" sz="1200" dirty="0">
                <a:latin typeface="+mn-ea"/>
                <a:cs typeface="Arial" panose="020B0604020202020204" pitchFamily="34" charset="0"/>
              </a:rPr>
              <a:t>のオーバーチュア スポンサードサーチ、</a:t>
            </a:r>
            <a:r>
              <a:rPr lang="en-US" altLang="ja-JP" sz="1200" dirty="0">
                <a:latin typeface="+mn-ea"/>
                <a:cs typeface="Arial" panose="020B0604020202020204" pitchFamily="34" charset="0"/>
              </a:rPr>
              <a:t>Google</a:t>
            </a:r>
            <a:r>
              <a:rPr lang="ja-JP" altLang="ja-JP" sz="1200" dirty="0">
                <a:latin typeface="+mn-ea"/>
                <a:cs typeface="Arial" panose="020B0604020202020204" pitchFamily="34" charset="0"/>
              </a:rPr>
              <a:t>のアドワーズ広告がシェアを占めています</a:t>
            </a:r>
            <a:r>
              <a:rPr lang="ja-JP" altLang="en-US" sz="1200" dirty="0">
                <a:latin typeface="+mn-ea"/>
                <a:cs typeface="Arial" panose="020B0604020202020204" pitchFamily="34" charset="0"/>
              </a:rPr>
              <a:t>。</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3.</a:t>
            </a:r>
            <a:r>
              <a:rPr lang="ja-JP" altLang="ja-JP" sz="1200" dirty="0">
                <a:latin typeface="+mn-ea"/>
                <a:cs typeface="Arial" panose="020B0604020202020204" pitchFamily="34" charset="0"/>
              </a:rPr>
              <a:t>ネット検索の重要性</a:t>
            </a:r>
          </a:p>
          <a:p>
            <a:pPr algn="just"/>
            <a:r>
              <a:rPr lang="ja-JP" altLang="ja-JP" sz="1200" dirty="0">
                <a:latin typeface="+mn-ea"/>
                <a:cs typeface="Arial" panose="020B0604020202020204" pitchFamily="34" charset="0"/>
              </a:rPr>
              <a:t>いまやインターネット利用者の約</a:t>
            </a:r>
            <a:r>
              <a:rPr lang="en-US" altLang="ja-JP" sz="1200" dirty="0">
                <a:latin typeface="+mn-ea"/>
                <a:cs typeface="Arial" panose="020B0604020202020204" pitchFamily="34" charset="0"/>
              </a:rPr>
              <a:t>80</a:t>
            </a:r>
            <a:r>
              <a:rPr lang="ja-JP" altLang="ja-JP" sz="1200" dirty="0">
                <a:latin typeface="+mn-ea"/>
                <a:cs typeface="Arial" panose="020B0604020202020204" pitchFamily="34" charset="0"/>
              </a:rPr>
              <a:t>％が検索サイトを利用しています。</a:t>
            </a:r>
            <a:r>
              <a:rPr lang="en-US" altLang="ja-JP" sz="1200" dirty="0">
                <a:latin typeface="+mn-ea"/>
                <a:cs typeface="Arial" panose="020B0604020202020204" pitchFamily="34" charset="0"/>
              </a:rPr>
              <a:t>Yahoo! JAPAN</a:t>
            </a:r>
            <a:r>
              <a:rPr lang="ja-JP" altLang="ja-JP" sz="1200" dirty="0">
                <a:latin typeface="+mn-ea"/>
                <a:cs typeface="Arial" panose="020B0604020202020204" pitchFamily="34" charset="0"/>
              </a:rPr>
              <a:t>の月間検索回数は</a:t>
            </a:r>
            <a:r>
              <a:rPr lang="en-US" altLang="ja-JP" sz="1200" dirty="0">
                <a:latin typeface="+mn-ea"/>
                <a:cs typeface="Arial" panose="020B0604020202020204" pitchFamily="34" charset="0"/>
              </a:rPr>
              <a:t>35</a:t>
            </a:r>
            <a:r>
              <a:rPr lang="ja-JP" altLang="ja-JP" sz="1200" dirty="0">
                <a:latin typeface="+mn-ea"/>
                <a:cs typeface="Arial" panose="020B0604020202020204" pitchFamily="34" charset="0"/>
              </a:rPr>
              <a:t>億回以上、</a:t>
            </a:r>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日</a:t>
            </a:r>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億回以上の検索回数を誇ります。</a:t>
            </a:r>
            <a:r>
              <a:rPr lang="en-US" altLang="ja-JP" sz="1200" dirty="0">
                <a:latin typeface="+mn-ea"/>
                <a:cs typeface="Arial" panose="020B0604020202020204" pitchFamily="34" charset="0"/>
              </a:rPr>
              <a:t>2</a:t>
            </a:r>
            <a:r>
              <a:rPr lang="ja-JP" altLang="ja-JP" sz="1200" dirty="0">
                <a:latin typeface="+mn-ea"/>
                <a:cs typeface="Arial" panose="020B0604020202020204" pitchFamily="34" charset="0"/>
              </a:rPr>
              <a:t>位の</a:t>
            </a:r>
            <a:r>
              <a:rPr lang="en-US" altLang="ja-JP" sz="1200" dirty="0">
                <a:latin typeface="+mn-ea"/>
                <a:cs typeface="Arial" panose="020B0604020202020204" pitchFamily="34" charset="0"/>
              </a:rPr>
              <a:t>Google</a:t>
            </a:r>
            <a:r>
              <a:rPr lang="ja-JP" altLang="ja-JP" sz="1200" dirty="0" err="1">
                <a:latin typeface="+mn-ea"/>
                <a:cs typeface="Arial" panose="020B0604020202020204" pitchFamily="34" charset="0"/>
              </a:rPr>
              <a:t>までで</a:t>
            </a:r>
            <a:r>
              <a:rPr lang="ja-JP" altLang="ja-JP" sz="1200" dirty="0">
                <a:latin typeface="+mn-ea"/>
                <a:cs typeface="Arial" panose="020B0604020202020204" pitchFamily="34" charset="0"/>
              </a:rPr>
              <a:t>全体の約</a:t>
            </a:r>
            <a:r>
              <a:rPr lang="en-US" altLang="ja-JP" sz="1200" dirty="0">
                <a:latin typeface="+mn-ea"/>
                <a:cs typeface="Arial" panose="020B0604020202020204" pitchFamily="34" charset="0"/>
              </a:rPr>
              <a:t>90</a:t>
            </a:r>
            <a:r>
              <a:rPr lang="ja-JP" altLang="ja-JP" sz="1200" dirty="0">
                <a:latin typeface="+mn-ea"/>
                <a:cs typeface="Arial" panose="020B0604020202020204" pitchFamily="34" charset="0"/>
              </a:rPr>
              <a:t>％のシェアがあります。貴社</a:t>
            </a:r>
            <a:r>
              <a:rPr lang="en-US" altLang="ja-JP" sz="1200" dirty="0">
                <a:latin typeface="+mn-ea"/>
                <a:cs typeface="Arial" panose="020B0604020202020204" pitchFamily="34" charset="0"/>
              </a:rPr>
              <a:t>HP</a:t>
            </a:r>
            <a:r>
              <a:rPr lang="ja-JP" altLang="ja-JP" sz="1200" dirty="0">
                <a:latin typeface="+mn-ea"/>
                <a:cs typeface="Arial" panose="020B0604020202020204" pitchFamily="34" charset="0"/>
              </a:rPr>
              <a:t>は検索サイトから効率的にユーザーを誘導することで強力なプロモーションツールになります。</a:t>
            </a: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4.</a:t>
            </a:r>
            <a:r>
              <a:rPr lang="ja-JP" altLang="ja-JP" sz="1200" dirty="0">
                <a:latin typeface="+mn-ea"/>
                <a:cs typeface="Arial" panose="020B0604020202020204" pitchFamily="34" charset="0"/>
              </a:rPr>
              <a:t> 上位表示で得られる効果</a:t>
            </a:r>
          </a:p>
          <a:p>
            <a:pPr algn="just"/>
            <a:r>
              <a:rPr lang="ja-JP" altLang="ja-JP" sz="1200" dirty="0">
                <a:latin typeface="+mn-ea"/>
                <a:cs typeface="Arial" panose="020B0604020202020204" pitchFamily="34" charset="0"/>
              </a:rPr>
              <a:t>インターネットユーザーの約</a:t>
            </a:r>
            <a:r>
              <a:rPr lang="en-US" altLang="ja-JP" sz="1200" dirty="0">
                <a:latin typeface="+mn-ea"/>
                <a:cs typeface="Arial" panose="020B0604020202020204" pitchFamily="34" charset="0"/>
              </a:rPr>
              <a:t>80</a:t>
            </a:r>
            <a:r>
              <a:rPr lang="ja-JP" altLang="ja-JP" sz="1200" dirty="0">
                <a:latin typeface="+mn-ea"/>
                <a:cs typeface="Arial" panose="020B0604020202020204" pitchFamily="34" charset="0"/>
              </a:rPr>
              <a:t>％は検索エンジン経由で</a:t>
            </a:r>
            <a:r>
              <a:rPr lang="en-US" altLang="ja-JP" sz="1200" dirty="0">
                <a:latin typeface="+mn-ea"/>
                <a:cs typeface="Arial" panose="020B0604020202020204" pitchFamily="34" charset="0"/>
              </a:rPr>
              <a:t>Web</a:t>
            </a:r>
            <a:r>
              <a:rPr lang="ja-JP" altLang="ja-JP" sz="1200" dirty="0">
                <a:latin typeface="+mn-ea"/>
                <a:cs typeface="Arial" panose="020B0604020202020204" pitchFamily="34" charset="0"/>
              </a:rPr>
              <a:t>サイトに訪れます。そのうちの約</a:t>
            </a:r>
            <a:r>
              <a:rPr lang="en-US" altLang="ja-JP" sz="1200" dirty="0">
                <a:latin typeface="+mn-ea"/>
                <a:cs typeface="Arial" panose="020B0604020202020204" pitchFamily="34" charset="0"/>
              </a:rPr>
              <a:t>70</a:t>
            </a:r>
            <a:r>
              <a:rPr lang="ja-JP" altLang="ja-JP" sz="1200" dirty="0">
                <a:latin typeface="+mn-ea"/>
                <a:cs typeface="Arial" panose="020B0604020202020204" pitchFamily="34" charset="0"/>
              </a:rPr>
              <a:t>％が検索結果</a:t>
            </a:r>
            <a:r>
              <a:rPr lang="en-US" altLang="ja-JP" sz="1200" dirty="0">
                <a:latin typeface="+mn-ea"/>
                <a:cs typeface="Arial" panose="020B0604020202020204" pitchFamily="34" charset="0"/>
              </a:rPr>
              <a:t>10</a:t>
            </a:r>
            <a:r>
              <a:rPr lang="ja-JP" altLang="ja-JP" sz="1200" dirty="0">
                <a:latin typeface="+mn-ea"/>
                <a:cs typeface="Arial" panose="020B0604020202020204" pitchFamily="34" charset="0"/>
              </a:rPr>
              <a:t>位以内、すなわち検索結果の</a:t>
            </a:r>
            <a:r>
              <a:rPr lang="en-US" altLang="ja-JP" sz="1200" dirty="0">
                <a:latin typeface="+mn-ea"/>
                <a:cs typeface="Arial" panose="020B0604020202020204" pitchFamily="34" charset="0"/>
              </a:rPr>
              <a:t>TOP</a:t>
            </a:r>
            <a:r>
              <a:rPr lang="ja-JP" altLang="ja-JP" sz="1200" dirty="0">
                <a:latin typeface="+mn-ea"/>
                <a:cs typeface="Arial" panose="020B0604020202020204" pitchFamily="34" charset="0"/>
              </a:rPr>
              <a:t>ページから各サイトにアクセスします。そして、検索ユーザーの約</a:t>
            </a:r>
            <a:r>
              <a:rPr lang="en-US" altLang="ja-JP" sz="1200" dirty="0">
                <a:latin typeface="+mn-ea"/>
                <a:cs typeface="Arial" panose="020B0604020202020204" pitchFamily="34" charset="0"/>
              </a:rPr>
              <a:t>70</a:t>
            </a:r>
            <a:r>
              <a:rPr lang="ja-JP" altLang="ja-JP" sz="1200" dirty="0">
                <a:latin typeface="+mn-ea"/>
                <a:cs typeface="Arial" panose="020B0604020202020204" pitchFamily="34" charset="0"/>
              </a:rPr>
              <a:t>％が検索結果</a:t>
            </a:r>
            <a:r>
              <a:rPr lang="en-US" altLang="ja-JP" sz="1200" dirty="0">
                <a:latin typeface="+mn-ea"/>
                <a:cs typeface="Arial" panose="020B0604020202020204" pitchFamily="34" charset="0"/>
              </a:rPr>
              <a:t>1</a:t>
            </a:r>
            <a:r>
              <a:rPr lang="ja-JP" altLang="ja-JP" sz="1200" dirty="0">
                <a:latin typeface="+mn-ea"/>
                <a:cs typeface="Arial" panose="020B0604020202020204" pitchFamily="34" charset="0"/>
              </a:rPr>
              <a:t>ページ目から検索します。検索結果</a:t>
            </a:r>
            <a:r>
              <a:rPr lang="en-US" altLang="ja-JP" sz="1200" dirty="0">
                <a:latin typeface="+mn-ea"/>
                <a:cs typeface="Arial" panose="020B0604020202020204" pitchFamily="34" charset="0"/>
              </a:rPr>
              <a:t>10</a:t>
            </a:r>
            <a:r>
              <a:rPr lang="ja-JP" altLang="ja-JP" sz="1200" dirty="0">
                <a:latin typeface="+mn-ea"/>
                <a:cs typeface="Arial" panose="020B0604020202020204" pitchFamily="34" charset="0"/>
              </a:rPr>
              <a:t>位までは約</a:t>
            </a:r>
            <a:r>
              <a:rPr lang="en-US" altLang="ja-JP" sz="1200" dirty="0">
                <a:latin typeface="+mn-ea"/>
                <a:cs typeface="Arial" panose="020B0604020202020204" pitchFamily="34" charset="0"/>
              </a:rPr>
              <a:t>70</a:t>
            </a:r>
            <a:r>
              <a:rPr lang="ja-JP" altLang="ja-JP" sz="1200" dirty="0">
                <a:latin typeface="+mn-ea"/>
                <a:cs typeface="Arial" panose="020B0604020202020204" pitchFamily="34" charset="0"/>
              </a:rPr>
              <a:t>％、検索結果</a:t>
            </a:r>
            <a:r>
              <a:rPr lang="en-US" altLang="ja-JP" sz="1200" dirty="0">
                <a:latin typeface="+mn-ea"/>
                <a:cs typeface="Arial" panose="020B0604020202020204" pitchFamily="34" charset="0"/>
              </a:rPr>
              <a:t>11</a:t>
            </a:r>
            <a:r>
              <a:rPr lang="ja-JP" altLang="ja-JP" sz="1200" dirty="0">
                <a:latin typeface="+mn-ea"/>
                <a:cs typeface="Arial" panose="020B0604020202020204" pitchFamily="34" charset="0"/>
              </a:rPr>
              <a:t>位以下は</a:t>
            </a:r>
            <a:r>
              <a:rPr lang="en-US" altLang="ja-JP" sz="1200" dirty="0">
                <a:latin typeface="+mn-ea"/>
                <a:cs typeface="Arial" panose="020B0604020202020204" pitchFamily="34" charset="0"/>
              </a:rPr>
              <a:t>0.05</a:t>
            </a:r>
            <a:r>
              <a:rPr lang="ja-JP" altLang="ja-JP" sz="1200" dirty="0">
                <a:latin typeface="+mn-ea"/>
                <a:cs typeface="Arial" panose="020B0604020202020204" pitchFamily="34" charset="0"/>
              </a:rPr>
              <a:t>％以下です。</a:t>
            </a: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5. Web</a:t>
            </a:r>
            <a:r>
              <a:rPr lang="ja-JP" altLang="ja-JP" sz="1200" dirty="0">
                <a:latin typeface="+mn-ea"/>
                <a:cs typeface="Arial" panose="020B0604020202020204" pitchFamily="34" charset="0"/>
              </a:rPr>
              <a:t>サイトへの誘導</a:t>
            </a:r>
          </a:p>
          <a:p>
            <a:pPr algn="just"/>
            <a:r>
              <a:rPr lang="ja-JP" altLang="ja-JP" sz="1200" dirty="0">
                <a:latin typeface="+mn-ea"/>
                <a:cs typeface="Arial" panose="020B0604020202020204" pitchFamily="34" charset="0"/>
              </a:rPr>
              <a:t>上位検索結果から確実に</a:t>
            </a:r>
            <a:r>
              <a:rPr lang="en-US" altLang="ja-JP" sz="1200" dirty="0">
                <a:latin typeface="+mn-ea"/>
                <a:cs typeface="Arial" panose="020B0604020202020204" pitchFamily="34" charset="0"/>
              </a:rPr>
              <a:t>Web</a:t>
            </a:r>
            <a:r>
              <a:rPr lang="ja-JP" altLang="ja-JP" sz="1200" dirty="0">
                <a:latin typeface="+mn-ea"/>
                <a:cs typeface="Arial" panose="020B0604020202020204" pitchFamily="34" charset="0"/>
              </a:rPr>
              <a:t>サイトに誘導するには、適切な施策が必要です。インターネットユーザーは、検索結果ページにおいてさまざま情報を元にサイトにアクセスします。上位検索結果から確実に</a:t>
            </a:r>
            <a:r>
              <a:rPr lang="en-US" altLang="ja-JP" sz="1200" dirty="0">
                <a:latin typeface="+mn-ea"/>
                <a:cs typeface="Arial" panose="020B0604020202020204" pitchFamily="34" charset="0"/>
              </a:rPr>
              <a:t>Web</a:t>
            </a:r>
            <a:r>
              <a:rPr lang="ja-JP" altLang="ja-JP" sz="1200" dirty="0">
                <a:latin typeface="+mn-ea"/>
                <a:cs typeface="Arial" panose="020B0604020202020204" pitchFamily="34" charset="0"/>
              </a:rPr>
              <a:t>サイトに誘導するためには、「タイトル」や「メタディスクリプション」が適切かつ魅力的であることが必須です。</a:t>
            </a:r>
          </a:p>
          <a:p>
            <a:pPr algn="just"/>
            <a:r>
              <a:rPr lang="en-US" altLang="ja-JP" sz="1200" dirty="0">
                <a:latin typeface="+mn-ea"/>
                <a:cs typeface="Arial" panose="020B0604020202020204" pitchFamily="34" charset="0"/>
              </a:rPr>
              <a:t> </a:t>
            </a:r>
            <a:endParaRPr lang="ja-JP" altLang="ja-JP" sz="1200" dirty="0">
              <a:latin typeface="+mn-ea"/>
              <a:cs typeface="Arial" panose="020B0604020202020204" pitchFamily="34" charset="0"/>
            </a:endParaRPr>
          </a:p>
          <a:p>
            <a:pPr algn="just"/>
            <a:r>
              <a:rPr lang="en-US" altLang="ja-JP" sz="1200" dirty="0">
                <a:latin typeface="+mn-ea"/>
                <a:cs typeface="Arial" panose="020B0604020202020204" pitchFamily="34" charset="0"/>
              </a:rPr>
              <a:t>6.</a:t>
            </a:r>
            <a:r>
              <a:rPr lang="ja-JP" altLang="en-US" sz="1200" dirty="0">
                <a:latin typeface="+mn-ea"/>
                <a:cs typeface="Arial" panose="020B0604020202020204" pitchFamily="34" charset="0"/>
              </a:rPr>
              <a:t>優良な見込み客の獲得</a:t>
            </a:r>
            <a:endParaRPr lang="ja-JP" altLang="ja-JP" sz="1200" dirty="0">
              <a:latin typeface="+mn-ea"/>
              <a:cs typeface="Arial" panose="020B0604020202020204" pitchFamily="34" charset="0"/>
            </a:endParaRPr>
          </a:p>
          <a:p>
            <a:pPr algn="just"/>
            <a:r>
              <a:rPr lang="en-US" altLang="ja-JP" sz="1200" dirty="0">
                <a:latin typeface="+mn-ea"/>
              </a:rPr>
              <a:t>SEO</a:t>
            </a:r>
            <a:r>
              <a:rPr lang="ja-JP" altLang="en-US" sz="1200" dirty="0">
                <a:latin typeface="+mn-ea"/>
              </a:rPr>
              <a:t>に</a:t>
            </a:r>
            <a:r>
              <a:rPr lang="ja-JP" altLang="ja-JP" sz="1200" dirty="0">
                <a:latin typeface="+mn-ea"/>
              </a:rPr>
              <a:t>おける一番の強みは、購入に積極的な潜在顧客を呼び込めることです。検索ユーザーは、検索エンジンから欲しい情報を得るために、自らサイトに訪れます。つまり、目的意識の高い良質な見込み客を獲得でき、商品購入や問い合わせなどにつながる可能性が高くなるわけです。検索結果</a:t>
            </a:r>
            <a:r>
              <a:rPr lang="en-US" altLang="ja-JP" sz="1200" dirty="0">
                <a:latin typeface="+mn-ea"/>
              </a:rPr>
              <a:t>1</a:t>
            </a:r>
            <a:r>
              <a:rPr lang="ja-JP" altLang="ja-JP" sz="1200" dirty="0">
                <a:latin typeface="+mn-ea"/>
              </a:rPr>
              <a:t>ページ目に表示されるのは、新聞記事の</a:t>
            </a:r>
            <a:r>
              <a:rPr lang="en-US" altLang="ja-JP" sz="1200" dirty="0">
                <a:latin typeface="+mn-ea"/>
              </a:rPr>
              <a:t>1</a:t>
            </a:r>
            <a:r>
              <a:rPr lang="ja-JP" altLang="ja-JP" sz="1200" dirty="0">
                <a:latin typeface="+mn-ea"/>
              </a:rPr>
              <a:t>面に載るようなもの。検索上位になることで企業の知名度はもちろん、企業イメージや信頼度を上げることにもつながります。自社サイトに多くのアクセスを集め、ブランド力を築いていくことで、より優良な見込み客が集まる良好なサイクルになっていくことでしょう。</a:t>
            </a:r>
          </a:p>
        </p:txBody>
      </p:sp>
      <p:sp>
        <p:nvSpPr>
          <p:cNvPr id="4" name="正方形/長方形 3"/>
          <p:cNvSpPr/>
          <p:nvPr/>
        </p:nvSpPr>
        <p:spPr>
          <a:xfrm>
            <a:off x="1032933" y="441438"/>
            <a:ext cx="4792134" cy="461665"/>
          </a:xfrm>
          <a:prstGeom prst="rect">
            <a:avLst/>
          </a:prstGeom>
        </p:spPr>
        <p:txBody>
          <a:bodyPr wrap="square">
            <a:spAutoFit/>
          </a:bodyPr>
          <a:lstStyle/>
          <a:p>
            <a:pPr algn="ctr"/>
            <a:r>
              <a:rPr lang="en-US" altLang="ja-JP" sz="240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rPr>
              <a:t>SEO</a:t>
            </a:r>
            <a:r>
              <a:rPr lang="zh-TW" altLang="en-US" sz="240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rPr>
              <a:t>對策行銷提案</a:t>
            </a:r>
            <a:endParaRPr lang="ja-JP" altLang="ja-JP" sz="2400" dirty="0">
              <a:solidFill>
                <a:schemeClr val="bg1"/>
              </a:solidFill>
              <a:latin typeface="游ゴシック Medium" panose="020B0500000000000000" pitchFamily="50" charset="-128"/>
              <a:ea typeface="游ゴシック Medium" panose="020B0500000000000000" pitchFamily="50" charset="-128"/>
              <a:cs typeface="Arial" panose="020B0604020202020204" pitchFamily="34" charset="0"/>
            </a:endParaRPr>
          </a:p>
        </p:txBody>
      </p:sp>
      <p:sp>
        <p:nvSpPr>
          <p:cNvPr id="5" name="正方形/長方形 4"/>
          <p:cNvSpPr/>
          <p:nvPr/>
        </p:nvSpPr>
        <p:spPr>
          <a:xfrm>
            <a:off x="1032933" y="903103"/>
            <a:ext cx="4792134" cy="276999"/>
          </a:xfrm>
          <a:prstGeom prst="rect">
            <a:avLst/>
          </a:prstGeom>
        </p:spPr>
        <p:txBody>
          <a:bodyPr wrap="square">
            <a:spAutoFit/>
          </a:bodyPr>
          <a:lstStyle/>
          <a:p>
            <a:pPr algn="ctr"/>
            <a:r>
              <a:rPr lang="ja-JP" altLang="ja-JP" sz="1200" dirty="0">
                <a:solidFill>
                  <a:schemeClr val="bg1"/>
                </a:solidFill>
                <a:latin typeface="+mn-ea"/>
                <a:cs typeface="Arial" panose="020B0604020202020204" pitchFamily="34" charset="0"/>
              </a:rPr>
              <a:t>～</a:t>
            </a:r>
            <a:r>
              <a:rPr lang="zh-TW" altLang="en-US" sz="1200" dirty="0">
                <a:solidFill>
                  <a:schemeClr val="bg1"/>
                </a:solidFill>
                <a:latin typeface="+mn-ea"/>
                <a:cs typeface="Arial" panose="020B0604020202020204" pitchFamily="34" charset="0"/>
              </a:rPr>
              <a:t>找到優質的潛在客戶</a:t>
            </a:r>
            <a:r>
              <a:rPr lang="ja-JP" altLang="ja-JP" sz="1200">
                <a:solidFill>
                  <a:schemeClr val="bg1"/>
                </a:solidFill>
                <a:latin typeface="+mn-ea"/>
                <a:cs typeface="Arial" panose="020B0604020202020204" pitchFamily="34" charset="0"/>
              </a:rPr>
              <a:t>～</a:t>
            </a:r>
            <a:endParaRPr lang="ja-JP" altLang="ja-JP" sz="1200" dirty="0">
              <a:solidFill>
                <a:schemeClr val="bg1"/>
              </a:solidFill>
              <a:latin typeface="+mn-ea"/>
              <a:cs typeface="Arial" panose="020B0604020202020204" pitchFamily="34" charset="0"/>
            </a:endParaRPr>
          </a:p>
        </p:txBody>
      </p:sp>
    </p:spTree>
    <p:extLst>
      <p:ext uri="{BB962C8B-B14F-4D97-AF65-F5344CB8AC3E}">
        <p14:creationId xmlns:p14="http://schemas.microsoft.com/office/powerpoint/2010/main" val="12582507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2234</Words>
  <Application>Microsoft Office PowerPoint</Application>
  <PresentationFormat>A4 紙張 (210x297 公釐)</PresentationFormat>
  <Paragraphs>38</Paragraphs>
  <Slides>2</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游ゴシック</vt:lpstr>
      <vt:lpstr>游ゴシック Medium</vt:lpstr>
      <vt:lpstr>新細明體</vt:lpstr>
      <vt:lpstr>Arial</vt:lpstr>
      <vt:lpstr>Calibri</vt:lpstr>
      <vt:lpstr>Calibri Light</vt:lpstr>
      <vt:lpstr>Office テーマ</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2022-04-17T02:59:27Z</dcterms:modified>
</cp:coreProperties>
</file>