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0" r:id="rId4"/>
    <p:sldId id="265" r:id="rId5"/>
    <p:sldId id="267" r:id="rId6"/>
    <p:sldId id="268"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65" d="100"/>
          <a:sy n="65" d="100"/>
        </p:scale>
        <p:origin x="48" y="6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36FA6-6064-406A-9731-63C4F2DCA5C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2DCBD93-5F4D-4FD9-BE3D-E267731CC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C7A5A7B-C2A4-4608-ACE4-F1A3DFE065A8}"/>
              </a:ext>
            </a:extLst>
          </p:cNvPr>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フッター プレースホルダー 4">
            <a:extLst>
              <a:ext uri="{FF2B5EF4-FFF2-40B4-BE49-F238E27FC236}">
                <a16:creationId xmlns:a16="http://schemas.microsoft.com/office/drawing/2014/main" id="{22E1B5CB-1FA5-494C-A55E-6C6979F7ED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E9C711-3F7E-4A96-86CF-EAE6B396A0C4}"/>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51873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92D582-0EFC-4DE4-B25C-93D42A24C7E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5EBDCB0-0F8A-4654-923F-4ACB17D99DC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9D9A21-1113-420E-BE9A-88F8CCFFA5AB}"/>
              </a:ext>
            </a:extLst>
          </p:cNvPr>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フッター プレースホルダー 4">
            <a:extLst>
              <a:ext uri="{FF2B5EF4-FFF2-40B4-BE49-F238E27FC236}">
                <a16:creationId xmlns:a16="http://schemas.microsoft.com/office/drawing/2014/main" id="{AB14229C-685F-45C5-933C-1913B8A4AFC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4AAFFA-7E6D-4DC2-9B91-3B918E9595DF}"/>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894706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FF2D509-0765-4B88-8D27-5CFE022FC3E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3905F6A-6EA5-4B0E-91AD-D6109EE4078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CA76B86-9706-4501-88D2-5D1ED9B8ACB5}"/>
              </a:ext>
            </a:extLst>
          </p:cNvPr>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フッター プレースホルダー 4">
            <a:extLst>
              <a:ext uri="{FF2B5EF4-FFF2-40B4-BE49-F238E27FC236}">
                <a16:creationId xmlns:a16="http://schemas.microsoft.com/office/drawing/2014/main" id="{A2BB5D09-7F2C-414C-8EB6-BF0186AC32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1C4FC4-40E2-4497-B92F-86DEDE8AC62F}"/>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70566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814B4-CE33-4B79-8C2B-B55DC9AD9A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4202AB-130C-40CC-B7C6-F5CE544BCA1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F93887-872C-424D-89A6-73A2314AC62F}"/>
              </a:ext>
            </a:extLst>
          </p:cNvPr>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フッター プレースホルダー 4">
            <a:extLst>
              <a:ext uri="{FF2B5EF4-FFF2-40B4-BE49-F238E27FC236}">
                <a16:creationId xmlns:a16="http://schemas.microsoft.com/office/drawing/2014/main" id="{C332DEEE-F9A5-4814-83B6-83E3A70A78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3B34C8-5C5C-4331-975C-E23F5CCB5E2A}"/>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73795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63F750-A0F4-4661-AABF-6BD75C05E9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5019FD5-88D5-4B73-AED5-F6F31D6A7A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5AF725-2CAD-48E9-93FB-E8D3E530F5FF}"/>
              </a:ext>
            </a:extLst>
          </p:cNvPr>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フッター プレースホルダー 4">
            <a:extLst>
              <a:ext uri="{FF2B5EF4-FFF2-40B4-BE49-F238E27FC236}">
                <a16:creationId xmlns:a16="http://schemas.microsoft.com/office/drawing/2014/main" id="{5883623C-7C0E-424F-AABE-111349EB29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996584-0FAD-4E35-937D-BB5D13EA0C5B}"/>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77064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B08D8D-F6DD-4239-AEEB-74248907357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554344-079A-4295-8896-4BD935CA15C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121BA9C-2C99-4543-9B74-623E6AB7D6C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69A491E-083E-435C-8B90-DCF4FC227A72}"/>
              </a:ext>
            </a:extLst>
          </p:cNvPr>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6" name="フッター プレースホルダー 5">
            <a:extLst>
              <a:ext uri="{FF2B5EF4-FFF2-40B4-BE49-F238E27FC236}">
                <a16:creationId xmlns:a16="http://schemas.microsoft.com/office/drawing/2014/main" id="{25598CDB-F742-4624-8EA4-1D52F34ADA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414603-0F80-4534-B6CB-6F98944C46D1}"/>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05459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7AADD-D6E0-4805-ACCB-3084B9C4D1C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2E354A-92F6-46B9-AF9C-F2A1383C1E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C730A0F-D978-4C84-9029-6D3D3013448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CDCE9F6-AD88-4F59-A956-319DA3143D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3B9223B-DD9E-4A84-9842-03CCAC36BA3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832B730-FBAC-4914-B794-CF817649DA98}"/>
              </a:ext>
            </a:extLst>
          </p:cNvPr>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8" name="フッター プレースホルダー 7">
            <a:extLst>
              <a:ext uri="{FF2B5EF4-FFF2-40B4-BE49-F238E27FC236}">
                <a16:creationId xmlns:a16="http://schemas.microsoft.com/office/drawing/2014/main" id="{5EFF620D-2827-4DF6-83BC-3C8FDF74D99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C033A9E-31E2-42EB-8407-13159FF22294}"/>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98859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3DFCC-2A3F-44F5-AACE-5373B1567B2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DF660A4-E1A5-4DBA-8E7F-9274216234D2}"/>
              </a:ext>
            </a:extLst>
          </p:cNvPr>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4" name="フッター プレースホルダー 3">
            <a:extLst>
              <a:ext uri="{FF2B5EF4-FFF2-40B4-BE49-F238E27FC236}">
                <a16:creationId xmlns:a16="http://schemas.microsoft.com/office/drawing/2014/main" id="{9CD7F4C8-19CA-4414-9C4E-77F8E919825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53162EB-1CDC-4D04-B508-0688CC50571E}"/>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67085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82EF002-3D49-45C5-995A-C31A18928FAE}"/>
              </a:ext>
            </a:extLst>
          </p:cNvPr>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3" name="フッター プレースホルダー 2">
            <a:extLst>
              <a:ext uri="{FF2B5EF4-FFF2-40B4-BE49-F238E27FC236}">
                <a16:creationId xmlns:a16="http://schemas.microsoft.com/office/drawing/2014/main" id="{4316464F-2B83-4E89-9645-B22991BEF7A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825646-9B3D-4916-A32C-9F95F653456F}"/>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27021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91D753-4782-425C-89AD-27A3B012D5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0B15D1-0B11-4D1E-9653-F332309890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6E3C90D-8AC4-4CB1-B2BF-155D14623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F2903B-24ED-446D-9FEB-0FA2A81959DD}"/>
              </a:ext>
            </a:extLst>
          </p:cNvPr>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6" name="フッター プレースホルダー 5">
            <a:extLst>
              <a:ext uri="{FF2B5EF4-FFF2-40B4-BE49-F238E27FC236}">
                <a16:creationId xmlns:a16="http://schemas.microsoft.com/office/drawing/2014/main" id="{2186D98F-A638-477A-B3D4-13DF785597D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5EDBC7-D3C2-425E-82F2-56037BB1B541}"/>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753691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84A8A5-E7E4-4D6B-B663-576DCDE4E46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F7FDF7D-3B52-4283-9055-636C16A72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9E2EFBD-3399-40B1-94F0-19771C681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BDA2F52-325F-4C44-9B53-0F2A93133546}"/>
              </a:ext>
            </a:extLst>
          </p:cNvPr>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6" name="フッター プレースホルダー 5">
            <a:extLst>
              <a:ext uri="{FF2B5EF4-FFF2-40B4-BE49-F238E27FC236}">
                <a16:creationId xmlns:a16="http://schemas.microsoft.com/office/drawing/2014/main" id="{ADD0B713-606F-455A-93FF-F5B26ACF2F0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45B6F5-7A04-44D5-9101-0AAE55D5DC3F}"/>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2053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332F1B2-068C-4909-B904-E545FA683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AB8925-2AEA-4DF6-9C71-B3505A1A4C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462904-EC04-49B2-BB7E-3A6499E0E4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E73DD-94A0-4EED-B6D8-1EB00CE25848}" type="datetimeFigureOut">
              <a:rPr kumimoji="1" lang="ja-JP" altLang="en-US" smtClean="0"/>
              <a:t>2022/4/18</a:t>
            </a:fld>
            <a:endParaRPr kumimoji="1" lang="ja-JP" altLang="en-US"/>
          </a:p>
        </p:txBody>
      </p:sp>
      <p:sp>
        <p:nvSpPr>
          <p:cNvPr id="5" name="フッター プレースホルダー 4">
            <a:extLst>
              <a:ext uri="{FF2B5EF4-FFF2-40B4-BE49-F238E27FC236}">
                <a16:creationId xmlns:a16="http://schemas.microsoft.com/office/drawing/2014/main" id="{5DD4642C-178A-4CEA-91AF-B3DE334031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0BF9160-5280-4148-A6AC-A78F5128DD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306797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856873" y="766733"/>
            <a:ext cx="8478254" cy="5324535"/>
          </a:xfrm>
          <a:prstGeom prst="rect">
            <a:avLst/>
          </a:prstGeom>
        </p:spPr>
        <p:txBody>
          <a:bodyPr wrap="square">
            <a:spAutoFit/>
          </a:bodyPr>
          <a:lstStyle/>
          <a:p>
            <a:pPr algn="just"/>
            <a:r>
              <a:rPr lang="en-US" altLang="ja-JP" sz="2000" dirty="0">
                <a:latin typeface="+mn-ea"/>
              </a:rPr>
              <a:t>1.</a:t>
            </a:r>
            <a:r>
              <a:rPr lang="ja-JP" altLang="en-US" sz="2000" dirty="0">
                <a:latin typeface="+mn-ea"/>
              </a:rPr>
              <a:t> タレントを使ったイメージ戦略</a:t>
            </a:r>
          </a:p>
          <a:p>
            <a:pPr marL="457200" indent="-457200" algn="just">
              <a:buFont typeface="Wingdings" panose="05000000000000000000" pitchFamily="2" charset="2"/>
              <a:buChar char="l"/>
            </a:pPr>
            <a:r>
              <a:rPr lang="ja-JP" altLang="en-US" sz="2000" dirty="0">
                <a:latin typeface="+mn-ea"/>
              </a:rPr>
              <a:t>ジーンズ好きのタレントを使い、1年を通じて日常生活に溶け込む一着としてのイメージ広告を展開します。</a:t>
            </a:r>
          </a:p>
          <a:p>
            <a:pPr marL="457200" indent="-457200" algn="just">
              <a:buFont typeface="Wingdings" panose="05000000000000000000" pitchFamily="2" charset="2"/>
              <a:buChar char="l"/>
            </a:pPr>
            <a:r>
              <a:rPr lang="ja-JP" altLang="en-US" sz="2000" dirty="0">
                <a:latin typeface="+mn-ea"/>
              </a:rPr>
              <a:t>テレビCMは季節ごとに4種類、新聞広告は各媒体24回を基本ベースに実施します（スポット広告は別途）。</a:t>
            </a:r>
            <a:endParaRPr lang="en-US" altLang="ja-JP" sz="2000" dirty="0">
              <a:latin typeface="+mn-ea"/>
            </a:endParaRPr>
          </a:p>
          <a:p>
            <a:pPr algn="just"/>
            <a:endParaRPr lang="ja-JP" altLang="en-US" sz="2000" dirty="0">
              <a:latin typeface="+mn-ea"/>
            </a:endParaRPr>
          </a:p>
          <a:p>
            <a:pPr algn="just"/>
            <a:r>
              <a:rPr lang="en-US" altLang="ja-JP" sz="2000" dirty="0">
                <a:latin typeface="+mn-ea"/>
              </a:rPr>
              <a:t>2.</a:t>
            </a:r>
            <a:r>
              <a:rPr lang="ja-JP" altLang="en-US" sz="2000" dirty="0">
                <a:latin typeface="+mn-ea"/>
              </a:rPr>
              <a:t> 雑誌広告での露出戦略</a:t>
            </a:r>
          </a:p>
          <a:p>
            <a:pPr marL="457200" indent="-457200" algn="just">
              <a:buFont typeface="Wingdings" panose="05000000000000000000" pitchFamily="2" charset="2"/>
              <a:buChar char="l"/>
            </a:pPr>
            <a:r>
              <a:rPr lang="ja-JP" altLang="en-US" sz="2000" dirty="0">
                <a:latin typeface="+mn-ea"/>
              </a:rPr>
              <a:t>生活情報誌と熟年層向け雑誌を中心に、ファッション誌以外の紙媒体への広告出稿を行います。</a:t>
            </a:r>
          </a:p>
          <a:p>
            <a:pPr marL="457200" indent="-457200" algn="just">
              <a:buFont typeface="Wingdings" panose="05000000000000000000" pitchFamily="2" charset="2"/>
              <a:buChar char="l"/>
            </a:pPr>
            <a:r>
              <a:rPr lang="ja-JP" altLang="en-US" sz="2000" dirty="0">
                <a:latin typeface="+mn-ea"/>
              </a:rPr>
              <a:t>純広のほかに、グルメ、スマホ、トレンドといった他業種とのタイアップ記事を積極的に立案します。</a:t>
            </a:r>
            <a:endParaRPr lang="en-US" altLang="ja-JP" sz="2000" dirty="0">
              <a:latin typeface="+mn-ea"/>
            </a:endParaRPr>
          </a:p>
          <a:p>
            <a:pPr algn="just"/>
            <a:endParaRPr lang="ja-JP" altLang="en-US" sz="2000" dirty="0">
              <a:latin typeface="+mn-ea"/>
            </a:endParaRPr>
          </a:p>
          <a:p>
            <a:pPr algn="just"/>
            <a:r>
              <a:rPr lang="en-US" altLang="ja-JP" sz="2000" dirty="0">
                <a:latin typeface="+mn-ea"/>
              </a:rPr>
              <a:t>3.</a:t>
            </a:r>
            <a:r>
              <a:rPr lang="ja-JP" altLang="en-US" sz="2000" dirty="0">
                <a:latin typeface="+mn-ea"/>
              </a:rPr>
              <a:t> パブリシティの徹底戦略</a:t>
            </a:r>
          </a:p>
          <a:p>
            <a:pPr marL="457200" indent="-457200" algn="just">
              <a:buFont typeface="Wingdings" panose="05000000000000000000" pitchFamily="2" charset="2"/>
              <a:buChar char="l"/>
            </a:pPr>
            <a:r>
              <a:rPr lang="ja-JP" altLang="en-US" sz="2000" dirty="0">
                <a:latin typeface="+mn-ea"/>
              </a:rPr>
              <a:t>認知度の低い４0歳以上に対し、商品と社名を浸透させる各種のパブリシティを展開します。</a:t>
            </a:r>
          </a:p>
          <a:p>
            <a:pPr marL="457200" indent="-457200" algn="just">
              <a:buFont typeface="Wingdings" panose="05000000000000000000" pitchFamily="2" charset="2"/>
              <a:buChar char="l"/>
            </a:pPr>
            <a:r>
              <a:rPr lang="ja-JP" altLang="en-US" sz="2000" dirty="0">
                <a:latin typeface="+mn-ea"/>
              </a:rPr>
              <a:t>ファッション誌、トレンド誌、文芸誌を中心に、通年を見越して固定客につなげる積極的な施策を行います。</a:t>
            </a:r>
          </a:p>
        </p:txBody>
      </p:sp>
    </p:spTree>
    <p:extLst>
      <p:ext uri="{BB962C8B-B14F-4D97-AF65-F5344CB8AC3E}">
        <p14:creationId xmlns:p14="http://schemas.microsoft.com/office/powerpoint/2010/main" val="2257448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79106" y="520512"/>
            <a:ext cx="8633788" cy="5816977"/>
          </a:xfrm>
          <a:prstGeom prst="rect">
            <a:avLst/>
          </a:prstGeom>
        </p:spPr>
        <p:txBody>
          <a:bodyPr wrap="square">
            <a:spAutoFit/>
          </a:bodyPr>
          <a:lstStyle/>
          <a:p>
            <a:pPr algn="just"/>
            <a:r>
              <a:rPr lang="ja-JP" altLang="en-US" sz="3600" spc="-300" dirty="0">
                <a:latin typeface="游ゴシック Medium" panose="020B0500000000000000" pitchFamily="50" charset="-128"/>
                <a:ea typeface="游ゴシック Medium" panose="020B0500000000000000" pitchFamily="50" charset="-128"/>
              </a:rPr>
              <a:t>タレント</a:t>
            </a:r>
            <a:r>
              <a:rPr lang="ja-JP" altLang="en-US" sz="3600" dirty="0">
                <a:latin typeface="游ゴシック Medium" panose="020B0500000000000000" pitchFamily="50" charset="-128"/>
                <a:ea typeface="游ゴシック Medium" panose="020B0500000000000000" pitchFamily="50" charset="-128"/>
              </a:rPr>
              <a:t>を使った</a:t>
            </a:r>
            <a:r>
              <a:rPr lang="ja-JP" altLang="en-US" sz="3600" spc="-300" dirty="0">
                <a:latin typeface="游ゴシック Medium" panose="020B0500000000000000" pitchFamily="50" charset="-128"/>
                <a:ea typeface="游ゴシック Medium" panose="020B0500000000000000" pitchFamily="50" charset="-128"/>
              </a:rPr>
              <a:t>イメージ</a:t>
            </a:r>
            <a:r>
              <a:rPr lang="ja-JP" altLang="en-US" sz="3600" dirty="0">
                <a:latin typeface="游ゴシック Medium" panose="020B0500000000000000" pitchFamily="50" charset="-128"/>
                <a:ea typeface="游ゴシック Medium" panose="020B0500000000000000" pitchFamily="50" charset="-128"/>
              </a:rPr>
              <a:t>戦略</a:t>
            </a:r>
          </a:p>
          <a:p>
            <a:pPr marL="1528763" indent="-361950" algn="just">
              <a:buFont typeface="+mj-lt"/>
              <a:buAutoNum type="arabicPeriod"/>
            </a:pPr>
            <a:r>
              <a:rPr lang="ja-JP" altLang="en-US" dirty="0">
                <a:latin typeface="+mn-ea"/>
              </a:rPr>
              <a:t>ジーンズ好きのタレントを使い、1年を通じて日常生活に溶け込む一着としてのイメージ広告を展開します。</a:t>
            </a:r>
          </a:p>
          <a:p>
            <a:pPr marL="1528763" indent="-361950" algn="just">
              <a:buFont typeface="+mj-lt"/>
              <a:buAutoNum type="arabicPeriod"/>
            </a:pPr>
            <a:r>
              <a:rPr lang="ja-JP" altLang="en-US" dirty="0">
                <a:latin typeface="+mn-ea"/>
              </a:rPr>
              <a:t>テレビCMは季節ごとに4種類、新聞広告は各媒体24回を基本ベースに実施します（スポット広告は別途）。</a:t>
            </a:r>
            <a:endParaRPr lang="en-US" altLang="ja-JP" dirty="0">
              <a:latin typeface="+mn-ea"/>
            </a:endParaRPr>
          </a:p>
          <a:p>
            <a:pPr algn="just"/>
            <a:endParaRPr lang="ja-JP" altLang="en-US" sz="2400" dirty="0">
              <a:latin typeface="+mn-ea"/>
            </a:endParaRPr>
          </a:p>
          <a:p>
            <a:pPr algn="just"/>
            <a:r>
              <a:rPr lang="ja-JP" altLang="en-US" sz="3600" dirty="0">
                <a:latin typeface="游ゴシック Medium" panose="020B0500000000000000" pitchFamily="50" charset="-128"/>
                <a:ea typeface="游ゴシック Medium" panose="020B0500000000000000" pitchFamily="50" charset="-128"/>
              </a:rPr>
              <a:t>雑誌広告での露出戦略</a:t>
            </a:r>
          </a:p>
          <a:p>
            <a:pPr marL="1528763" indent="-361950" algn="just">
              <a:buFont typeface="+mj-lt"/>
              <a:buAutoNum type="arabicPeriod"/>
            </a:pPr>
            <a:r>
              <a:rPr lang="ja-JP" altLang="en-US" dirty="0">
                <a:latin typeface="+mn-ea"/>
              </a:rPr>
              <a:t>生活情報誌と熟年層向け雑誌を中心に、ファッション誌以外の紙媒体への広告出稿を行います。</a:t>
            </a:r>
          </a:p>
          <a:p>
            <a:pPr marL="1528763" indent="-361950" algn="just">
              <a:buFont typeface="+mj-lt"/>
              <a:buAutoNum type="arabicPeriod"/>
            </a:pPr>
            <a:r>
              <a:rPr lang="ja-JP" altLang="en-US" dirty="0">
                <a:latin typeface="+mn-ea"/>
              </a:rPr>
              <a:t>純広のほかに、グルメ、スマホ、トレンドといった他業種とのタイアップ記事を積極的に立案します。</a:t>
            </a:r>
            <a:endParaRPr lang="en-US" altLang="ja-JP" dirty="0">
              <a:latin typeface="+mn-ea"/>
            </a:endParaRPr>
          </a:p>
          <a:p>
            <a:pPr algn="just"/>
            <a:endParaRPr lang="ja-JP" altLang="en-US" sz="2400" dirty="0">
              <a:latin typeface="+mn-ea"/>
            </a:endParaRPr>
          </a:p>
          <a:p>
            <a:pPr algn="just"/>
            <a:r>
              <a:rPr lang="ja-JP" altLang="en-US" sz="3600" spc="-300" dirty="0">
                <a:latin typeface="+mn-ea"/>
              </a:rPr>
              <a:t>パブリシティ</a:t>
            </a:r>
            <a:r>
              <a:rPr lang="ja-JP" altLang="en-US" sz="3600" dirty="0">
                <a:latin typeface="+mn-ea"/>
              </a:rPr>
              <a:t>の徹底戦略</a:t>
            </a:r>
          </a:p>
          <a:p>
            <a:pPr marL="1528763" indent="-361950" algn="just">
              <a:buFont typeface="+mj-lt"/>
              <a:buAutoNum type="arabicPeriod"/>
            </a:pPr>
            <a:r>
              <a:rPr lang="ja-JP" altLang="en-US" dirty="0">
                <a:latin typeface="+mn-ea"/>
              </a:rPr>
              <a:t>認知度の低い４0歳以上に対し、商品と社名を浸透させる各種のパブリシティを展開します。</a:t>
            </a:r>
          </a:p>
          <a:p>
            <a:pPr marL="1528763" indent="-361950" algn="just">
              <a:buFont typeface="+mj-lt"/>
              <a:buAutoNum type="arabicPeriod"/>
            </a:pPr>
            <a:r>
              <a:rPr lang="ja-JP" altLang="en-US" dirty="0">
                <a:latin typeface="+mn-ea"/>
              </a:rPr>
              <a:t>ファッション誌、トレンド誌、文芸誌を中心に、通年を見越して固定客につなげる積極的な施策を行います。</a:t>
            </a:r>
          </a:p>
        </p:txBody>
      </p:sp>
    </p:spTree>
    <p:extLst>
      <p:ext uri="{BB962C8B-B14F-4D97-AF65-F5344CB8AC3E}">
        <p14:creationId xmlns:p14="http://schemas.microsoft.com/office/powerpoint/2010/main" val="2677444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695450" y="689789"/>
            <a:ext cx="8801100" cy="5478423"/>
          </a:xfrm>
          <a:prstGeom prst="rect">
            <a:avLst/>
          </a:prstGeom>
        </p:spPr>
        <p:txBody>
          <a:bodyPr wrap="square">
            <a:spAutoFit/>
          </a:bodyPr>
          <a:lstStyle/>
          <a:p>
            <a:pPr lvl="0" algn="just"/>
            <a:r>
              <a:rPr lang="ja-JP" altLang="en-US" sz="2400" dirty="0">
                <a:latin typeface="游ゴシック Light" panose="020B0300000000000000" pitchFamily="50" charset="-128"/>
                <a:ea typeface="游ゴシック Light" panose="020B0300000000000000" pitchFamily="50" charset="-128"/>
              </a:rPr>
              <a:t>当社ブランドの</a:t>
            </a:r>
            <a:r>
              <a:rPr lang="ja-JP" altLang="en-US" sz="5400" spc="-300" dirty="0">
                <a:latin typeface="游ゴシック Medium" panose="020B0500000000000000" pitchFamily="50" charset="-128"/>
                <a:ea typeface="游ゴシック Medium" panose="020B0500000000000000" pitchFamily="50" charset="-128"/>
              </a:rPr>
              <a:t>ファン</a:t>
            </a:r>
            <a:r>
              <a:rPr lang="ja-JP" altLang="en-US" sz="5400" spc="-150" dirty="0">
                <a:latin typeface="游ゴシック Medium" panose="020B0500000000000000" pitchFamily="50" charset="-128"/>
                <a:ea typeface="游ゴシック Medium" panose="020B0500000000000000" pitchFamily="50" charset="-128"/>
              </a:rPr>
              <a:t>拡大</a:t>
            </a:r>
            <a:r>
              <a:rPr lang="ja-JP" altLang="en-US" sz="2400" dirty="0">
                <a:latin typeface="游ゴシック Light" panose="020B0300000000000000" pitchFamily="50" charset="-128"/>
                <a:ea typeface="游ゴシック Light" panose="020B0300000000000000" pitchFamily="50" charset="-128"/>
              </a:rPr>
              <a:t>に向けた</a:t>
            </a:r>
            <a:endParaRPr lang="en-US" altLang="ja-JP" sz="2400" dirty="0">
              <a:latin typeface="游ゴシック Light" panose="020B0300000000000000" pitchFamily="50" charset="-128"/>
              <a:ea typeface="游ゴシック Light" panose="020B0300000000000000" pitchFamily="50" charset="-128"/>
            </a:endParaRPr>
          </a:p>
          <a:p>
            <a:pPr lvl="0" algn="just"/>
            <a:r>
              <a:rPr lang="ja-JP" altLang="en-US" sz="5400" spc="-300" dirty="0">
                <a:latin typeface="游ゴシック Medium" panose="020B0500000000000000" pitchFamily="50" charset="-128"/>
                <a:ea typeface="游ゴシック Medium" panose="020B0500000000000000" pitchFamily="50" charset="-128"/>
              </a:rPr>
              <a:t>タレント</a:t>
            </a:r>
            <a:r>
              <a:rPr lang="ja-JP" altLang="en-US" sz="2400" dirty="0">
                <a:latin typeface="游ゴシック Light" panose="020B0300000000000000" pitchFamily="50" charset="-128"/>
                <a:ea typeface="游ゴシック Light" panose="020B0300000000000000" pitchFamily="50" charset="-128"/>
              </a:rPr>
              <a:t>を使ったイメージ戦略と</a:t>
            </a:r>
            <a:endParaRPr lang="en-US" altLang="ja-JP" sz="2400" dirty="0">
              <a:latin typeface="游ゴシック Light" panose="020B0300000000000000" pitchFamily="50" charset="-128"/>
              <a:ea typeface="游ゴシック Light" panose="020B0300000000000000" pitchFamily="50" charset="-128"/>
            </a:endParaRPr>
          </a:p>
          <a:p>
            <a:pPr lvl="0" algn="just"/>
            <a:r>
              <a:rPr lang="ja-JP" altLang="en-US" sz="2400" dirty="0">
                <a:latin typeface="游ゴシック Light" panose="020B0300000000000000" pitchFamily="50" charset="-128"/>
                <a:ea typeface="游ゴシック Light" panose="020B0300000000000000" pitchFamily="50" charset="-128"/>
              </a:rPr>
              <a:t>雑誌広告による</a:t>
            </a:r>
            <a:r>
              <a:rPr lang="ja-JP" altLang="en-US" sz="5400" spc="-150" dirty="0">
                <a:latin typeface="游ゴシック Medium" panose="020B0500000000000000" pitchFamily="50" charset="-128"/>
                <a:ea typeface="游ゴシック Medium" panose="020B0500000000000000" pitchFamily="50" charset="-128"/>
              </a:rPr>
              <a:t>露出</a:t>
            </a:r>
            <a:r>
              <a:rPr lang="ja-JP" altLang="en-US" sz="2400" dirty="0">
                <a:latin typeface="游ゴシック Light" panose="020B0300000000000000" pitchFamily="50" charset="-128"/>
                <a:ea typeface="游ゴシック Light" panose="020B0300000000000000" pitchFamily="50" charset="-128"/>
              </a:rPr>
              <a:t>戦略</a:t>
            </a:r>
            <a:endParaRPr lang="en-US" altLang="ja-JP" sz="2400" dirty="0">
              <a:latin typeface="游ゴシック Light" panose="020B0300000000000000" pitchFamily="50" charset="-128"/>
              <a:ea typeface="游ゴシック Light" panose="020B0300000000000000" pitchFamily="50" charset="-128"/>
            </a:endParaRPr>
          </a:p>
          <a:p>
            <a:pPr algn="just"/>
            <a:endParaRPr lang="en-US" altLang="ja-JP" sz="2400" dirty="0">
              <a:latin typeface="游ゴシック Light" panose="020B0300000000000000" pitchFamily="50" charset="-128"/>
              <a:ea typeface="游ゴシック Light" panose="020B0300000000000000" pitchFamily="50" charset="-128"/>
            </a:endParaRPr>
          </a:p>
          <a:p>
            <a:pPr algn="just">
              <a:spcAft>
                <a:spcPts val="1200"/>
              </a:spcAft>
            </a:pPr>
            <a:r>
              <a:rPr lang="ja-JP" altLang="en-US" sz="1600" dirty="0">
                <a:latin typeface="游ゴシック Light" panose="020B0300000000000000" pitchFamily="50" charset="-128"/>
                <a:ea typeface="游ゴシック Light" panose="020B0300000000000000" pitchFamily="50" charset="-128"/>
              </a:rPr>
              <a:t>イメージ戦略は、ジーンズ好きのタレントを使い、日常生活に溶け込む一着としてのイメージ広告を展開します。また、テレビCMは季節ごとに4種類、新聞広告は各媒体24回を基本ベースに実施します（スポット広告は別途）。</a:t>
            </a:r>
            <a:endParaRPr lang="en-US" altLang="ja-JP" sz="1600" dirty="0">
              <a:latin typeface="游ゴシック Light" panose="020B0300000000000000" pitchFamily="50" charset="-128"/>
              <a:ea typeface="游ゴシック Light" panose="020B0300000000000000" pitchFamily="50" charset="-128"/>
            </a:endParaRPr>
          </a:p>
          <a:p>
            <a:pPr algn="just">
              <a:spcAft>
                <a:spcPts val="1200"/>
              </a:spcAft>
            </a:pPr>
            <a:r>
              <a:rPr lang="ja-JP" altLang="en-US" sz="1600" dirty="0">
                <a:latin typeface="游ゴシック Light" panose="020B0300000000000000" pitchFamily="50" charset="-128"/>
                <a:ea typeface="游ゴシック Light" panose="020B0300000000000000" pitchFamily="50" charset="-128"/>
              </a:rPr>
              <a:t>露出戦略は、生活情報誌と熟年層向け雑誌を中心に、ファッション誌以外の紙媒体への広告出稿を行います。さらに、純広のほかに、グルメ、スマホ、トレンドといった他業種タイアップ記事を積極的に立案します。</a:t>
            </a:r>
            <a:endParaRPr lang="en-US" altLang="ja-JP" sz="1600" dirty="0">
              <a:latin typeface="游ゴシック Light" panose="020B0300000000000000" pitchFamily="50" charset="-128"/>
              <a:ea typeface="游ゴシック Light" panose="020B0300000000000000" pitchFamily="50" charset="-128"/>
            </a:endParaRPr>
          </a:p>
          <a:p>
            <a:pPr algn="just">
              <a:spcAft>
                <a:spcPts val="1200"/>
              </a:spcAft>
            </a:pPr>
            <a:r>
              <a:rPr lang="ja-JP" altLang="en-US" sz="1600" dirty="0">
                <a:latin typeface="游ゴシック Light" panose="020B0300000000000000" pitchFamily="50" charset="-128"/>
                <a:ea typeface="游ゴシック Light" panose="020B0300000000000000" pitchFamily="50" charset="-128"/>
              </a:rPr>
              <a:t>同時に、パブリシティによる展開も行います、認知度の低い４0歳以上に対し、商品と社名を浸透させる各種のパブリシティを展開します。ファッション誌、トレンド誌、文芸誌を中心に、通年を見越して固定客につなげる積極的な施策を行います。</a:t>
            </a:r>
          </a:p>
        </p:txBody>
      </p:sp>
    </p:spTree>
    <p:extLst>
      <p:ext uri="{BB962C8B-B14F-4D97-AF65-F5344CB8AC3E}">
        <p14:creationId xmlns:p14="http://schemas.microsoft.com/office/powerpoint/2010/main" val="70044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271828" y="674400"/>
            <a:ext cx="9648344" cy="5509200"/>
          </a:xfrm>
          <a:prstGeom prst="rect">
            <a:avLst/>
          </a:prstGeom>
        </p:spPr>
        <p:txBody>
          <a:bodyPr wrap="square">
            <a:spAutoFit/>
          </a:bodyPr>
          <a:lstStyle/>
          <a:p>
            <a:pPr lvl="0" algn="just"/>
            <a:r>
              <a:rPr lang="zh-TW" altLang="en-US" sz="1600" b="1" dirty="0">
                <a:solidFill>
                  <a:prstClr val="black"/>
                </a:solidFill>
                <a:latin typeface="游明朝" panose="02020400000000000000" pitchFamily="18" charset="-128"/>
                <a:ea typeface="游明朝" panose="02020400000000000000" pitchFamily="18" charset="-128"/>
              </a:rPr>
              <a:t>有興趣投資的銀髮族</a:t>
            </a:r>
            <a:endParaRPr lang="en-US" altLang="ja-JP" sz="1600" b="1" dirty="0">
              <a:solidFill>
                <a:prstClr val="black"/>
              </a:solidFill>
              <a:latin typeface="游明朝" panose="02020400000000000000" pitchFamily="18" charset="-128"/>
              <a:ea typeface="游明朝" panose="02020400000000000000" pitchFamily="18" charset="-128"/>
            </a:endParaRPr>
          </a:p>
          <a:p>
            <a:pPr indent="185738" algn="just"/>
            <a:r>
              <a:rPr lang="ja-JP" altLang="en-US" sz="1600" dirty="0">
                <a:solidFill>
                  <a:prstClr val="black"/>
                </a:solidFill>
                <a:latin typeface="游明朝" panose="02020400000000000000" pitchFamily="18" charset="-128"/>
                <a:ea typeface="游明朝" panose="02020400000000000000" pitchFamily="18" charset="-128"/>
              </a:rPr>
              <a:t>他の先進国に比べて高齢化が急激に進行する日本。迫りくる高齢社会はすぐそこなのに、対応すべき制度・政策は不十分です。引退後の第二の人生は</a:t>
            </a:r>
            <a:r>
              <a:rPr lang="en-US" altLang="ja-JP" sz="1600" dirty="0">
                <a:solidFill>
                  <a:prstClr val="black"/>
                </a:solidFill>
                <a:latin typeface="游明朝" panose="02020400000000000000" pitchFamily="18" charset="-128"/>
                <a:ea typeface="游明朝" panose="02020400000000000000" pitchFamily="18" charset="-128"/>
              </a:rPr>
              <a:t>20</a:t>
            </a:r>
            <a:r>
              <a:rPr lang="ja-JP" altLang="en-US" sz="1600" dirty="0">
                <a:solidFill>
                  <a:prstClr val="black"/>
                </a:solidFill>
                <a:latin typeface="游明朝" panose="02020400000000000000" pitchFamily="18" charset="-128"/>
                <a:ea typeface="游明朝" panose="02020400000000000000" pitchFamily="18" charset="-128"/>
              </a:rPr>
              <a:t>年、</a:t>
            </a:r>
            <a:r>
              <a:rPr lang="en-US" altLang="ja-JP" sz="1600" dirty="0">
                <a:solidFill>
                  <a:prstClr val="black"/>
                </a:solidFill>
                <a:latin typeface="游明朝" panose="02020400000000000000" pitchFamily="18" charset="-128"/>
                <a:ea typeface="游明朝" panose="02020400000000000000" pitchFamily="18" charset="-128"/>
              </a:rPr>
              <a:t>30</a:t>
            </a:r>
            <a:r>
              <a:rPr lang="ja-JP" altLang="en-US" sz="1600" dirty="0">
                <a:solidFill>
                  <a:prstClr val="black"/>
                </a:solidFill>
                <a:latin typeface="游明朝" panose="02020400000000000000" pitchFamily="18" charset="-128"/>
                <a:ea typeface="游明朝" panose="02020400000000000000" pitchFamily="18" charset="-128"/>
              </a:rPr>
              <a:t>年続きます。労働をリタイアしたシニアが「少しでも増やしたい」と考えるのは至極当然なことです。将来の生活に備えて、資産運用に興味を持っているシニアは年々増加しています。</a:t>
            </a:r>
            <a:endParaRPr lang="en-US" altLang="ja-JP" sz="1600" dirty="0">
              <a:solidFill>
                <a:prstClr val="black"/>
              </a:solidFill>
              <a:latin typeface="游明朝" panose="02020400000000000000" pitchFamily="18" charset="-128"/>
              <a:ea typeface="游明朝" panose="02020400000000000000" pitchFamily="18" charset="-128"/>
            </a:endParaRPr>
          </a:p>
          <a:p>
            <a:pPr indent="269875" algn="just"/>
            <a:r>
              <a:rPr lang="ja-JP" altLang="en-US" sz="1600" dirty="0">
                <a:solidFill>
                  <a:prstClr val="black"/>
                </a:solidFill>
                <a:latin typeface="游明朝" panose="02020400000000000000" pitchFamily="18" charset="-128"/>
                <a:ea typeface="游明朝" panose="02020400000000000000" pitchFamily="18" charset="-128"/>
              </a:rPr>
              <a:t>貯蓄と投資をうまく使い分け、資産を増やすことは快適な第</a:t>
            </a:r>
            <a:r>
              <a:rPr lang="en-US" altLang="ja-JP" sz="1600" dirty="0">
                <a:solidFill>
                  <a:prstClr val="black"/>
                </a:solidFill>
                <a:latin typeface="游明朝" panose="02020400000000000000" pitchFamily="18" charset="-128"/>
                <a:ea typeface="游明朝" panose="02020400000000000000" pitchFamily="18" charset="-128"/>
              </a:rPr>
              <a:t>2</a:t>
            </a:r>
            <a:r>
              <a:rPr lang="ja-JP" altLang="en-US" sz="1600" dirty="0">
                <a:solidFill>
                  <a:prstClr val="black"/>
                </a:solidFill>
                <a:latin typeface="游明朝" panose="02020400000000000000" pitchFamily="18" charset="-128"/>
                <a:ea typeface="游明朝" panose="02020400000000000000" pitchFamily="18" charset="-128"/>
              </a:rPr>
              <a:t>の人生、いわゆるセカンドライフを送るうえで必要です。老後の生活の頼みの綱である貯金は、いつまでも普通預金や定期預金などに預けておくと、インフレの影響によって、貯金額が目減りする可能性があります。低金利政策は、当分は続くと考えていいでしょう。自分の財産は自分で守るという意識を持って資産運用するべきなのです。</a:t>
            </a:r>
            <a:endParaRPr lang="en-US" altLang="ja-JP" sz="1600" dirty="0">
              <a:solidFill>
                <a:prstClr val="black"/>
              </a:solidFill>
              <a:latin typeface="游明朝" panose="02020400000000000000" pitchFamily="18" charset="-128"/>
              <a:ea typeface="游明朝" panose="02020400000000000000" pitchFamily="18" charset="-128"/>
            </a:endParaRPr>
          </a:p>
          <a:p>
            <a:pPr indent="269875" algn="just"/>
            <a:r>
              <a:rPr lang="ja-JP" altLang="en-US" sz="1600" dirty="0">
                <a:solidFill>
                  <a:prstClr val="black"/>
                </a:solidFill>
                <a:latin typeface="游明朝" panose="02020400000000000000" pitchFamily="18" charset="-128"/>
                <a:ea typeface="游明朝" panose="02020400000000000000" pitchFamily="18" charset="-128"/>
              </a:rPr>
              <a:t>本企画書では、このシニア層をコアターゲットに、精査したリストを使ったダイレクトメールの企画を提案します。</a:t>
            </a:r>
            <a:endParaRPr lang="en-US" altLang="ja-JP" sz="1600" dirty="0">
              <a:solidFill>
                <a:prstClr val="black"/>
              </a:solidFill>
              <a:latin typeface="游明朝" panose="02020400000000000000" pitchFamily="18" charset="-128"/>
              <a:ea typeface="游明朝" panose="02020400000000000000" pitchFamily="18" charset="-128"/>
            </a:endParaRPr>
          </a:p>
          <a:p>
            <a:pPr indent="269875" algn="just"/>
            <a:r>
              <a:rPr lang="ja-JP" altLang="en-US" sz="1600" dirty="0">
                <a:solidFill>
                  <a:prstClr val="black"/>
                </a:solidFill>
                <a:latin typeface="游明朝" panose="02020400000000000000" pitchFamily="18" charset="-128"/>
                <a:ea typeface="游明朝" panose="02020400000000000000" pitchFamily="18" charset="-128"/>
              </a:rPr>
              <a:t>企画の骨格は、効果的なＤＭ手法による顧客の獲得です。そのための要点を</a:t>
            </a:r>
            <a:r>
              <a:rPr lang="en-US" altLang="ja-JP" sz="1600" dirty="0">
                <a:solidFill>
                  <a:prstClr val="black"/>
                </a:solidFill>
                <a:latin typeface="游明朝" panose="02020400000000000000" pitchFamily="18" charset="-128"/>
                <a:ea typeface="游明朝" panose="02020400000000000000" pitchFamily="18" charset="-128"/>
              </a:rPr>
              <a:t>4</a:t>
            </a:r>
            <a:r>
              <a:rPr lang="ja-JP" altLang="en-US" sz="1600" dirty="0">
                <a:solidFill>
                  <a:prstClr val="black"/>
                </a:solidFill>
                <a:latin typeface="游明朝" panose="02020400000000000000" pitchFamily="18" charset="-128"/>
                <a:ea typeface="游明朝" panose="02020400000000000000" pitchFamily="18" charset="-128"/>
              </a:rPr>
              <a:t>つにまとめます。</a:t>
            </a:r>
            <a:endParaRPr lang="en-US" altLang="ja-JP" sz="1600" dirty="0">
              <a:solidFill>
                <a:prstClr val="black"/>
              </a:solidFill>
              <a:latin typeface="游明朝" panose="02020400000000000000" pitchFamily="18" charset="-128"/>
              <a:ea typeface="游明朝" panose="02020400000000000000" pitchFamily="18" charset="-128"/>
            </a:endParaRPr>
          </a:p>
          <a:p>
            <a:pPr indent="269875" algn="just"/>
            <a:r>
              <a:rPr lang="en-US" altLang="ja-JP" sz="1600" dirty="0">
                <a:solidFill>
                  <a:prstClr val="black"/>
                </a:solidFill>
                <a:latin typeface="游明朝" panose="02020400000000000000" pitchFamily="18" charset="-128"/>
                <a:ea typeface="游明朝" panose="02020400000000000000" pitchFamily="18" charset="-128"/>
              </a:rPr>
              <a:t>1</a:t>
            </a:r>
            <a:r>
              <a:rPr lang="ja-JP" altLang="en-US" sz="1600" dirty="0">
                <a:solidFill>
                  <a:prstClr val="black"/>
                </a:solidFill>
                <a:latin typeface="游明朝" panose="02020400000000000000" pitchFamily="18" charset="-128"/>
                <a:ea typeface="游明朝" panose="02020400000000000000" pitchFamily="18" charset="-128"/>
              </a:rPr>
              <a:t>つ目は「対象者の精査＆絞り込み」です。会員組織の業界データを利用し、送付する対象者の属性（年齢・地域・勤務年数・嗜好など）によって、細かくＤＭ送付者を絞り込んでいきます。</a:t>
            </a:r>
            <a:endParaRPr lang="en-US" altLang="ja-JP" sz="1600" dirty="0">
              <a:solidFill>
                <a:prstClr val="black"/>
              </a:solidFill>
              <a:latin typeface="游明朝" panose="02020400000000000000" pitchFamily="18" charset="-128"/>
              <a:ea typeface="游明朝" panose="02020400000000000000" pitchFamily="18" charset="-128"/>
            </a:endParaRPr>
          </a:p>
          <a:p>
            <a:pPr indent="269875" algn="just"/>
            <a:r>
              <a:rPr lang="en-US" altLang="ja-JP" sz="1600" dirty="0">
                <a:solidFill>
                  <a:prstClr val="black"/>
                </a:solidFill>
                <a:latin typeface="游明朝" panose="02020400000000000000" pitchFamily="18" charset="-128"/>
                <a:ea typeface="游明朝" panose="02020400000000000000" pitchFamily="18" charset="-128"/>
              </a:rPr>
              <a:t>2</a:t>
            </a:r>
            <a:r>
              <a:rPr lang="ja-JP" altLang="en-US" sz="1600" dirty="0">
                <a:solidFill>
                  <a:prstClr val="black"/>
                </a:solidFill>
                <a:latin typeface="游明朝" panose="02020400000000000000" pitchFamily="18" charset="-128"/>
                <a:ea typeface="游明朝" panose="02020400000000000000" pitchFamily="18" charset="-128"/>
              </a:rPr>
              <a:t>つ目は「１社単独のダイレクトメール」です。出所が不明なリストは一切使わず、会員組織の会員リストだけを使用し（レンタル形式）、貴社単独でダイレクトメールの発送を行うのです。</a:t>
            </a:r>
            <a:endParaRPr lang="en-US" altLang="ja-JP" sz="1600" dirty="0">
              <a:solidFill>
                <a:prstClr val="black"/>
              </a:solidFill>
              <a:latin typeface="游明朝" panose="02020400000000000000" pitchFamily="18" charset="-128"/>
              <a:ea typeface="游明朝" panose="02020400000000000000" pitchFamily="18" charset="-128"/>
            </a:endParaRPr>
          </a:p>
          <a:p>
            <a:pPr indent="269875" algn="just"/>
            <a:r>
              <a:rPr lang="en-US" altLang="ja-JP" sz="1600" dirty="0">
                <a:solidFill>
                  <a:prstClr val="black"/>
                </a:solidFill>
                <a:latin typeface="游明朝" panose="02020400000000000000" pitchFamily="18" charset="-128"/>
                <a:ea typeface="游明朝" panose="02020400000000000000" pitchFamily="18" charset="-128"/>
              </a:rPr>
              <a:t>3</a:t>
            </a:r>
            <a:r>
              <a:rPr lang="ja-JP" altLang="en-US" sz="1600" dirty="0">
                <a:solidFill>
                  <a:prstClr val="black"/>
                </a:solidFill>
                <a:latin typeface="游明朝" panose="02020400000000000000" pitchFamily="18" charset="-128"/>
                <a:ea typeface="游明朝" panose="02020400000000000000" pitchFamily="18" charset="-128"/>
              </a:rPr>
              <a:t>つ目は「無駄なＤＭの排除」です。実績あるＤＭ会社とコラボレーションし、千以上の媒体の中からニーズに合った最適な媒体を選択します。また、広告郵便割引が適用できる数量を確保し、発送コストの削減を図ることが欠かせません。</a:t>
            </a:r>
            <a:endParaRPr lang="en-US" altLang="ja-JP" sz="1600" dirty="0">
              <a:solidFill>
                <a:prstClr val="black"/>
              </a:solidFill>
              <a:latin typeface="游明朝" panose="02020400000000000000" pitchFamily="18" charset="-128"/>
              <a:ea typeface="游明朝" panose="02020400000000000000" pitchFamily="18" charset="-128"/>
            </a:endParaRPr>
          </a:p>
          <a:p>
            <a:pPr indent="269875" algn="just"/>
            <a:r>
              <a:rPr lang="en-US" altLang="ja-JP" sz="1600" dirty="0">
                <a:solidFill>
                  <a:prstClr val="black"/>
                </a:solidFill>
                <a:latin typeface="游明朝" panose="02020400000000000000" pitchFamily="18" charset="-128"/>
                <a:ea typeface="游明朝" panose="02020400000000000000" pitchFamily="18" charset="-128"/>
              </a:rPr>
              <a:t>4</a:t>
            </a:r>
            <a:r>
              <a:rPr lang="ja-JP" altLang="en-US" sz="1600" dirty="0">
                <a:solidFill>
                  <a:prstClr val="black"/>
                </a:solidFill>
                <a:latin typeface="游明朝" panose="02020400000000000000" pitchFamily="18" charset="-128"/>
                <a:ea typeface="游明朝" panose="02020400000000000000" pitchFamily="18" charset="-128"/>
              </a:rPr>
              <a:t>つ目は「開封率を高める工夫」です。接視率が高く、情報量が通常の２倍となる圧着ハガキを使用することでレスポンス率を高めます。一方、富裕層には手書きのＤＭを作成・送付することで来客率を高めます。</a:t>
            </a:r>
          </a:p>
        </p:txBody>
      </p:sp>
    </p:spTree>
    <p:extLst>
      <p:ext uri="{BB962C8B-B14F-4D97-AF65-F5344CB8AC3E}">
        <p14:creationId xmlns:p14="http://schemas.microsoft.com/office/powerpoint/2010/main" val="2420523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344301" y="305068"/>
            <a:ext cx="8160514" cy="6247864"/>
          </a:xfrm>
          <a:prstGeom prst="rect">
            <a:avLst/>
          </a:prstGeom>
        </p:spPr>
        <p:txBody>
          <a:bodyPr wrap="square">
            <a:spAutoFit/>
          </a:bodyPr>
          <a:lstStyle/>
          <a:p>
            <a:pPr indent="269875" algn="just"/>
            <a:r>
              <a:rPr lang="ja-JP" altLang="en-US" sz="1600" dirty="0">
                <a:solidFill>
                  <a:prstClr val="black"/>
                </a:solidFill>
                <a:latin typeface="游明朝" panose="02020400000000000000" pitchFamily="18" charset="-128"/>
                <a:ea typeface="游明朝" panose="02020400000000000000" pitchFamily="18" charset="-128"/>
              </a:rPr>
              <a:t>他の先進国に比べて高齢化が急激に進行する日本。迫りくる高齢社会はすぐそこなのに、対応すべき制度・政策は不十分です。引退後の第二の人生は</a:t>
            </a:r>
            <a:r>
              <a:rPr lang="en-US" altLang="ja-JP" sz="1600" dirty="0">
                <a:solidFill>
                  <a:prstClr val="black"/>
                </a:solidFill>
                <a:latin typeface="游明朝" panose="02020400000000000000" pitchFamily="18" charset="-128"/>
                <a:ea typeface="游明朝" panose="02020400000000000000" pitchFamily="18" charset="-128"/>
              </a:rPr>
              <a:t>20</a:t>
            </a:r>
            <a:r>
              <a:rPr lang="ja-JP" altLang="en-US" sz="1600" dirty="0">
                <a:solidFill>
                  <a:prstClr val="black"/>
                </a:solidFill>
                <a:latin typeface="游明朝" panose="02020400000000000000" pitchFamily="18" charset="-128"/>
                <a:ea typeface="游明朝" panose="02020400000000000000" pitchFamily="18" charset="-128"/>
              </a:rPr>
              <a:t>年、</a:t>
            </a:r>
            <a:r>
              <a:rPr lang="en-US" altLang="ja-JP" sz="1600" dirty="0">
                <a:solidFill>
                  <a:prstClr val="black"/>
                </a:solidFill>
                <a:latin typeface="游明朝" panose="02020400000000000000" pitchFamily="18" charset="-128"/>
                <a:ea typeface="游明朝" panose="02020400000000000000" pitchFamily="18" charset="-128"/>
              </a:rPr>
              <a:t>30</a:t>
            </a:r>
            <a:r>
              <a:rPr lang="ja-JP" altLang="en-US" sz="1600" dirty="0">
                <a:solidFill>
                  <a:prstClr val="black"/>
                </a:solidFill>
                <a:latin typeface="游明朝" panose="02020400000000000000" pitchFamily="18" charset="-128"/>
                <a:ea typeface="游明朝" panose="02020400000000000000" pitchFamily="18" charset="-128"/>
              </a:rPr>
              <a:t>年続きます。労働をリタイアしたシニアが「少しでも増やしたい」と考えるのは至極当然なことです。将来の生活に備えて、資産運用に興味を持っているシニアは年々増加しています。</a:t>
            </a:r>
            <a:endParaRPr lang="en-US" altLang="ja-JP" sz="1600" dirty="0">
              <a:solidFill>
                <a:prstClr val="black"/>
              </a:solidFill>
              <a:latin typeface="游明朝" panose="02020400000000000000" pitchFamily="18" charset="-128"/>
              <a:ea typeface="游明朝" panose="02020400000000000000" pitchFamily="18" charset="-128"/>
            </a:endParaRPr>
          </a:p>
          <a:p>
            <a:pPr indent="269875" algn="just"/>
            <a:r>
              <a:rPr lang="ja-JP" altLang="en-US" sz="1600" dirty="0">
                <a:solidFill>
                  <a:prstClr val="black"/>
                </a:solidFill>
                <a:latin typeface="游明朝" panose="02020400000000000000" pitchFamily="18" charset="-128"/>
                <a:ea typeface="游明朝" panose="02020400000000000000" pitchFamily="18" charset="-128"/>
              </a:rPr>
              <a:t>貯蓄と投資をうまく使い分け、資産を増やすことは快適な第</a:t>
            </a:r>
            <a:r>
              <a:rPr lang="en-US" altLang="ja-JP" sz="1600" dirty="0">
                <a:solidFill>
                  <a:prstClr val="black"/>
                </a:solidFill>
                <a:latin typeface="游明朝" panose="02020400000000000000" pitchFamily="18" charset="-128"/>
                <a:ea typeface="游明朝" panose="02020400000000000000" pitchFamily="18" charset="-128"/>
              </a:rPr>
              <a:t>2</a:t>
            </a:r>
            <a:r>
              <a:rPr lang="ja-JP" altLang="en-US" sz="1600" dirty="0">
                <a:solidFill>
                  <a:prstClr val="black"/>
                </a:solidFill>
                <a:latin typeface="游明朝" panose="02020400000000000000" pitchFamily="18" charset="-128"/>
                <a:ea typeface="游明朝" panose="02020400000000000000" pitchFamily="18" charset="-128"/>
              </a:rPr>
              <a:t>の人生、いわゆるセカンドライフを送るうえで必要です。老後の生活の頼みの綱である貯金は、いつまでも普通預金や定期預金などに預けておくと、インフレの影響によって、貯金額が目減りする可能性があります。低金利政策は、当分は続くと考えていいでしょう。自分の財産は自分で守るという意識を持って資産運用するべきなのです。</a:t>
            </a:r>
            <a:endParaRPr lang="en-US" altLang="ja-JP" sz="1600" dirty="0">
              <a:solidFill>
                <a:prstClr val="black"/>
              </a:solidFill>
              <a:latin typeface="游明朝" panose="02020400000000000000" pitchFamily="18" charset="-128"/>
              <a:ea typeface="游明朝" panose="02020400000000000000" pitchFamily="18" charset="-128"/>
            </a:endParaRPr>
          </a:p>
          <a:p>
            <a:pPr indent="269875" algn="just"/>
            <a:r>
              <a:rPr lang="ja-JP" altLang="en-US" sz="1600" dirty="0">
                <a:solidFill>
                  <a:prstClr val="black"/>
                </a:solidFill>
                <a:latin typeface="游明朝" panose="02020400000000000000" pitchFamily="18" charset="-128"/>
                <a:ea typeface="游明朝" panose="02020400000000000000" pitchFamily="18" charset="-128"/>
              </a:rPr>
              <a:t>本企画書では、このシニア層をコアターゲットに、精査したリストを使ったダイレクトメールの企画を提案します。</a:t>
            </a:r>
            <a:endParaRPr lang="en-US" altLang="ja-JP" sz="1600" dirty="0">
              <a:solidFill>
                <a:prstClr val="black"/>
              </a:solidFill>
              <a:latin typeface="游明朝" panose="02020400000000000000" pitchFamily="18" charset="-128"/>
              <a:ea typeface="游明朝" panose="02020400000000000000" pitchFamily="18" charset="-128"/>
            </a:endParaRPr>
          </a:p>
          <a:p>
            <a:pPr indent="269875" algn="just"/>
            <a:r>
              <a:rPr lang="ja-JP" altLang="en-US" sz="1600" dirty="0">
                <a:solidFill>
                  <a:prstClr val="black"/>
                </a:solidFill>
                <a:latin typeface="游明朝" panose="02020400000000000000" pitchFamily="18" charset="-128"/>
                <a:ea typeface="游明朝" panose="02020400000000000000" pitchFamily="18" charset="-128"/>
              </a:rPr>
              <a:t>企画の骨格は、効果的なＤＭ手法による顧客の獲得です。そのための要点を</a:t>
            </a:r>
            <a:r>
              <a:rPr lang="en-US" altLang="ja-JP" sz="1600" dirty="0">
                <a:solidFill>
                  <a:prstClr val="black"/>
                </a:solidFill>
                <a:latin typeface="游明朝" panose="02020400000000000000" pitchFamily="18" charset="-128"/>
                <a:ea typeface="游明朝" panose="02020400000000000000" pitchFamily="18" charset="-128"/>
              </a:rPr>
              <a:t>4</a:t>
            </a:r>
            <a:r>
              <a:rPr lang="ja-JP" altLang="en-US" sz="1600" dirty="0">
                <a:solidFill>
                  <a:prstClr val="black"/>
                </a:solidFill>
                <a:latin typeface="游明朝" panose="02020400000000000000" pitchFamily="18" charset="-128"/>
                <a:ea typeface="游明朝" panose="02020400000000000000" pitchFamily="18" charset="-128"/>
              </a:rPr>
              <a:t>つにまとめます。</a:t>
            </a:r>
            <a:endParaRPr lang="en-US" altLang="ja-JP" sz="1600" dirty="0">
              <a:solidFill>
                <a:prstClr val="black"/>
              </a:solidFill>
              <a:latin typeface="游明朝" panose="02020400000000000000" pitchFamily="18" charset="-128"/>
              <a:ea typeface="游明朝" panose="02020400000000000000" pitchFamily="18" charset="-128"/>
            </a:endParaRPr>
          </a:p>
          <a:p>
            <a:pPr indent="269875" algn="just"/>
            <a:r>
              <a:rPr lang="en-US" altLang="ja-JP" sz="1600" dirty="0">
                <a:solidFill>
                  <a:prstClr val="black"/>
                </a:solidFill>
                <a:latin typeface="游明朝" panose="02020400000000000000" pitchFamily="18" charset="-128"/>
                <a:ea typeface="游明朝" panose="02020400000000000000" pitchFamily="18" charset="-128"/>
              </a:rPr>
              <a:t>1</a:t>
            </a:r>
            <a:r>
              <a:rPr lang="ja-JP" altLang="en-US" sz="1600" dirty="0">
                <a:solidFill>
                  <a:prstClr val="black"/>
                </a:solidFill>
                <a:latin typeface="游明朝" panose="02020400000000000000" pitchFamily="18" charset="-128"/>
                <a:ea typeface="游明朝" panose="02020400000000000000" pitchFamily="18" charset="-128"/>
              </a:rPr>
              <a:t>つ目は「対象者の精査＆絞り込み」です。会員組織の業界データを利用し、送付する対象者の属性（年齢・地域・勤務年数・嗜好など）によって、細かくＤＭ送付者を絞り込んでいきます。</a:t>
            </a:r>
            <a:endParaRPr lang="en-US" altLang="ja-JP" sz="1600" dirty="0">
              <a:solidFill>
                <a:prstClr val="black"/>
              </a:solidFill>
              <a:latin typeface="游明朝" panose="02020400000000000000" pitchFamily="18" charset="-128"/>
              <a:ea typeface="游明朝" panose="02020400000000000000" pitchFamily="18" charset="-128"/>
            </a:endParaRPr>
          </a:p>
          <a:p>
            <a:pPr indent="269875" algn="just"/>
            <a:r>
              <a:rPr lang="en-US" altLang="ja-JP" sz="1600" dirty="0">
                <a:solidFill>
                  <a:prstClr val="black"/>
                </a:solidFill>
                <a:latin typeface="游明朝" panose="02020400000000000000" pitchFamily="18" charset="-128"/>
                <a:ea typeface="游明朝" panose="02020400000000000000" pitchFamily="18" charset="-128"/>
              </a:rPr>
              <a:t>2</a:t>
            </a:r>
            <a:r>
              <a:rPr lang="ja-JP" altLang="en-US" sz="1600" dirty="0">
                <a:solidFill>
                  <a:prstClr val="black"/>
                </a:solidFill>
                <a:latin typeface="游明朝" panose="02020400000000000000" pitchFamily="18" charset="-128"/>
                <a:ea typeface="游明朝" panose="02020400000000000000" pitchFamily="18" charset="-128"/>
              </a:rPr>
              <a:t>つ目は「１社単独のダイレクトメール」です。出所が不明なリストは一切使わず、会員組織の会員リストだけを使用し（レンタル形式）、貴社単独でダイレクトメールの発送を行うのです。</a:t>
            </a:r>
            <a:endParaRPr lang="en-US" altLang="ja-JP" sz="1600" dirty="0">
              <a:solidFill>
                <a:prstClr val="black"/>
              </a:solidFill>
              <a:latin typeface="游明朝" panose="02020400000000000000" pitchFamily="18" charset="-128"/>
              <a:ea typeface="游明朝" panose="02020400000000000000" pitchFamily="18" charset="-128"/>
            </a:endParaRPr>
          </a:p>
          <a:p>
            <a:pPr indent="269875" algn="just"/>
            <a:r>
              <a:rPr lang="en-US" altLang="ja-JP" sz="1600" dirty="0">
                <a:solidFill>
                  <a:prstClr val="black"/>
                </a:solidFill>
                <a:latin typeface="游明朝" panose="02020400000000000000" pitchFamily="18" charset="-128"/>
                <a:ea typeface="游明朝" panose="02020400000000000000" pitchFamily="18" charset="-128"/>
              </a:rPr>
              <a:t>3</a:t>
            </a:r>
            <a:r>
              <a:rPr lang="ja-JP" altLang="en-US" sz="1600" dirty="0">
                <a:solidFill>
                  <a:prstClr val="black"/>
                </a:solidFill>
                <a:latin typeface="游明朝" panose="02020400000000000000" pitchFamily="18" charset="-128"/>
                <a:ea typeface="游明朝" panose="02020400000000000000" pitchFamily="18" charset="-128"/>
              </a:rPr>
              <a:t>つ目は「無駄なＤＭの排除」です。実績あるＤＭ会社とコラボレーションし、千以上の媒体の中からニーズに合った最適な媒体を選択します。また、広告郵便割引が適用できる数量を確保し、発送コストの削減を図ることが欠かせません。</a:t>
            </a:r>
            <a:endParaRPr lang="en-US" altLang="ja-JP" sz="1600" dirty="0">
              <a:solidFill>
                <a:prstClr val="black"/>
              </a:solidFill>
              <a:latin typeface="游明朝" panose="02020400000000000000" pitchFamily="18" charset="-128"/>
              <a:ea typeface="游明朝" panose="02020400000000000000" pitchFamily="18" charset="-128"/>
            </a:endParaRPr>
          </a:p>
          <a:p>
            <a:pPr indent="269875" algn="just"/>
            <a:r>
              <a:rPr lang="en-US" altLang="ja-JP" sz="1600" dirty="0">
                <a:solidFill>
                  <a:prstClr val="black"/>
                </a:solidFill>
                <a:latin typeface="游明朝" panose="02020400000000000000" pitchFamily="18" charset="-128"/>
                <a:ea typeface="游明朝" panose="02020400000000000000" pitchFamily="18" charset="-128"/>
              </a:rPr>
              <a:t>4</a:t>
            </a:r>
            <a:r>
              <a:rPr lang="ja-JP" altLang="en-US" sz="1600" dirty="0">
                <a:solidFill>
                  <a:prstClr val="black"/>
                </a:solidFill>
                <a:latin typeface="游明朝" panose="02020400000000000000" pitchFamily="18" charset="-128"/>
                <a:ea typeface="游明朝" panose="02020400000000000000" pitchFamily="18" charset="-128"/>
              </a:rPr>
              <a:t>つ目は「開封率を高める工夫」です。接視率が高く、情報量が通常の２倍となる圧着ハガキを使用することでレスポンス率を高めます。一方、富裕層には手書きのＤＭを作成・送付することで来客率を高めます。</a:t>
            </a:r>
            <a:endParaRPr lang="ja-JP" altLang="en-US" sz="1600" dirty="0">
              <a:latin typeface="游明朝" panose="02020400000000000000" pitchFamily="18" charset="-128"/>
              <a:ea typeface="游明朝" panose="02020400000000000000" pitchFamily="18" charset="-128"/>
            </a:endParaRPr>
          </a:p>
        </p:txBody>
      </p:sp>
      <p:sp>
        <p:nvSpPr>
          <p:cNvPr id="3" name="正方形/長方形 2"/>
          <p:cNvSpPr/>
          <p:nvPr/>
        </p:nvSpPr>
        <p:spPr>
          <a:xfrm>
            <a:off x="870064" y="305068"/>
            <a:ext cx="1328381" cy="584775"/>
          </a:xfrm>
          <a:prstGeom prst="rect">
            <a:avLst/>
          </a:prstGeom>
        </p:spPr>
        <p:txBody>
          <a:bodyPr wrap="square">
            <a:spAutoFit/>
          </a:bodyPr>
          <a:lstStyle/>
          <a:p>
            <a:pPr lvl="0" algn="just"/>
            <a:r>
              <a:rPr lang="zh-TW" altLang="en-US" sz="1600" dirty="0">
                <a:solidFill>
                  <a:prstClr val="black"/>
                </a:solidFill>
                <a:latin typeface="游明朝" panose="02020400000000000000" pitchFamily="18" charset="-128"/>
                <a:ea typeface="游明朝" panose="02020400000000000000" pitchFamily="18" charset="-128"/>
              </a:rPr>
              <a:t>有興趣投資的銀髮族</a:t>
            </a:r>
            <a:endParaRPr lang="ja-JP" altLang="en-US" sz="16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309168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062238" y="324880"/>
            <a:ext cx="1908000" cy="1440000"/>
          </a:xfrm>
          <a:prstGeom prst="rect">
            <a:avLst/>
          </a:prstGeom>
          <a:solidFill>
            <a:schemeClr val="accent4">
              <a:lumMod val="60000"/>
              <a:lumOff val="40000"/>
            </a:schemeClr>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卵</a:t>
            </a:r>
            <a:r>
              <a:rPr lang="ja-JP" altLang="en-US" sz="1400">
                <a:solidFill>
                  <a:schemeClr val="tx1"/>
                </a:solidFill>
                <a:latin typeface="Segoe UI" panose="020B0502040204020203" pitchFamily="34" charset="0"/>
                <a:ea typeface="游ゴシック" panose="020B0400000000000000" pitchFamily="50" charset="-128"/>
                <a:cs typeface="Segoe UI" panose="020B0502040204020203" pitchFamily="34" charset="0"/>
              </a:rPr>
              <a:t>のふわふわ</a:t>
            </a:r>
            <a:br>
              <a:rPr lang="en-US" altLang="ja-JP"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br>
            <a:r>
              <a:rPr lang="ja-JP" altLang="en-US"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ムースケーキ</a:t>
            </a:r>
          </a:p>
        </p:txBody>
      </p:sp>
      <p:sp>
        <p:nvSpPr>
          <p:cNvPr id="6" name="正方形/長方形 5"/>
          <p:cNvSpPr/>
          <p:nvPr/>
        </p:nvSpPr>
        <p:spPr>
          <a:xfrm>
            <a:off x="4115413" y="324880"/>
            <a:ext cx="1908000" cy="1440000"/>
          </a:xfrm>
          <a:prstGeom prst="rect">
            <a:avLst/>
          </a:prstGeom>
          <a:solidFill>
            <a:schemeClr val="accent4">
              <a:lumMod val="60000"/>
              <a:lumOff val="40000"/>
            </a:schemeClr>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Segoe UI" panose="020B0502040204020203" pitchFamily="34" charset="0"/>
                <a:ea typeface="游ゴシック" panose="020B0400000000000000" pitchFamily="50" charset="-128"/>
                <a:cs typeface="Segoe UI" panose="020B0502040204020203" pitchFamily="34" charset="0"/>
              </a:rPr>
              <a:t>バラエティー</a:t>
            </a:r>
            <a:br>
              <a:rPr lang="en-US" altLang="ja-JP"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br>
            <a:r>
              <a:rPr lang="ja-JP" altLang="en-US"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ランチパック</a:t>
            </a:r>
          </a:p>
        </p:txBody>
      </p:sp>
      <p:sp>
        <p:nvSpPr>
          <p:cNvPr id="8" name="正方形/長方形 7"/>
          <p:cNvSpPr/>
          <p:nvPr/>
        </p:nvSpPr>
        <p:spPr>
          <a:xfrm>
            <a:off x="6168588" y="324880"/>
            <a:ext cx="1908000" cy="1440000"/>
          </a:xfrm>
          <a:prstGeom prst="rect">
            <a:avLst/>
          </a:prstGeom>
          <a:solidFill>
            <a:schemeClr val="accent4">
              <a:lumMod val="60000"/>
              <a:lumOff val="40000"/>
            </a:schemeClr>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Segoe UI" panose="020B0502040204020203" pitchFamily="34" charset="0"/>
                <a:ea typeface="游ゴシック" panose="020B0400000000000000" pitchFamily="50" charset="-128"/>
                <a:cs typeface="Segoe UI" panose="020B0502040204020203" pitchFamily="34" charset="0"/>
              </a:rPr>
              <a:t>あんこたっぷり</a:t>
            </a:r>
            <a:br>
              <a:rPr lang="en-US" altLang="ja-JP"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br>
            <a:r>
              <a:rPr lang="ja-JP" altLang="en-US"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薄皮</a:t>
            </a:r>
            <a:r>
              <a:rPr lang="ja-JP" altLang="en-US" sz="1400" dirty="0" err="1">
                <a:solidFill>
                  <a:schemeClr val="tx1"/>
                </a:solidFill>
                <a:latin typeface="Segoe UI" panose="020B0502040204020203" pitchFamily="34" charset="0"/>
                <a:ea typeface="游ゴシック" panose="020B0400000000000000" pitchFamily="50" charset="-128"/>
                <a:cs typeface="Segoe UI" panose="020B0502040204020203" pitchFamily="34" charset="0"/>
              </a:rPr>
              <a:t>あん</a:t>
            </a:r>
            <a:r>
              <a:rPr lang="ja-JP" altLang="en-US"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パン</a:t>
            </a:r>
          </a:p>
        </p:txBody>
      </p:sp>
      <p:sp>
        <p:nvSpPr>
          <p:cNvPr id="9" name="正方形/長方形 8"/>
          <p:cNvSpPr/>
          <p:nvPr/>
        </p:nvSpPr>
        <p:spPr>
          <a:xfrm>
            <a:off x="8221763" y="324880"/>
            <a:ext cx="1908000" cy="1440000"/>
          </a:xfrm>
          <a:prstGeom prst="rect">
            <a:avLst/>
          </a:prstGeom>
          <a:solidFill>
            <a:schemeClr val="accent4">
              <a:lumMod val="60000"/>
              <a:lumOff val="40000"/>
            </a:schemeClr>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Segoe UI" panose="020B0502040204020203" pitchFamily="34" charset="0"/>
                <a:ea typeface="游ゴシック" panose="020B0400000000000000" pitchFamily="50" charset="-128"/>
                <a:cs typeface="Segoe UI" panose="020B0502040204020203" pitchFamily="34" charset="0"/>
              </a:rPr>
              <a:t>チョコチップ</a:t>
            </a:r>
            <a:br>
              <a:rPr lang="en-US" altLang="ja-JP"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br>
            <a:r>
              <a:rPr lang="ja-JP" altLang="en-US"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ベーグル</a:t>
            </a:r>
          </a:p>
        </p:txBody>
      </p:sp>
      <p:sp>
        <p:nvSpPr>
          <p:cNvPr id="32" name="正方形/長方形 31"/>
          <p:cNvSpPr/>
          <p:nvPr/>
        </p:nvSpPr>
        <p:spPr>
          <a:xfrm>
            <a:off x="2062238" y="1914293"/>
            <a:ext cx="1908000" cy="1440000"/>
          </a:xfrm>
          <a:prstGeom prst="rect">
            <a:avLst/>
          </a:prstGeom>
          <a:solidFill>
            <a:schemeClr val="accent4">
              <a:lumMod val="60000"/>
              <a:lumOff val="40000"/>
            </a:schemeClr>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シュガーツイスト</a:t>
            </a:r>
          </a:p>
        </p:txBody>
      </p:sp>
      <p:sp>
        <p:nvSpPr>
          <p:cNvPr id="33" name="正方形/長方形 32"/>
          <p:cNvSpPr/>
          <p:nvPr/>
        </p:nvSpPr>
        <p:spPr>
          <a:xfrm>
            <a:off x="4115413" y="1914293"/>
            <a:ext cx="1908000" cy="1440000"/>
          </a:xfrm>
          <a:prstGeom prst="rect">
            <a:avLst/>
          </a:prstGeom>
          <a:solidFill>
            <a:schemeClr val="accent4">
              <a:lumMod val="60000"/>
              <a:lumOff val="40000"/>
            </a:schemeClr>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Segoe UI" panose="020B0502040204020203" pitchFamily="34" charset="0"/>
                <a:ea typeface="游ゴシック" panose="020B0400000000000000" pitchFamily="50" charset="-128"/>
                <a:cs typeface="Segoe UI" panose="020B0502040204020203" pitchFamily="34" charset="0"/>
              </a:rPr>
              <a:t>まるごと</a:t>
            </a:r>
            <a:br>
              <a:rPr lang="en-US" altLang="ja-JP" sz="1400">
                <a:solidFill>
                  <a:schemeClr val="tx1"/>
                </a:solidFill>
                <a:latin typeface="Segoe UI" panose="020B0502040204020203" pitchFamily="34" charset="0"/>
                <a:ea typeface="游ゴシック" panose="020B0400000000000000" pitchFamily="50" charset="-128"/>
                <a:cs typeface="Segoe UI" panose="020B0502040204020203" pitchFamily="34" charset="0"/>
              </a:rPr>
            </a:br>
            <a:r>
              <a:rPr lang="ja-JP" altLang="en-US" sz="1400">
                <a:solidFill>
                  <a:schemeClr val="tx1"/>
                </a:solidFill>
                <a:latin typeface="Segoe UI" panose="020B0502040204020203" pitchFamily="34" charset="0"/>
                <a:ea typeface="游ゴシック" panose="020B0400000000000000" pitchFamily="50" charset="-128"/>
                <a:cs typeface="Segoe UI" panose="020B0502040204020203" pitchFamily="34" charset="0"/>
              </a:rPr>
              <a:t>チョリソー</a:t>
            </a:r>
            <a:endParaRPr lang="ja-JP" altLang="en-US"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34" name="正方形/長方形 33"/>
          <p:cNvSpPr/>
          <p:nvPr/>
        </p:nvSpPr>
        <p:spPr>
          <a:xfrm>
            <a:off x="8221763" y="1914293"/>
            <a:ext cx="1908000" cy="1440000"/>
          </a:xfrm>
          <a:prstGeom prst="rect">
            <a:avLst/>
          </a:prstGeom>
          <a:solidFill>
            <a:schemeClr val="accent4">
              <a:lumMod val="60000"/>
              <a:lumOff val="40000"/>
            </a:schemeClr>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Segoe UI" panose="020B0502040204020203" pitchFamily="34" charset="0"/>
                <a:ea typeface="游ゴシック" panose="020B0400000000000000" pitchFamily="50" charset="-128"/>
                <a:cs typeface="Segoe UI" panose="020B0502040204020203" pitchFamily="34" charset="0"/>
              </a:rPr>
              <a:t>大きな</a:t>
            </a:r>
            <a:br>
              <a:rPr lang="en-US" altLang="ja-JP" sz="1400">
                <a:solidFill>
                  <a:schemeClr val="tx1"/>
                </a:solidFill>
                <a:latin typeface="Segoe UI" panose="020B0502040204020203" pitchFamily="34" charset="0"/>
                <a:ea typeface="游ゴシック" panose="020B0400000000000000" pitchFamily="50" charset="-128"/>
                <a:cs typeface="Segoe UI" panose="020B0502040204020203" pitchFamily="34" charset="0"/>
              </a:rPr>
            </a:br>
            <a:r>
              <a:rPr lang="ja-JP" altLang="en-US" sz="1400">
                <a:solidFill>
                  <a:schemeClr val="tx1"/>
                </a:solidFill>
                <a:latin typeface="Segoe UI" panose="020B0502040204020203" pitchFamily="34" charset="0"/>
                <a:ea typeface="游ゴシック" panose="020B0400000000000000" pitchFamily="50" charset="-128"/>
                <a:cs typeface="Segoe UI" panose="020B0502040204020203" pitchFamily="34" charset="0"/>
              </a:rPr>
              <a:t>チョコメロンパン</a:t>
            </a:r>
            <a:endParaRPr lang="ja-JP" altLang="en-US"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35" name="正方形/長方形 34"/>
          <p:cNvSpPr/>
          <p:nvPr/>
        </p:nvSpPr>
        <p:spPr>
          <a:xfrm>
            <a:off x="2062238" y="3503706"/>
            <a:ext cx="1908000" cy="1440000"/>
          </a:xfrm>
          <a:prstGeom prst="rect">
            <a:avLst/>
          </a:prstGeom>
          <a:solidFill>
            <a:schemeClr val="accent4">
              <a:lumMod val="60000"/>
              <a:lumOff val="40000"/>
            </a:schemeClr>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高級カレーパン</a:t>
            </a:r>
          </a:p>
        </p:txBody>
      </p:sp>
      <p:sp>
        <p:nvSpPr>
          <p:cNvPr id="36" name="正方形/長方形 35"/>
          <p:cNvSpPr/>
          <p:nvPr/>
        </p:nvSpPr>
        <p:spPr>
          <a:xfrm>
            <a:off x="4115413" y="3503706"/>
            <a:ext cx="1908000" cy="1440000"/>
          </a:xfrm>
          <a:prstGeom prst="rect">
            <a:avLst/>
          </a:prstGeom>
          <a:solidFill>
            <a:schemeClr val="accent4">
              <a:lumMod val="60000"/>
              <a:lumOff val="40000"/>
            </a:schemeClr>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もちもち食感</a:t>
            </a:r>
            <a:br>
              <a:rPr lang="en-US" altLang="ja-JP" sz="1400">
                <a:solidFill>
                  <a:schemeClr val="tx1"/>
                </a:solidFill>
                <a:latin typeface="Segoe UI" panose="020B0502040204020203" pitchFamily="34" charset="0"/>
                <a:ea typeface="游ゴシック" panose="020B0400000000000000" pitchFamily="50" charset="-128"/>
                <a:cs typeface="Segoe UI" panose="020B0502040204020203" pitchFamily="34" charset="0"/>
              </a:rPr>
            </a:br>
            <a:r>
              <a:rPr lang="ja-JP" altLang="en-US" sz="1400">
                <a:solidFill>
                  <a:schemeClr val="tx1"/>
                </a:solidFill>
                <a:latin typeface="Segoe UI" panose="020B0502040204020203" pitchFamily="34" charset="0"/>
                <a:ea typeface="游ゴシック" panose="020B0400000000000000" pitchFamily="50" charset="-128"/>
                <a:cs typeface="Segoe UI" panose="020B0502040204020203" pitchFamily="34" charset="0"/>
              </a:rPr>
              <a:t>チーズケーキ</a:t>
            </a:r>
            <a:endParaRPr lang="ja-JP" altLang="en-US"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37" name="正方形/長方形 36"/>
          <p:cNvSpPr/>
          <p:nvPr/>
        </p:nvSpPr>
        <p:spPr>
          <a:xfrm>
            <a:off x="6168588" y="3503706"/>
            <a:ext cx="1908000" cy="1440000"/>
          </a:xfrm>
          <a:prstGeom prst="rect">
            <a:avLst/>
          </a:prstGeom>
          <a:solidFill>
            <a:schemeClr val="accent4">
              <a:lumMod val="60000"/>
              <a:lumOff val="40000"/>
            </a:schemeClr>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コロネコッペ</a:t>
            </a:r>
          </a:p>
        </p:txBody>
      </p:sp>
      <p:sp>
        <p:nvSpPr>
          <p:cNvPr id="39" name="正方形/長方形 38"/>
          <p:cNvSpPr/>
          <p:nvPr/>
        </p:nvSpPr>
        <p:spPr>
          <a:xfrm>
            <a:off x="8221763" y="3503706"/>
            <a:ext cx="1908000" cy="1440000"/>
          </a:xfrm>
          <a:prstGeom prst="rect">
            <a:avLst/>
          </a:prstGeom>
          <a:solidFill>
            <a:schemeClr val="accent4">
              <a:lumMod val="60000"/>
              <a:lumOff val="40000"/>
            </a:schemeClr>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スイート</a:t>
            </a:r>
            <a:br>
              <a:rPr lang="en-US" altLang="ja-JP"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br>
            <a:r>
              <a:rPr lang="ja-JP" altLang="en-US"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ブリティッシュ</a:t>
            </a:r>
            <a:endParaRPr lang="en-US" altLang="ja-JP"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a:p>
            <a:pPr algn="ctr"/>
            <a:r>
              <a:rPr lang="ja-JP" altLang="en-US"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パンケーキ</a:t>
            </a:r>
          </a:p>
        </p:txBody>
      </p:sp>
      <p:sp>
        <p:nvSpPr>
          <p:cNvPr id="40" name="正方形/長方形 39"/>
          <p:cNvSpPr/>
          <p:nvPr/>
        </p:nvSpPr>
        <p:spPr>
          <a:xfrm>
            <a:off x="2062238" y="5093120"/>
            <a:ext cx="1908000" cy="1440000"/>
          </a:xfrm>
          <a:prstGeom prst="rect">
            <a:avLst/>
          </a:prstGeom>
          <a:solidFill>
            <a:schemeClr val="accent4">
              <a:lumMod val="60000"/>
              <a:lumOff val="40000"/>
            </a:schemeClr>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ミニミニゴールド</a:t>
            </a:r>
          </a:p>
        </p:txBody>
      </p:sp>
      <p:sp>
        <p:nvSpPr>
          <p:cNvPr id="41" name="正方形/長方形 40"/>
          <p:cNvSpPr/>
          <p:nvPr/>
        </p:nvSpPr>
        <p:spPr>
          <a:xfrm>
            <a:off x="4115413" y="5093120"/>
            <a:ext cx="1908000" cy="1440000"/>
          </a:xfrm>
          <a:prstGeom prst="rect">
            <a:avLst/>
          </a:prstGeom>
          <a:solidFill>
            <a:schemeClr val="accent4">
              <a:lumMod val="60000"/>
              <a:lumOff val="40000"/>
            </a:schemeClr>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こだわり惣菜パン</a:t>
            </a:r>
          </a:p>
        </p:txBody>
      </p:sp>
      <p:sp>
        <p:nvSpPr>
          <p:cNvPr id="42" name="正方形/長方形 41"/>
          <p:cNvSpPr/>
          <p:nvPr/>
        </p:nvSpPr>
        <p:spPr>
          <a:xfrm>
            <a:off x="6168588" y="5093120"/>
            <a:ext cx="1908000" cy="1440000"/>
          </a:xfrm>
          <a:prstGeom prst="rect">
            <a:avLst/>
          </a:prstGeom>
          <a:solidFill>
            <a:schemeClr val="accent4">
              <a:lumMod val="60000"/>
              <a:lumOff val="40000"/>
            </a:schemeClr>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Segoe UI" panose="020B0502040204020203" pitchFamily="34" charset="0"/>
                <a:ea typeface="游ゴシック" panose="020B0400000000000000" pitchFamily="50" charset="-128"/>
                <a:cs typeface="Segoe UI" panose="020B0502040204020203" pitchFamily="34" charset="0"/>
              </a:rPr>
              <a:t>ホワイト</a:t>
            </a:r>
            <a:br>
              <a:rPr lang="en-US" altLang="ja-JP" sz="1400">
                <a:solidFill>
                  <a:schemeClr val="tx1"/>
                </a:solidFill>
                <a:latin typeface="Segoe UI" panose="020B0502040204020203" pitchFamily="34" charset="0"/>
                <a:ea typeface="游ゴシック" panose="020B0400000000000000" pitchFamily="50" charset="-128"/>
                <a:cs typeface="Segoe UI" panose="020B0502040204020203" pitchFamily="34" charset="0"/>
              </a:rPr>
            </a:br>
            <a:r>
              <a:rPr lang="ja-JP" altLang="en-US" sz="1400">
                <a:solidFill>
                  <a:schemeClr val="tx1"/>
                </a:solidFill>
                <a:latin typeface="Segoe UI" panose="020B0502040204020203" pitchFamily="34" charset="0"/>
                <a:ea typeface="游ゴシック" panose="020B0400000000000000" pitchFamily="50" charset="-128"/>
                <a:cs typeface="Segoe UI" panose="020B0502040204020203" pitchFamily="34" charset="0"/>
              </a:rPr>
              <a:t>デニッシュ</a:t>
            </a:r>
            <a:endParaRPr lang="en-US" altLang="ja-JP"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43" name="正方形/長方形 42"/>
          <p:cNvSpPr/>
          <p:nvPr/>
        </p:nvSpPr>
        <p:spPr>
          <a:xfrm>
            <a:off x="8221763" y="5093120"/>
            <a:ext cx="1908000" cy="1440000"/>
          </a:xfrm>
          <a:prstGeom prst="rect">
            <a:avLst/>
          </a:prstGeom>
          <a:solidFill>
            <a:schemeClr val="accent4">
              <a:lumMod val="60000"/>
              <a:lumOff val="40000"/>
            </a:schemeClr>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シェフ</a:t>
            </a:r>
            <a:r>
              <a:rPr lang="ja-JP" altLang="en-US" sz="1400">
                <a:solidFill>
                  <a:schemeClr val="tx1"/>
                </a:solidFill>
                <a:latin typeface="Segoe UI" panose="020B0502040204020203" pitchFamily="34" charset="0"/>
                <a:ea typeface="游ゴシック" panose="020B0400000000000000" pitchFamily="50" charset="-128"/>
                <a:cs typeface="Segoe UI" panose="020B0502040204020203" pitchFamily="34" charset="0"/>
              </a:rPr>
              <a:t>こだわりの</a:t>
            </a:r>
            <a:br>
              <a:rPr lang="en-US" altLang="ja-JP" sz="1400">
                <a:solidFill>
                  <a:schemeClr val="tx1"/>
                </a:solidFill>
                <a:latin typeface="Segoe UI" panose="020B0502040204020203" pitchFamily="34" charset="0"/>
                <a:ea typeface="游ゴシック" panose="020B0400000000000000" pitchFamily="50" charset="-128"/>
                <a:cs typeface="Segoe UI" panose="020B0502040204020203" pitchFamily="34" charset="0"/>
              </a:rPr>
            </a:br>
            <a:r>
              <a:rPr lang="ja-JP" altLang="en-US" sz="1400">
                <a:solidFill>
                  <a:schemeClr val="tx1"/>
                </a:solidFill>
                <a:latin typeface="Segoe UI" panose="020B0502040204020203" pitchFamily="34" charset="0"/>
                <a:ea typeface="游ゴシック" panose="020B0400000000000000" pitchFamily="50" charset="-128"/>
                <a:cs typeface="Segoe UI" panose="020B0502040204020203" pitchFamily="34" charset="0"/>
              </a:rPr>
              <a:t>こしあん</a:t>
            </a:r>
            <a:r>
              <a:rPr lang="ja-JP" altLang="en-US" sz="14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パン</a:t>
            </a:r>
          </a:p>
        </p:txBody>
      </p:sp>
      <p:sp>
        <p:nvSpPr>
          <p:cNvPr id="38" name="正方形/長方形 37"/>
          <p:cNvSpPr/>
          <p:nvPr/>
        </p:nvSpPr>
        <p:spPr>
          <a:xfrm rot="751285">
            <a:off x="6168588" y="1914293"/>
            <a:ext cx="1908000" cy="1440000"/>
          </a:xfrm>
          <a:prstGeom prst="rect">
            <a:avLst/>
          </a:prstGeom>
          <a:solidFill>
            <a:schemeClr val="accent4">
              <a:lumMod val="60000"/>
              <a:lumOff val="40000"/>
            </a:schemeClr>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b="1"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綜合排名前</a:t>
            </a:r>
            <a:r>
              <a:rPr lang="en-US" altLang="zh-TW" sz="1400" b="1"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15</a:t>
            </a:r>
            <a:r>
              <a:rPr lang="zh-TW" altLang="en-US" sz="1400" b="1">
                <a:solidFill>
                  <a:schemeClr val="tx1"/>
                </a:solidFill>
                <a:latin typeface="Segoe UI" panose="020B0502040204020203" pitchFamily="34" charset="0"/>
                <a:ea typeface="游ゴシック" panose="020B0400000000000000" pitchFamily="50" charset="-128"/>
                <a:cs typeface="Segoe UI" panose="020B0502040204020203" pitchFamily="34" charset="0"/>
              </a:rPr>
              <a:t>名</a:t>
            </a:r>
            <a:r>
              <a:rPr lang="ja-JP" altLang="en-US" sz="1400" b="1">
                <a:solidFill>
                  <a:schemeClr val="tx1"/>
                </a:solidFill>
                <a:latin typeface="Segoe UI" panose="020B0502040204020203" pitchFamily="34" charset="0"/>
                <a:ea typeface="游ゴシック" panose="020B0400000000000000" pitchFamily="50" charset="-128"/>
                <a:cs typeface="Segoe UI" panose="020B0502040204020203" pitchFamily="34" charset="0"/>
              </a:rPr>
              <a:t> </a:t>
            </a:r>
            <a:endParaRPr lang="ja-JP" altLang="en-US" sz="1400" b="1"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Tree>
    <p:extLst>
      <p:ext uri="{BB962C8B-B14F-4D97-AF65-F5344CB8AC3E}">
        <p14:creationId xmlns:p14="http://schemas.microsoft.com/office/powerpoint/2010/main" val="229207728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2473</Words>
  <Application>Microsoft Office PowerPoint</Application>
  <PresentationFormat>寬螢幕</PresentationFormat>
  <Paragraphs>64</Paragraphs>
  <Slides>6</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6</vt:i4>
      </vt:variant>
    </vt:vector>
  </HeadingPairs>
  <TitlesOfParts>
    <vt:vector size="14" baseType="lpstr">
      <vt:lpstr>游ゴシック</vt:lpstr>
      <vt:lpstr>游ゴシック Light</vt:lpstr>
      <vt:lpstr>游ゴシック Medium</vt:lpstr>
      <vt:lpstr>游明朝</vt:lpstr>
      <vt:lpstr>Arial</vt:lpstr>
      <vt:lpstr>Segoe UI</vt:lpstr>
      <vt:lpstr>Wingdings</vt:lpstr>
      <vt:lpstr>Office テーマ</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渡辺 克之</dc:creator>
  <dcterms:created xsi:type="dcterms:W3CDTF">2021-06-10T05:29:32Z</dcterms:created>
  <dcterms:modified xsi:type="dcterms:W3CDTF">2022-04-18T03:35:33Z</dcterms:modified>
</cp:coreProperties>
</file>