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 rot="237841">
            <a:off x="-176329" y="8581292"/>
            <a:ext cx="7210660" cy="531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 rot="237841">
            <a:off x="369171" y="8426306"/>
            <a:ext cx="1956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circumstance</a:t>
            </a:r>
            <a:endParaRPr lang="ja-JP" altLang="en-US" sz="2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399650" y="1143188"/>
            <a:ext cx="44315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ダイエットへの取り組み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「男性のダイエットに関する調査」を見ると、男性の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人に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人が現在ダイエットをしており、ダイエット予備軍も含めると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割弱を占める。「現在ダイエットをしている」人は女性の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31%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に対し、男性では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25%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。ダイエット予備軍となると男性でも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割近い。女性では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代が最も高いのに対し、男性では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代が最も高くなっている。</a:t>
            </a:r>
          </a:p>
          <a:p>
            <a:pPr algn="just"/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ダイエットの目的</a:t>
            </a:r>
          </a:p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ダイエットの目的は、女性の「見た目」に対し、男性は「健康」が第一位。きっかけも「健康診断結果」が中高年で顕著で、「内臓脂肪」「中性脂肪値」「コレステロール値」の数値改善意識が女性に比べ強い。ダイエットを始めたきっかけも、「健康診断で指摘された」が女性より男性が多く挙げられており、男性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40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代以上で顕著である。</a:t>
            </a:r>
          </a:p>
          <a:p>
            <a:pPr algn="just"/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ダイエットの方法</a:t>
            </a:r>
          </a:p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現在取り組んでいるダイエット方法は「食事の量・回数を減らす」が男女ともにトップ。ただし、男性では「ウォーキング・ジョギング」が第二位に入っている。特に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60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代では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割強に上っている。</a:t>
            </a:r>
          </a:p>
          <a:p>
            <a:pPr algn="just"/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また、男性では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割近くがお金をかけずにダイエットに取り組んでおり、女性（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52%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）に比べても多くなっている。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99650" y="57670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企劃背景</a:t>
            </a:r>
            <a:endParaRPr lang="ja-JP" altLang="en-US" sz="12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04" y="7906611"/>
            <a:ext cx="1505408" cy="171240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CAFC03-BAC4-45B3-B4BA-9D9B37BB6F19}"/>
              </a:ext>
            </a:extLst>
          </p:cNvPr>
          <p:cNvCxnSpPr>
            <a:cxnSpLocks/>
          </p:cNvCxnSpPr>
          <p:nvPr/>
        </p:nvCxnSpPr>
        <p:spPr>
          <a:xfrm>
            <a:off x="1474601" y="853702"/>
            <a:ext cx="4320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 rot="237841">
            <a:off x="-176329" y="8581292"/>
            <a:ext cx="7210660" cy="531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 rot="237841">
            <a:off x="369171" y="8426306"/>
            <a:ext cx="1956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circumstance</a:t>
            </a:r>
            <a:endParaRPr lang="ja-JP" altLang="en-US" sz="2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99650" y="57670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企劃背景</a:t>
            </a:r>
            <a:endParaRPr lang="ja-JP" altLang="en-US" sz="12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04" y="7906611"/>
            <a:ext cx="1505408" cy="171240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CAFC03-BAC4-45B3-B4BA-9D9B37BB6F19}"/>
              </a:ext>
            </a:extLst>
          </p:cNvPr>
          <p:cNvCxnSpPr>
            <a:cxnSpLocks/>
          </p:cNvCxnSpPr>
          <p:nvPr/>
        </p:nvCxnSpPr>
        <p:spPr>
          <a:xfrm>
            <a:off x="1474601" y="853702"/>
            <a:ext cx="4320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F7A3DDE-1D81-40C7-8543-C05604432D5B}"/>
              </a:ext>
            </a:extLst>
          </p:cNvPr>
          <p:cNvSpPr/>
          <p:nvPr/>
        </p:nvSpPr>
        <p:spPr>
          <a:xfrm>
            <a:off x="1430655" y="1279782"/>
            <a:ext cx="426476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ja-JP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痩せたい</a:t>
            </a:r>
            <a:r>
              <a:rPr lang="en-US" altLang="ja-JP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ja-JP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代男性</a:t>
            </a:r>
            <a:endParaRPr lang="en-US" altLang="ja-JP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「男性のダイエットに関する調査」を見ると、男性の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人に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人が現在ダイエットをしており、ダイエット予備軍も含めると4割弱を占める。「現在ダイエットをしている」人は女性の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31%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に対し、男性では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25%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。ダイエット予備軍となると男性でも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割近い。女性では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代が最も高いのに対し、男性では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代が最も高くなっている。</a:t>
            </a:r>
          </a:p>
          <a:p>
            <a:pPr algn="just">
              <a:spcAft>
                <a:spcPts val="1200"/>
              </a:spcAft>
            </a:pPr>
            <a:r>
              <a:rPr lang="ja-JP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見た目よりも健康</a:t>
            </a:r>
            <a:endParaRPr lang="en-US" altLang="ja-JP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ダイエットの目的は、女性の「見た目」に対し、男性は「健康」が第一位。きっかけも「健康診断結果」が中高年で顕著で、「内臓脂肪」「中性脂肪値」「コレステロール値」の数値改善意識が女性に比べ強い。ダイエットを始めたきっかけも、「健康診断で指摘された」が女性より男性が多く挙げられており、男性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40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代以上で顕著である。</a:t>
            </a:r>
            <a:endParaRPr lang="ja-JP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ja-JP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お金をかけない</a:t>
            </a:r>
            <a:endParaRPr lang="en-US" altLang="ja-JP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現在取り組んでいるダイエット方法は「食事の量・回数を減らす」が男女ともにトップ。ただし、男性では「ウォーキング・ジョギング」が第二位に入っている。特に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60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代では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割強に上っている。また、男性では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割近くがお金をかけずにダイエットに取り組んでおり、女性（</a:t>
            </a:r>
            <a:r>
              <a:rPr lang="en-US" altLang="ja-JP" sz="1000" dirty="0">
                <a:latin typeface="Segoe UI" panose="020B0502040204020203" pitchFamily="34" charset="0"/>
                <a:cs typeface="Segoe UI" panose="020B0502040204020203" pitchFamily="34" charset="0"/>
              </a:rPr>
              <a:t>52%</a:t>
            </a:r>
            <a:r>
              <a:rPr lang="ja-JP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）に比べても多くなっている。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15584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"/>
            <a:ext cx="6857999" cy="30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Garamond" panose="02020404030301010803" pitchFamily="18" charset="0"/>
              <a:ea typeface="游明朝" panose="020204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39252" y="689867"/>
            <a:ext cx="497333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3600" b="1" spc="-150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Chapter 1</a:t>
            </a:r>
          </a:p>
          <a:p>
            <a:pPr algn="r"/>
            <a:r>
              <a:rPr lang="zh-TW" altLang="en-US" sz="4400" b="1" spc="-300" dirty="0">
                <a:latin typeface="Garamond" panose="02020404030301010803" pitchFamily="18" charset="0"/>
                <a:ea typeface="游明朝" panose="02020400000000000000" pitchFamily="18" charset="-128"/>
              </a:rPr>
              <a:t>陣形的</a:t>
            </a:r>
            <a:endParaRPr lang="en-US" altLang="ja-JP" sz="4400" b="1" spc="-150" dirty="0">
              <a:latin typeface="Garamond" panose="02020404030301010803" pitchFamily="18" charset="0"/>
              <a:ea typeface="游明朝" panose="02020400000000000000" pitchFamily="18" charset="-128"/>
            </a:endParaRPr>
          </a:p>
          <a:p>
            <a:pPr algn="r"/>
            <a:r>
              <a:rPr lang="zh-TW" altLang="en-US" sz="4400" b="1" spc="-150">
                <a:latin typeface="Garamond" panose="02020404030301010803" pitchFamily="18" charset="0"/>
                <a:ea typeface="游明朝" panose="02020400000000000000" pitchFamily="18" charset="-128"/>
              </a:rPr>
              <a:t>戰術性變化</a:t>
            </a:r>
            <a:endParaRPr lang="ja-JP" altLang="en-US" sz="4400" b="1" dirty="0">
              <a:latin typeface="Garamond" panose="02020404030301010803" pitchFamily="18" charset="0"/>
              <a:ea typeface="游明朝" panose="020204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43600" y="9530860"/>
            <a:ext cx="39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</a:t>
            </a:r>
            <a:endParaRPr kumimoji="1" lang="ja-JP" altLang="en-US" sz="1050" dirty="0">
              <a:latin typeface="Garamond" panose="02020404030301010803" pitchFamily="18" charset="0"/>
              <a:ea typeface="游明朝" panose="020204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39252" y="9624953"/>
            <a:ext cx="39179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00" dirty="0">
                <a:latin typeface="Garamond" panose="02020404030301010803" pitchFamily="18" charset="0"/>
                <a:ea typeface="游明朝" panose="02020400000000000000" pitchFamily="18" charset="-128"/>
              </a:rPr>
              <a:t>「ウィキペディア　フリー百科事典」より引用（</a:t>
            </a:r>
            <a:r>
              <a:rPr lang="en-US" altLang="ja-JP" sz="700" dirty="0">
                <a:latin typeface="Garamond" panose="02020404030301010803" pitchFamily="18" charset="0"/>
                <a:ea typeface="游明朝" panose="02020400000000000000" pitchFamily="18" charset="-128"/>
              </a:rPr>
              <a:t>2021</a:t>
            </a:r>
            <a:r>
              <a:rPr lang="ja-JP" altLang="en-US" sz="700" dirty="0">
                <a:latin typeface="Garamond" panose="02020404030301010803" pitchFamily="18" charset="0"/>
                <a:ea typeface="游明朝" panose="02020400000000000000" pitchFamily="18" charset="-128"/>
              </a:rPr>
              <a:t>年</a:t>
            </a:r>
            <a:r>
              <a:rPr lang="en-US" altLang="ja-JP" sz="700" dirty="0">
                <a:latin typeface="Garamond" panose="02020404030301010803" pitchFamily="18" charset="0"/>
                <a:ea typeface="游明朝" panose="02020400000000000000" pitchFamily="18" charset="-128"/>
              </a:rPr>
              <a:t>7</a:t>
            </a:r>
            <a:r>
              <a:rPr lang="ja-JP" altLang="en-US" sz="700" dirty="0">
                <a:latin typeface="Garamond" panose="02020404030301010803" pitchFamily="18" charset="0"/>
                <a:ea typeface="游明朝" panose="02020400000000000000" pitchFamily="18" charset="-128"/>
              </a:rPr>
              <a:t>月時点）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54B4FA-B6EB-45A2-98F2-A78E41E53D0B}"/>
              </a:ext>
            </a:extLst>
          </p:cNvPr>
          <p:cNvSpPr/>
          <p:nvPr/>
        </p:nvSpPr>
        <p:spPr>
          <a:xfrm>
            <a:off x="1139252" y="3629988"/>
            <a:ext cx="4973338" cy="582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1. </a:t>
            </a:r>
            <a:r>
              <a:rPr lang="ja-JP" altLang="en-US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歴史</a:t>
            </a:r>
            <a:endParaRPr lang="en-US" altLang="ja-JP" sz="1100" b="1" dirty="0">
              <a:solidFill>
                <a:schemeClr val="accent6">
                  <a:lumMod val="50000"/>
                </a:schemeClr>
              </a:solidFill>
              <a:latin typeface="Garamond" panose="02020404030301010803" pitchFamily="18" charset="0"/>
              <a:ea typeface="游明朝" panose="02020400000000000000" pitchFamily="18" charset="-128"/>
            </a:endParaRPr>
          </a:p>
          <a:p>
            <a:pPr indent="93663" algn="just"/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サッカーとラグビーは、ともに中世のフットボールとイングランドのパブリックスクールでプレーされていたフットボールに起源を持ち、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19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世紀後半になって手の使用が制限されるサッカー（アソシエーション（協会式）フットボール）と手でボールを持って走ることが許されるラグビーフットボールに分かれてまとまった（フットボール協会の結成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1863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年、ラグビーフットボール連合の結成が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1871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年）。最も初期のサッカーでは現在のオフサイドに相当するルール（アウト・オブ・プレーに関するルール）がラグビーと同じで、ボールより前にいる選手にパスが認められなかった。そのため、現在でもラグビーでは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15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人の選手の多くが横一線になってラインを形成するが、最初期のサッカーもこれに類似しており、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0–0–10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や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－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0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－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9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－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0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－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8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というフォーメーションを形成していた。当時のサッカーは現在のラグビーのようにボールを前方に向かって蹴り全員でゴールに向かう、あるいはドリブルで進むと言うスタイルだった。</a:t>
            </a:r>
            <a:endParaRPr lang="en-US" altLang="ja-JP" sz="1050" dirty="0">
              <a:latin typeface="Garamond" panose="02020404030301010803" pitchFamily="18" charset="0"/>
              <a:ea typeface="游明朝" panose="02020400000000000000" pitchFamily="18" charset="-128"/>
            </a:endParaRPr>
          </a:p>
          <a:p>
            <a:pPr indent="93663" algn="just"/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以後、初期のサッカーにおけるフォーメーションは、オフサイド（アウト・オブ・プレー）に関するルールの変更によって大きく影響を受けてきた。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20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世紀初頭は「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3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人制オフサイドルール」が採用されており、パスのキックの瞬間に受けての前方の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GK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＋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人がいなければオフサイドとなった。その後「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人制オフサイドルール」に変更され、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GK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＋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人いなければオフサイドにならなくなった。このルールの変更によりゴールの数が大幅に減ることとなった。</a:t>
            </a:r>
            <a:endParaRPr lang="en-US" altLang="ja-JP" sz="1050" dirty="0">
              <a:latin typeface="Garamond" panose="02020404030301010803" pitchFamily="18" charset="0"/>
              <a:ea typeface="游明朝" panose="02020400000000000000" pitchFamily="18" charset="-128"/>
            </a:endParaRPr>
          </a:p>
          <a:p>
            <a:pPr indent="93663" algn="just"/>
            <a:endParaRPr lang="en-US" altLang="ja-JP" sz="1400" dirty="0">
              <a:latin typeface="Garamond" panose="02020404030301010803" pitchFamily="18" charset="0"/>
              <a:ea typeface="游明朝" panose="02020400000000000000" pitchFamily="18" charset="-128"/>
            </a:endParaRPr>
          </a:p>
          <a:p>
            <a:pPr algn="just"/>
            <a:r>
              <a:rPr lang="ja-JP" altLang="en-US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２</a:t>
            </a:r>
            <a:r>
              <a:rPr lang="en-US" altLang="ja-JP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.1866</a:t>
            </a:r>
            <a:r>
              <a:rPr lang="ja-JP" altLang="en-US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年以降 </a:t>
            </a:r>
            <a:r>
              <a:rPr lang="en-US" altLang="ja-JP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V</a:t>
            </a:r>
            <a:r>
              <a:rPr lang="ja-JP" altLang="en-US" sz="1100" b="1" spc="-150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フォーメーション</a:t>
            </a:r>
            <a:r>
              <a:rPr lang="ja-JP" altLang="en-US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 </a:t>
            </a:r>
            <a:r>
              <a:rPr lang="en-US" altLang="ja-JP" sz="1100" b="1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  <a:ea typeface="游明朝" panose="02020400000000000000" pitchFamily="18" charset="-128"/>
              </a:rPr>
              <a:t>(2-3-5)</a:t>
            </a:r>
          </a:p>
          <a:p>
            <a:pPr indent="93663" algn="just"/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1866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年にアウト・オブ ・プレー規定が見直され、前にいる選手へのパスが認められた。ただし、ゴールラインとパスを受ける選手の間に、相手選手が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3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人以上いなくてはならなかった。このルールを通称「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3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人制オフサイド」と呼ぶ。　</a:t>
            </a:r>
            <a:endParaRPr lang="en-US" altLang="ja-JP" sz="1050" dirty="0">
              <a:latin typeface="Garamond" panose="02020404030301010803" pitchFamily="18" charset="0"/>
              <a:ea typeface="游明朝" panose="02020400000000000000" pitchFamily="18" charset="-128"/>
            </a:endParaRPr>
          </a:p>
          <a:p>
            <a:pPr indent="93663" algn="just"/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1870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年にはボールを手でキャッチすることが反則となり、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1871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年にはゴールキーパー（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GK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）のポジションが導入された。「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3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人制オフサイド」ルールの下ではオフサイドラインはかなり高い位置で、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DF2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人で十分に対応できた。この頃のフォーメーションは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2-3-5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で、依然としてかなり前がかりで、後ろの選手に比べて前の選手がかなり多かった。上から見ると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GK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含め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V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字に見えるため、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V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フォーメーションと呼ばれた。</a:t>
            </a:r>
          </a:p>
          <a:p>
            <a:pPr indent="93663" algn="just"/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フォーメーションの歴史は、この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2-3-5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から守備人数が増えていく歴史であり、現在でもイギリスで左右のサイドバック（以下、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SB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）を単に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right back/left back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、センターバック（以下、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CB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）を</a:t>
            </a:r>
            <a:r>
              <a:rPr lang="en-US" altLang="ja-JP" sz="1050" dirty="0" err="1">
                <a:latin typeface="Garamond" panose="02020404030301010803" pitchFamily="18" charset="0"/>
                <a:ea typeface="游明朝" panose="02020400000000000000" pitchFamily="18" charset="-128"/>
              </a:rPr>
              <a:t>centre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 half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と呼ぶことがあるのは、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2-3-5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フォーメーションでのポジション名の名残りである。また、この頃は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DF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を「バックス」、</a:t>
            </a:r>
            <a:r>
              <a:rPr lang="en-US" altLang="ja-JP" sz="1050" dirty="0">
                <a:latin typeface="Garamond" panose="02020404030301010803" pitchFamily="18" charset="0"/>
                <a:ea typeface="游明朝" panose="02020400000000000000" pitchFamily="18" charset="-128"/>
              </a:rPr>
              <a:t>MF</a:t>
            </a:r>
            <a:r>
              <a:rPr lang="ja-JP" altLang="en-US" sz="1050" dirty="0">
                <a:latin typeface="Garamond" panose="02020404030301010803" pitchFamily="18" charset="0"/>
                <a:ea typeface="游明朝" panose="02020400000000000000" pitchFamily="18" charset="-128"/>
              </a:rPr>
              <a:t>を「ハーフ」と呼んだ。</a:t>
            </a:r>
          </a:p>
        </p:txBody>
      </p:sp>
    </p:spTree>
    <p:extLst>
      <p:ext uri="{BB962C8B-B14F-4D97-AF65-F5344CB8AC3E}">
        <p14:creationId xmlns:p14="http://schemas.microsoft.com/office/powerpoint/2010/main" val="121305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1924</Words>
  <Application>Microsoft Office PowerPoint</Application>
  <PresentationFormat>A4 紙張 (210x297 公釐)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Garamond</vt:lpstr>
      <vt:lpstr>Segoe UI</vt:lpstr>
      <vt:lpstr>Office テーマ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2022-04-18T02:46:59Z</dcterms:modified>
</cp:coreProperties>
</file>