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7" r:id="rId2"/>
    <p:sldId id="258"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63" d="100"/>
          <a:sy n="63" d="100"/>
        </p:scale>
        <p:origin x="119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EB8A1-519A-41AD-8A9E-61E5A8DC6F6F}" type="doc">
      <dgm:prSet loTypeId="urn:microsoft.com/office/officeart/2005/8/layout/gear1" loCatId="relationship" qsTypeId="urn:microsoft.com/office/officeart/2005/8/quickstyle/simple1" qsCatId="simple" csTypeId="urn:microsoft.com/office/officeart/2005/8/colors/colorful5" csCatId="colorful" phldr="1"/>
      <dgm:spPr/>
    </dgm:pt>
    <dgm:pt modelId="{5800487A-CEB9-4776-B93F-0FA479DDD014}">
      <dgm:prSet phldrT="[テキスト]"/>
      <dgm:spPr/>
      <dgm:t>
        <a:bodyPr/>
        <a:lstStyle/>
        <a:p>
          <a:r>
            <a:rPr kumimoji="1" lang="ja-JP" altLang="en-US" dirty="0">
              <a:latin typeface="メイリオ" panose="020B0604030504040204" pitchFamily="50" charset="-128"/>
              <a:ea typeface="メイリオ" panose="020B0604030504040204" pitchFamily="50" charset="-128"/>
            </a:rPr>
            <a:t>当社</a:t>
          </a:r>
        </a:p>
      </dgm:t>
    </dgm:pt>
    <dgm:pt modelId="{3760EA9B-430B-4AD4-801E-C9B0FE806600}" type="parTrans" cxnId="{FB602B2C-2270-4D33-9B31-35013E57AA1E}">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7B3D3CA4-6C65-4775-B37E-CE62F866D6F2}" type="sibTrans" cxnId="{FB602B2C-2270-4D33-9B31-35013E57AA1E}">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FD0D90E7-9658-4316-9F10-6113D26C1EC6}">
      <dgm:prSet phldrT="[テキスト]"/>
      <dgm:spPr/>
      <dgm:t>
        <a:bodyPr/>
        <a:lstStyle/>
        <a:p>
          <a:r>
            <a:rPr kumimoji="1" lang="en-US" altLang="ja-JP" dirty="0">
              <a:latin typeface="メイリオ" panose="020B0604030504040204" pitchFamily="50" charset="-128"/>
              <a:ea typeface="メイリオ" panose="020B0604030504040204" pitchFamily="50" charset="-128"/>
            </a:rPr>
            <a:t>B</a:t>
          </a:r>
          <a:r>
            <a:rPr kumimoji="1" lang="ja-JP" altLang="en-US" dirty="0">
              <a:latin typeface="メイリオ" panose="020B0604030504040204" pitchFamily="50" charset="-128"/>
              <a:ea typeface="メイリオ" panose="020B0604030504040204" pitchFamily="50" charset="-128"/>
            </a:rPr>
            <a:t>社</a:t>
          </a:r>
        </a:p>
      </dgm:t>
    </dgm:pt>
    <dgm:pt modelId="{8740D161-0461-4F38-A001-7C0F0EA32F4A}" type="parTrans" cxnId="{3296F7EA-2782-4ACF-8303-E0BD45E739A5}">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81DF6843-CB31-4340-A021-9AF9B93602CB}" type="sibTrans" cxnId="{3296F7EA-2782-4ACF-8303-E0BD45E739A5}">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AFACE90C-FB94-4E06-BA84-E0B55CA1DE0C}">
      <dgm:prSet phldrT="[テキスト]"/>
      <dgm:spPr/>
      <dgm:t>
        <a:bodyPr/>
        <a:lstStyle/>
        <a:p>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社</a:t>
          </a:r>
        </a:p>
      </dgm:t>
    </dgm:pt>
    <dgm:pt modelId="{BE99922F-07AA-4481-BA8D-CDC048FE9C7D}" type="parTrans" cxnId="{81142852-2817-498F-8B0C-46EDC78B67B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195D03CD-634A-4644-B9B3-A1452454E084}" type="sibTrans" cxnId="{81142852-2817-498F-8B0C-46EDC78B67B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A798CC16-A8FE-40F0-AC15-694B64918B7A}" type="pres">
      <dgm:prSet presAssocID="{951EB8A1-519A-41AD-8A9E-61E5A8DC6F6F}" presName="composite" presStyleCnt="0">
        <dgm:presLayoutVars>
          <dgm:chMax val="3"/>
          <dgm:animLvl val="lvl"/>
          <dgm:resizeHandles val="exact"/>
        </dgm:presLayoutVars>
      </dgm:prSet>
      <dgm:spPr/>
    </dgm:pt>
    <dgm:pt modelId="{82293CFA-4EEC-4EF1-AECE-7E7722EF0D69}" type="pres">
      <dgm:prSet presAssocID="{5800487A-CEB9-4776-B93F-0FA479DDD014}" presName="gear1" presStyleLbl="node1" presStyleIdx="0" presStyleCnt="3">
        <dgm:presLayoutVars>
          <dgm:chMax val="1"/>
          <dgm:bulletEnabled val="1"/>
        </dgm:presLayoutVars>
      </dgm:prSet>
      <dgm:spPr/>
    </dgm:pt>
    <dgm:pt modelId="{056494F4-B2EC-4413-9FE6-1044558047CD}" type="pres">
      <dgm:prSet presAssocID="{5800487A-CEB9-4776-B93F-0FA479DDD014}" presName="gear1srcNode" presStyleLbl="node1" presStyleIdx="0" presStyleCnt="3"/>
      <dgm:spPr/>
    </dgm:pt>
    <dgm:pt modelId="{1A8C7F3F-B995-45E3-9639-0AF393B0112E}" type="pres">
      <dgm:prSet presAssocID="{5800487A-CEB9-4776-B93F-0FA479DDD014}" presName="gear1dstNode" presStyleLbl="node1" presStyleIdx="0" presStyleCnt="3"/>
      <dgm:spPr/>
    </dgm:pt>
    <dgm:pt modelId="{03185A0A-2FBD-4B65-BCD6-AB1D415F939C}" type="pres">
      <dgm:prSet presAssocID="{FD0D90E7-9658-4316-9F10-6113D26C1EC6}" presName="gear2" presStyleLbl="node1" presStyleIdx="1" presStyleCnt="3">
        <dgm:presLayoutVars>
          <dgm:chMax val="1"/>
          <dgm:bulletEnabled val="1"/>
        </dgm:presLayoutVars>
      </dgm:prSet>
      <dgm:spPr/>
    </dgm:pt>
    <dgm:pt modelId="{FEA0B2B6-88B7-4DAC-A25A-EC85A8C3AA6B}" type="pres">
      <dgm:prSet presAssocID="{FD0D90E7-9658-4316-9F10-6113D26C1EC6}" presName="gear2srcNode" presStyleLbl="node1" presStyleIdx="1" presStyleCnt="3"/>
      <dgm:spPr/>
    </dgm:pt>
    <dgm:pt modelId="{50181943-0D6A-46F4-8F12-CEFC5F121044}" type="pres">
      <dgm:prSet presAssocID="{FD0D90E7-9658-4316-9F10-6113D26C1EC6}" presName="gear2dstNode" presStyleLbl="node1" presStyleIdx="1" presStyleCnt="3"/>
      <dgm:spPr/>
    </dgm:pt>
    <dgm:pt modelId="{33DF0133-55AB-4660-AFF5-EE70DDC43BB2}" type="pres">
      <dgm:prSet presAssocID="{AFACE90C-FB94-4E06-BA84-E0B55CA1DE0C}" presName="gear3" presStyleLbl="node1" presStyleIdx="2" presStyleCnt="3"/>
      <dgm:spPr/>
    </dgm:pt>
    <dgm:pt modelId="{E8895046-D024-44E6-A63B-3106CD5CF03D}" type="pres">
      <dgm:prSet presAssocID="{AFACE90C-FB94-4E06-BA84-E0B55CA1DE0C}" presName="gear3tx" presStyleLbl="node1" presStyleIdx="2" presStyleCnt="3">
        <dgm:presLayoutVars>
          <dgm:chMax val="1"/>
          <dgm:bulletEnabled val="1"/>
        </dgm:presLayoutVars>
      </dgm:prSet>
      <dgm:spPr/>
    </dgm:pt>
    <dgm:pt modelId="{D5E96298-ED14-4338-BC55-0FC6948C71F5}" type="pres">
      <dgm:prSet presAssocID="{AFACE90C-FB94-4E06-BA84-E0B55CA1DE0C}" presName="gear3srcNode" presStyleLbl="node1" presStyleIdx="2" presStyleCnt="3"/>
      <dgm:spPr/>
    </dgm:pt>
    <dgm:pt modelId="{1CF7C8A1-70B4-4FF3-9C19-FF4F013C6F4E}" type="pres">
      <dgm:prSet presAssocID="{AFACE90C-FB94-4E06-BA84-E0B55CA1DE0C}" presName="gear3dstNode" presStyleLbl="node1" presStyleIdx="2" presStyleCnt="3"/>
      <dgm:spPr/>
    </dgm:pt>
    <dgm:pt modelId="{E17C3FD7-0CA3-45CA-BBD5-4A23FEBECB8C}" type="pres">
      <dgm:prSet presAssocID="{7B3D3CA4-6C65-4775-B37E-CE62F866D6F2}" presName="connector1" presStyleLbl="sibTrans2D1" presStyleIdx="0" presStyleCnt="3"/>
      <dgm:spPr/>
    </dgm:pt>
    <dgm:pt modelId="{B16BFD6C-307B-46D0-8D2B-E37C44F21438}" type="pres">
      <dgm:prSet presAssocID="{81DF6843-CB31-4340-A021-9AF9B93602CB}" presName="connector2" presStyleLbl="sibTrans2D1" presStyleIdx="1" presStyleCnt="3"/>
      <dgm:spPr/>
    </dgm:pt>
    <dgm:pt modelId="{620652E2-5B40-4730-93C9-CF6FDC791411}" type="pres">
      <dgm:prSet presAssocID="{195D03CD-634A-4644-B9B3-A1452454E084}" presName="connector3" presStyleLbl="sibTrans2D1" presStyleIdx="2" presStyleCnt="3"/>
      <dgm:spPr/>
    </dgm:pt>
  </dgm:ptLst>
  <dgm:cxnLst>
    <dgm:cxn modelId="{8A1A5414-4111-4D51-B8B9-48C5D9F2F509}" type="presOf" srcId="{AFACE90C-FB94-4E06-BA84-E0B55CA1DE0C}" destId="{1CF7C8A1-70B4-4FF3-9C19-FF4F013C6F4E}" srcOrd="3" destOrd="0" presId="urn:microsoft.com/office/officeart/2005/8/layout/gear1"/>
    <dgm:cxn modelId="{4DA0EE16-8240-432B-8387-E5CB625F3C61}" type="presOf" srcId="{5800487A-CEB9-4776-B93F-0FA479DDD014}" destId="{1A8C7F3F-B995-45E3-9639-0AF393B0112E}" srcOrd="2" destOrd="0" presId="urn:microsoft.com/office/officeart/2005/8/layout/gear1"/>
    <dgm:cxn modelId="{C58EB922-0A6C-46A6-BD13-99F245895965}" type="presOf" srcId="{5800487A-CEB9-4776-B93F-0FA479DDD014}" destId="{056494F4-B2EC-4413-9FE6-1044558047CD}" srcOrd="1" destOrd="0" presId="urn:microsoft.com/office/officeart/2005/8/layout/gear1"/>
    <dgm:cxn modelId="{FB602B2C-2270-4D33-9B31-35013E57AA1E}" srcId="{951EB8A1-519A-41AD-8A9E-61E5A8DC6F6F}" destId="{5800487A-CEB9-4776-B93F-0FA479DDD014}" srcOrd="0" destOrd="0" parTransId="{3760EA9B-430B-4AD4-801E-C9B0FE806600}" sibTransId="{7B3D3CA4-6C65-4775-B37E-CE62F866D6F2}"/>
    <dgm:cxn modelId="{99864E47-A72B-4EC6-9FC2-04D05A4ECD2F}" type="presOf" srcId="{5800487A-CEB9-4776-B93F-0FA479DDD014}" destId="{82293CFA-4EEC-4EF1-AECE-7E7722EF0D69}" srcOrd="0" destOrd="0" presId="urn:microsoft.com/office/officeart/2005/8/layout/gear1"/>
    <dgm:cxn modelId="{216E5D6F-04CC-4AFA-85F8-B5973D020CED}" type="presOf" srcId="{FD0D90E7-9658-4316-9F10-6113D26C1EC6}" destId="{FEA0B2B6-88B7-4DAC-A25A-EC85A8C3AA6B}" srcOrd="1" destOrd="0" presId="urn:microsoft.com/office/officeart/2005/8/layout/gear1"/>
    <dgm:cxn modelId="{81142852-2817-498F-8B0C-46EDC78B67B2}" srcId="{951EB8A1-519A-41AD-8A9E-61E5A8DC6F6F}" destId="{AFACE90C-FB94-4E06-BA84-E0B55CA1DE0C}" srcOrd="2" destOrd="0" parTransId="{BE99922F-07AA-4481-BA8D-CDC048FE9C7D}" sibTransId="{195D03CD-634A-4644-B9B3-A1452454E084}"/>
    <dgm:cxn modelId="{CC402588-A410-444F-9842-07A011567225}" type="presOf" srcId="{FD0D90E7-9658-4316-9F10-6113D26C1EC6}" destId="{03185A0A-2FBD-4B65-BCD6-AB1D415F939C}" srcOrd="0" destOrd="0" presId="urn:microsoft.com/office/officeart/2005/8/layout/gear1"/>
    <dgm:cxn modelId="{9F4FDAB4-2D7C-4C30-8B6F-6C2124A06613}" type="presOf" srcId="{195D03CD-634A-4644-B9B3-A1452454E084}" destId="{620652E2-5B40-4730-93C9-CF6FDC791411}" srcOrd="0" destOrd="0" presId="urn:microsoft.com/office/officeart/2005/8/layout/gear1"/>
    <dgm:cxn modelId="{33676EB5-CA35-414E-AD3E-E711EB1D0E26}" type="presOf" srcId="{AFACE90C-FB94-4E06-BA84-E0B55CA1DE0C}" destId="{33DF0133-55AB-4660-AFF5-EE70DDC43BB2}" srcOrd="0" destOrd="0" presId="urn:microsoft.com/office/officeart/2005/8/layout/gear1"/>
    <dgm:cxn modelId="{2F70A9BF-B06F-4E8A-A9E5-FC97DB40E36D}" type="presOf" srcId="{81DF6843-CB31-4340-A021-9AF9B93602CB}" destId="{B16BFD6C-307B-46D0-8D2B-E37C44F21438}" srcOrd="0" destOrd="0" presId="urn:microsoft.com/office/officeart/2005/8/layout/gear1"/>
    <dgm:cxn modelId="{7C0A55C6-8091-4D9A-B5EE-E0C4B7011886}" type="presOf" srcId="{FD0D90E7-9658-4316-9F10-6113D26C1EC6}" destId="{50181943-0D6A-46F4-8F12-CEFC5F121044}" srcOrd="2" destOrd="0" presId="urn:microsoft.com/office/officeart/2005/8/layout/gear1"/>
    <dgm:cxn modelId="{C45D28C7-FC68-47C0-A7E1-E3248FB8261E}" type="presOf" srcId="{951EB8A1-519A-41AD-8A9E-61E5A8DC6F6F}" destId="{A798CC16-A8FE-40F0-AC15-694B64918B7A}" srcOrd="0" destOrd="0" presId="urn:microsoft.com/office/officeart/2005/8/layout/gear1"/>
    <dgm:cxn modelId="{AABE0DE0-A7ED-4133-96CD-532D62F4D44C}" type="presOf" srcId="{7B3D3CA4-6C65-4775-B37E-CE62F866D6F2}" destId="{E17C3FD7-0CA3-45CA-BBD5-4A23FEBECB8C}" srcOrd="0" destOrd="0" presId="urn:microsoft.com/office/officeart/2005/8/layout/gear1"/>
    <dgm:cxn modelId="{E12085E1-3E56-4D9C-8833-4EB93CE0EFD3}" type="presOf" srcId="{AFACE90C-FB94-4E06-BA84-E0B55CA1DE0C}" destId="{E8895046-D024-44E6-A63B-3106CD5CF03D}" srcOrd="1" destOrd="0" presId="urn:microsoft.com/office/officeart/2005/8/layout/gear1"/>
    <dgm:cxn modelId="{29928BE9-2149-4842-A9C4-48F81D84E2B1}" type="presOf" srcId="{AFACE90C-FB94-4E06-BA84-E0B55CA1DE0C}" destId="{D5E96298-ED14-4338-BC55-0FC6948C71F5}" srcOrd="2" destOrd="0" presId="urn:microsoft.com/office/officeart/2005/8/layout/gear1"/>
    <dgm:cxn modelId="{3296F7EA-2782-4ACF-8303-E0BD45E739A5}" srcId="{951EB8A1-519A-41AD-8A9E-61E5A8DC6F6F}" destId="{FD0D90E7-9658-4316-9F10-6113D26C1EC6}" srcOrd="1" destOrd="0" parTransId="{8740D161-0461-4F38-A001-7C0F0EA32F4A}" sibTransId="{81DF6843-CB31-4340-A021-9AF9B93602CB}"/>
    <dgm:cxn modelId="{B9B2A132-FF93-4759-80A4-7F63162EBAE4}" type="presParOf" srcId="{A798CC16-A8FE-40F0-AC15-694B64918B7A}" destId="{82293CFA-4EEC-4EF1-AECE-7E7722EF0D69}" srcOrd="0" destOrd="0" presId="urn:microsoft.com/office/officeart/2005/8/layout/gear1"/>
    <dgm:cxn modelId="{CADB46C0-3A5C-46F8-9865-DFE0DD96DB3C}" type="presParOf" srcId="{A798CC16-A8FE-40F0-AC15-694B64918B7A}" destId="{056494F4-B2EC-4413-9FE6-1044558047CD}" srcOrd="1" destOrd="0" presId="urn:microsoft.com/office/officeart/2005/8/layout/gear1"/>
    <dgm:cxn modelId="{CF342C8D-8A37-44B9-9BCB-D6BEACF7D653}" type="presParOf" srcId="{A798CC16-A8FE-40F0-AC15-694B64918B7A}" destId="{1A8C7F3F-B995-45E3-9639-0AF393B0112E}" srcOrd="2" destOrd="0" presId="urn:microsoft.com/office/officeart/2005/8/layout/gear1"/>
    <dgm:cxn modelId="{C3B2C0FE-8610-4BEF-BD91-264A3FADC04C}" type="presParOf" srcId="{A798CC16-A8FE-40F0-AC15-694B64918B7A}" destId="{03185A0A-2FBD-4B65-BCD6-AB1D415F939C}" srcOrd="3" destOrd="0" presId="urn:microsoft.com/office/officeart/2005/8/layout/gear1"/>
    <dgm:cxn modelId="{937D40C6-8708-4E6C-AC6D-ED6751A9E845}" type="presParOf" srcId="{A798CC16-A8FE-40F0-AC15-694B64918B7A}" destId="{FEA0B2B6-88B7-4DAC-A25A-EC85A8C3AA6B}" srcOrd="4" destOrd="0" presId="urn:microsoft.com/office/officeart/2005/8/layout/gear1"/>
    <dgm:cxn modelId="{7A138B73-3AA6-4AE9-8187-7B713A630CD2}" type="presParOf" srcId="{A798CC16-A8FE-40F0-AC15-694B64918B7A}" destId="{50181943-0D6A-46F4-8F12-CEFC5F121044}" srcOrd="5" destOrd="0" presId="urn:microsoft.com/office/officeart/2005/8/layout/gear1"/>
    <dgm:cxn modelId="{8ABF1E0D-9378-4335-A066-6FC1D7A2E5A4}" type="presParOf" srcId="{A798CC16-A8FE-40F0-AC15-694B64918B7A}" destId="{33DF0133-55AB-4660-AFF5-EE70DDC43BB2}" srcOrd="6" destOrd="0" presId="urn:microsoft.com/office/officeart/2005/8/layout/gear1"/>
    <dgm:cxn modelId="{9EC6420D-8210-462F-BDFB-B7CE6AD3FF99}" type="presParOf" srcId="{A798CC16-A8FE-40F0-AC15-694B64918B7A}" destId="{E8895046-D024-44E6-A63B-3106CD5CF03D}" srcOrd="7" destOrd="0" presId="urn:microsoft.com/office/officeart/2005/8/layout/gear1"/>
    <dgm:cxn modelId="{F84A425C-E780-40FA-A6F4-6C768E4CF410}" type="presParOf" srcId="{A798CC16-A8FE-40F0-AC15-694B64918B7A}" destId="{D5E96298-ED14-4338-BC55-0FC6948C71F5}" srcOrd="8" destOrd="0" presId="urn:microsoft.com/office/officeart/2005/8/layout/gear1"/>
    <dgm:cxn modelId="{FCD406E0-4ABB-4678-BD1C-0EF975D605D0}" type="presParOf" srcId="{A798CC16-A8FE-40F0-AC15-694B64918B7A}" destId="{1CF7C8A1-70B4-4FF3-9C19-FF4F013C6F4E}" srcOrd="9" destOrd="0" presId="urn:microsoft.com/office/officeart/2005/8/layout/gear1"/>
    <dgm:cxn modelId="{0B78BB4C-6607-4DB4-B7D8-1FEB402841C5}" type="presParOf" srcId="{A798CC16-A8FE-40F0-AC15-694B64918B7A}" destId="{E17C3FD7-0CA3-45CA-BBD5-4A23FEBECB8C}" srcOrd="10" destOrd="0" presId="urn:microsoft.com/office/officeart/2005/8/layout/gear1"/>
    <dgm:cxn modelId="{E00429FB-0D1C-4576-8F18-16EB06A71964}" type="presParOf" srcId="{A798CC16-A8FE-40F0-AC15-694B64918B7A}" destId="{B16BFD6C-307B-46D0-8D2B-E37C44F21438}" srcOrd="11" destOrd="0" presId="urn:microsoft.com/office/officeart/2005/8/layout/gear1"/>
    <dgm:cxn modelId="{FC051861-85AB-4E8E-BFF4-E6B782825697}" type="presParOf" srcId="{A798CC16-A8FE-40F0-AC15-694B64918B7A}" destId="{620652E2-5B40-4730-93C9-CF6FDC791411}"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93CFA-4EEC-4EF1-AECE-7E7722EF0D69}">
      <dsp:nvSpPr>
        <dsp:cNvPr id="0" name=""/>
        <dsp:cNvSpPr/>
      </dsp:nvSpPr>
      <dsp:spPr>
        <a:xfrm>
          <a:off x="1077263" y="692526"/>
          <a:ext cx="846421" cy="846421"/>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latin typeface="メイリオ" panose="020B0604030504040204" pitchFamily="50" charset="-128"/>
              <a:ea typeface="メイリオ" panose="020B0604030504040204" pitchFamily="50" charset="-128"/>
            </a:rPr>
            <a:t>当社</a:t>
          </a:r>
        </a:p>
      </dsp:txBody>
      <dsp:txXfrm>
        <a:off x="1247431" y="890796"/>
        <a:ext cx="506085" cy="435078"/>
      </dsp:txXfrm>
    </dsp:sp>
    <dsp:sp modelId="{03185A0A-2FBD-4B65-BCD6-AB1D415F939C}">
      <dsp:nvSpPr>
        <dsp:cNvPr id="0" name=""/>
        <dsp:cNvSpPr/>
      </dsp:nvSpPr>
      <dsp:spPr>
        <a:xfrm>
          <a:off x="584800" y="492463"/>
          <a:ext cx="615579" cy="615579"/>
        </a:xfrm>
        <a:prstGeom prst="gear6">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en-US" altLang="ja-JP" sz="1100" kern="1200" dirty="0">
              <a:latin typeface="メイリオ" panose="020B0604030504040204" pitchFamily="50" charset="-128"/>
              <a:ea typeface="メイリオ" panose="020B0604030504040204" pitchFamily="50" charset="-128"/>
            </a:rPr>
            <a:t>B</a:t>
          </a:r>
          <a:r>
            <a:rPr kumimoji="1" lang="ja-JP" altLang="en-US" sz="1100" kern="1200" dirty="0">
              <a:latin typeface="メイリオ" panose="020B0604030504040204" pitchFamily="50" charset="-128"/>
              <a:ea typeface="メイリオ" panose="020B0604030504040204" pitchFamily="50" charset="-128"/>
            </a:rPr>
            <a:t>社</a:t>
          </a:r>
        </a:p>
      </dsp:txBody>
      <dsp:txXfrm>
        <a:off x="739774" y="648374"/>
        <a:ext cx="305631" cy="303757"/>
      </dsp:txXfrm>
    </dsp:sp>
    <dsp:sp modelId="{33DF0133-55AB-4660-AFF5-EE70DDC43BB2}">
      <dsp:nvSpPr>
        <dsp:cNvPr id="0" name=""/>
        <dsp:cNvSpPr/>
      </dsp:nvSpPr>
      <dsp:spPr>
        <a:xfrm rot="20700000">
          <a:off x="929587" y="67776"/>
          <a:ext cx="603141" cy="603141"/>
        </a:xfrm>
        <a:prstGeom prst="gear6">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en-US" altLang="ja-JP" sz="1100" kern="1200" dirty="0">
              <a:latin typeface="メイリオ" panose="020B0604030504040204" pitchFamily="50" charset="-128"/>
              <a:ea typeface="メイリオ" panose="020B0604030504040204" pitchFamily="50" charset="-128"/>
            </a:rPr>
            <a:t>A</a:t>
          </a:r>
          <a:r>
            <a:rPr kumimoji="1" lang="ja-JP" altLang="en-US" sz="1100" kern="1200" dirty="0">
              <a:latin typeface="メイリオ" panose="020B0604030504040204" pitchFamily="50" charset="-128"/>
              <a:ea typeface="メイリオ" panose="020B0604030504040204" pitchFamily="50" charset="-128"/>
            </a:rPr>
            <a:t>社</a:t>
          </a:r>
        </a:p>
      </dsp:txBody>
      <dsp:txXfrm rot="-20700000">
        <a:off x="1061874" y="200063"/>
        <a:ext cx="338568" cy="338568"/>
      </dsp:txXfrm>
    </dsp:sp>
    <dsp:sp modelId="{E17C3FD7-0CA3-45CA-BBD5-4A23FEBECB8C}">
      <dsp:nvSpPr>
        <dsp:cNvPr id="0" name=""/>
        <dsp:cNvSpPr/>
      </dsp:nvSpPr>
      <dsp:spPr>
        <a:xfrm>
          <a:off x="986655" y="578561"/>
          <a:ext cx="1083419" cy="1083419"/>
        </a:xfrm>
        <a:prstGeom prst="circularArrow">
          <a:avLst>
            <a:gd name="adj1" fmla="val 4688"/>
            <a:gd name="adj2" fmla="val 299029"/>
            <a:gd name="adj3" fmla="val 2376939"/>
            <a:gd name="adj4" fmla="val 16202926"/>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6BFD6C-307B-46D0-8D2B-E37C44F21438}">
      <dsp:nvSpPr>
        <dsp:cNvPr id="0" name=""/>
        <dsp:cNvSpPr/>
      </dsp:nvSpPr>
      <dsp:spPr>
        <a:xfrm>
          <a:off x="475782" y="367654"/>
          <a:ext cx="787171" cy="787171"/>
        </a:xfrm>
        <a:prstGeom prst="leftCircularArrow">
          <a:avLst>
            <a:gd name="adj1" fmla="val 6452"/>
            <a:gd name="adj2" fmla="val 429999"/>
            <a:gd name="adj3" fmla="val 10489124"/>
            <a:gd name="adj4" fmla="val 14837806"/>
            <a:gd name="adj5" fmla="val 7527"/>
          </a:avLst>
        </a:prstGeom>
        <a:solidFill>
          <a:schemeClr val="accent5">
            <a:hueOff val="3005351"/>
            <a:satOff val="-13190"/>
            <a:lumOff val="392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0652E2-5B40-4730-93C9-CF6FDC791411}">
      <dsp:nvSpPr>
        <dsp:cNvPr id="0" name=""/>
        <dsp:cNvSpPr/>
      </dsp:nvSpPr>
      <dsp:spPr>
        <a:xfrm>
          <a:off x="790074" y="-52938"/>
          <a:ext cx="848729" cy="848729"/>
        </a:xfrm>
        <a:prstGeom prst="circularArrow">
          <a:avLst>
            <a:gd name="adj1" fmla="val 5984"/>
            <a:gd name="adj2" fmla="val 394124"/>
            <a:gd name="adj3" fmla="val 13313824"/>
            <a:gd name="adj4" fmla="val 10508221"/>
            <a:gd name="adj5" fmla="val 6981"/>
          </a:avLst>
        </a:prstGeom>
        <a:solidFill>
          <a:schemeClr val="accent5">
            <a:hueOff val="6010703"/>
            <a:satOff val="-26380"/>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2022/4/18</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1"/>
            <a:ext cx="6858000" cy="150099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4" name="片側の 2 つの角を切り取った四角形 3"/>
          <p:cNvSpPr/>
          <p:nvPr/>
        </p:nvSpPr>
        <p:spPr>
          <a:xfrm>
            <a:off x="569342" y="1114032"/>
            <a:ext cx="1704935" cy="386965"/>
          </a:xfrm>
          <a:prstGeom prst="snip2Same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Segoe UI" panose="020B0502040204020203" pitchFamily="34" charset="0"/>
              <a:cs typeface="Segoe UI" panose="020B0502040204020203" pitchFamily="34" charset="0"/>
            </a:endParaRPr>
          </a:p>
        </p:txBody>
      </p:sp>
      <p:sp>
        <p:nvSpPr>
          <p:cNvPr id="6" name="正方形/長方形 5"/>
          <p:cNvSpPr/>
          <p:nvPr/>
        </p:nvSpPr>
        <p:spPr>
          <a:xfrm>
            <a:off x="614311" y="2086234"/>
            <a:ext cx="4647427" cy="1057588"/>
          </a:xfrm>
          <a:prstGeom prst="rect">
            <a:avLst/>
          </a:prstGeom>
        </p:spPr>
        <p:txBody>
          <a:bodyPr wrap="square" lIns="36000" tIns="36000" rIns="36000" bIns="36000" anchor="ctr" anchorCtr="0">
            <a:spAutoFit/>
          </a:bodyPr>
          <a:lstStyle/>
          <a:p>
            <a:r>
              <a:rPr lang="zh-TW" altLang="en-US" sz="3200" spc="-150" dirty="0">
                <a:latin typeface="游ゴシック Medium" panose="020B0500000000000000" pitchFamily="50" charset="-128"/>
                <a:ea typeface="游ゴシック Medium" panose="020B0500000000000000" pitchFamily="50" charset="-128"/>
                <a:cs typeface="Segoe UI" panose="020B0502040204020203" pitchFamily="34" charset="0"/>
              </a:rPr>
              <a:t>提供專業知識</a:t>
            </a:r>
            <a:r>
              <a:rPr lang="ja-JP" altLang="en-US" sz="3200" spc="-150" dirty="0">
                <a:latin typeface="游ゴシック Medium" panose="020B0500000000000000" pitchFamily="50" charset="-128"/>
                <a:ea typeface="游ゴシック Medium" panose="020B0500000000000000" pitchFamily="50" charset="-128"/>
                <a:cs typeface="Segoe UI" panose="020B0502040204020203" pitchFamily="34" charset="0"/>
              </a:rPr>
              <a:t>、</a:t>
            </a:r>
            <a:br>
              <a:rPr lang="en-US" altLang="ja-JP" sz="3200" spc="-150" dirty="0">
                <a:latin typeface="游ゴシック Medium" panose="020B0500000000000000" pitchFamily="50" charset="-128"/>
                <a:ea typeface="游ゴシック Medium" panose="020B0500000000000000" pitchFamily="50" charset="-128"/>
                <a:cs typeface="Segoe UI" panose="020B0502040204020203" pitchFamily="34" charset="0"/>
              </a:rPr>
            </a:br>
            <a:r>
              <a:rPr lang="zh-TW" altLang="en-US" sz="3200" spc="-150" dirty="0">
                <a:latin typeface="游ゴシック Medium" panose="020B0500000000000000" pitchFamily="50" charset="-128"/>
                <a:ea typeface="游ゴシック Medium" panose="020B0500000000000000" pitchFamily="50" charset="-128"/>
                <a:cs typeface="Segoe UI" panose="020B0502040204020203" pitchFamily="34" charset="0"/>
              </a:rPr>
              <a:t>吸收新知識</a:t>
            </a:r>
            <a:endParaRPr lang="ja-JP" altLang="en-US" sz="3200" spc="-15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7" name="正方形/長方形 6"/>
          <p:cNvSpPr/>
          <p:nvPr/>
        </p:nvSpPr>
        <p:spPr>
          <a:xfrm>
            <a:off x="569343" y="3528989"/>
            <a:ext cx="5576624" cy="5262979"/>
          </a:xfrm>
          <a:prstGeom prst="rect">
            <a:avLst/>
          </a:prstGeom>
        </p:spPr>
        <p:txBody>
          <a:bodyPr wrap="square">
            <a:spAutoFit/>
          </a:bodyPr>
          <a:lstStyle/>
          <a:p>
            <a:pPr algn="just"/>
            <a:r>
              <a:rPr lang="ja-JP" altLang="en-US" sz="1400" dirty="0">
                <a:latin typeface="Segoe UI" panose="020B0502040204020203" pitchFamily="34" charset="0"/>
                <a:cs typeface="Segoe UI" panose="020B0502040204020203" pitchFamily="34" charset="0"/>
              </a:rPr>
              <a:t>■現状</a:t>
            </a: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開発主体の当社社員は、多様な職種の人間と接点が少ない。</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革新に必要な発想や着眼点を磨くための外部刺激がない。</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人材育成の定期的な研修カリキュラムを用意していない。</a:t>
            </a:r>
            <a:endParaRPr lang="en-US" altLang="ja-JP" sz="1400" dirty="0">
              <a:latin typeface="Segoe UI" panose="020B0502040204020203" pitchFamily="34" charset="0"/>
              <a:cs typeface="Segoe UI" panose="020B0502040204020203" pitchFamily="34" charset="0"/>
            </a:endParaRPr>
          </a:p>
          <a:p>
            <a:pPr marL="466725" indent="-285750" algn="just">
              <a:buFont typeface="Wingdings" panose="05000000000000000000" pitchFamily="2" charset="2"/>
              <a:buChar char="ü"/>
            </a:pPr>
            <a:endParaRPr lang="ja-JP" altLang="en-US" sz="1400" dirty="0">
              <a:latin typeface="Segoe UI" panose="020B0502040204020203" pitchFamily="34" charset="0"/>
              <a:cs typeface="Segoe UI" panose="020B0502040204020203" pitchFamily="34" charset="0"/>
            </a:endParaRPr>
          </a:p>
          <a:p>
            <a:pPr algn="just"/>
            <a:r>
              <a:rPr lang="ja-JP" altLang="en-US" sz="1400" dirty="0">
                <a:latin typeface="Segoe UI" panose="020B0502040204020203" pitchFamily="34" charset="0"/>
                <a:cs typeface="Segoe UI" panose="020B0502040204020203" pitchFamily="34" charset="0"/>
              </a:rPr>
              <a:t>■内容</a:t>
            </a: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ユニークな</a:t>
            </a:r>
            <a:r>
              <a:rPr lang="en-US" altLang="ja-JP" sz="1400" dirty="0">
                <a:latin typeface="Segoe UI" panose="020B0502040204020203" pitchFamily="34" charset="0"/>
                <a:cs typeface="Segoe UI" panose="020B0502040204020203" pitchFamily="34" charset="0"/>
              </a:rPr>
              <a:t>IT</a:t>
            </a:r>
            <a:r>
              <a:rPr lang="ja-JP" altLang="en-US" sz="1400" dirty="0">
                <a:latin typeface="Segoe UI" panose="020B0502040204020203" pitchFamily="34" charset="0"/>
                <a:cs typeface="Segoe UI" panose="020B0502040204020203" pitchFamily="34" charset="0"/>
              </a:rPr>
              <a:t>企業の</a:t>
            </a:r>
            <a:r>
              <a:rPr lang="en-US" altLang="ja-JP" sz="1400" dirty="0">
                <a:latin typeface="Segoe UI" panose="020B0502040204020203" pitchFamily="34" charset="0"/>
                <a:cs typeface="Segoe UI" panose="020B0502040204020203" pitchFamily="34" charset="0"/>
              </a:rPr>
              <a:t>A</a:t>
            </a:r>
            <a:r>
              <a:rPr lang="ja-JP" altLang="en-US" sz="1400" dirty="0">
                <a:latin typeface="Segoe UI" panose="020B0502040204020203" pitchFamily="34" charset="0"/>
                <a:cs typeface="Segoe UI" panose="020B0502040204020203" pitchFamily="34" charset="0"/>
              </a:rPr>
              <a:t>社と連携。情報を的確に整理する力を学び、自社の開発力を高める。</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独自の社風を放つ広告代理店の</a:t>
            </a:r>
            <a:r>
              <a:rPr lang="en-US" altLang="ja-JP" sz="1400" dirty="0">
                <a:latin typeface="Segoe UI" panose="020B0502040204020203" pitchFamily="34" charset="0"/>
                <a:cs typeface="Segoe UI" panose="020B0502040204020203" pitchFamily="34" charset="0"/>
              </a:rPr>
              <a:t>B</a:t>
            </a:r>
            <a:r>
              <a:rPr lang="ja-JP" altLang="en-US" sz="1400" dirty="0">
                <a:latin typeface="Segoe UI" panose="020B0502040204020203" pitchFamily="34" charset="0"/>
                <a:cs typeface="Segoe UI" panose="020B0502040204020203" pitchFamily="34" charset="0"/>
              </a:rPr>
              <a:t>社と連携。バイタリティーあふれる提案営業の極意を学ぶ。</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当社としては、モノづくりの視点から開発と検証工程における技術の見つめ方を提供する。</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受講対象者は入社</a:t>
            </a:r>
            <a:r>
              <a:rPr lang="en-US" altLang="ja-JP" sz="1400" dirty="0">
                <a:latin typeface="Segoe UI" panose="020B0502040204020203" pitchFamily="34" charset="0"/>
                <a:cs typeface="Segoe UI" panose="020B0502040204020203" pitchFamily="34" charset="0"/>
              </a:rPr>
              <a:t>5</a:t>
            </a:r>
            <a:r>
              <a:rPr lang="ja-JP" altLang="en-US" sz="1400" dirty="0">
                <a:latin typeface="Segoe UI" panose="020B0502040204020203" pitchFamily="34" charset="0"/>
                <a:cs typeface="Segoe UI" panose="020B0502040204020203" pitchFamily="34" charset="0"/>
              </a:rPr>
              <a:t>年未満の社員とする。</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endParaRPr lang="ja-JP" altLang="en-US" sz="1400" dirty="0">
              <a:latin typeface="Segoe UI" panose="020B0502040204020203" pitchFamily="34" charset="0"/>
              <a:cs typeface="Segoe UI" panose="020B0502040204020203" pitchFamily="34" charset="0"/>
            </a:endParaRPr>
          </a:p>
          <a:p>
            <a:pPr algn="just"/>
            <a:r>
              <a:rPr lang="ja-JP" altLang="en-US" sz="1400" dirty="0">
                <a:latin typeface="Segoe UI" panose="020B0502040204020203" pitchFamily="34" charset="0"/>
                <a:cs typeface="Segoe UI" panose="020B0502040204020203" pitchFamily="34" charset="0"/>
              </a:rPr>
              <a:t>■効果</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各社が専門知識、ビジネス感を披露することで、感性豊かな人間性が養われる。</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専門外の知識を学び、考え方や行動様式を実務に生かせる。</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endParaRPr lang="ja-JP" altLang="en-US" sz="1400" dirty="0">
              <a:latin typeface="Segoe UI" panose="020B0502040204020203" pitchFamily="34" charset="0"/>
              <a:cs typeface="Segoe UI" panose="020B0502040204020203" pitchFamily="34" charset="0"/>
            </a:endParaRPr>
          </a:p>
          <a:p>
            <a:pPr algn="just"/>
            <a:r>
              <a:rPr lang="ja-JP" altLang="en-US" sz="1400" dirty="0">
                <a:latin typeface="Segoe UI" panose="020B0502040204020203" pitchFamily="34" charset="0"/>
                <a:cs typeface="Segoe UI" panose="020B0502040204020203" pitchFamily="34" charset="0"/>
              </a:rPr>
              <a:t>■方法</a:t>
            </a: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研修準備チームを設け、実施内容の詳細を策定する。</a:t>
            </a:r>
            <a:endParaRPr lang="en-US" altLang="ja-JP" sz="1400" dirty="0">
              <a:latin typeface="Segoe UI" panose="020B0502040204020203" pitchFamily="34" charset="0"/>
              <a:cs typeface="Segoe UI" panose="020B0502040204020203" pitchFamily="34" charset="0"/>
            </a:endParaRP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同チームがカリキュラム作成から研修運営を遂行する。</a:t>
            </a: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月１回程度を目安に相互研修会を実施する。</a:t>
            </a:r>
          </a:p>
          <a:p>
            <a:pPr marL="523875" indent="-342900" algn="just">
              <a:buFont typeface="+mj-lt"/>
              <a:buAutoNum type="arabicPeriod"/>
            </a:pPr>
            <a:r>
              <a:rPr lang="ja-JP" altLang="en-US" sz="1400" dirty="0">
                <a:latin typeface="Segoe UI" panose="020B0502040204020203" pitchFamily="34" charset="0"/>
                <a:cs typeface="Segoe UI" panose="020B0502040204020203" pitchFamily="34" charset="0"/>
              </a:rPr>
              <a:t>研修は勤務時間内とし、月</a:t>
            </a:r>
            <a:r>
              <a:rPr lang="en-US" altLang="ja-JP" sz="1400" dirty="0">
                <a:latin typeface="Segoe UI" panose="020B0502040204020203" pitchFamily="34" charset="0"/>
                <a:cs typeface="Segoe UI" panose="020B0502040204020203" pitchFamily="34" charset="0"/>
              </a:rPr>
              <a:t>5</a:t>
            </a:r>
            <a:r>
              <a:rPr lang="ja-JP" altLang="en-US" sz="1400" dirty="0">
                <a:latin typeface="Segoe UI" panose="020B0502040204020203" pitchFamily="34" charset="0"/>
                <a:cs typeface="Segoe UI" panose="020B0502040204020203" pitchFamily="34" charset="0"/>
              </a:rPr>
              <a:t>時間程度を予定する。</a:t>
            </a:r>
          </a:p>
        </p:txBody>
      </p:sp>
      <p:sp>
        <p:nvSpPr>
          <p:cNvPr id="11" name="正方形/長方形 10"/>
          <p:cNvSpPr/>
          <p:nvPr/>
        </p:nvSpPr>
        <p:spPr>
          <a:xfrm>
            <a:off x="569342" y="1223998"/>
            <a:ext cx="1704935" cy="461665"/>
          </a:xfrm>
          <a:prstGeom prst="rect">
            <a:avLst/>
          </a:prstGeom>
        </p:spPr>
        <p:txBody>
          <a:bodyPr wrap="square">
            <a:spAutoFit/>
          </a:bodyPr>
          <a:lstStyle/>
          <a:p>
            <a:pPr algn="ctr"/>
            <a:r>
              <a:rPr lang="zh-TW" altLang="en-US" sz="1200" dirty="0">
                <a:latin typeface="Segoe UI" panose="020B0502040204020203" pitchFamily="34" charset="0"/>
                <a:cs typeface="Segoe UI" panose="020B0502040204020203" pitchFamily="34" charset="0"/>
              </a:rPr>
              <a:t>三間公司共同舉辦研討會的實施方針</a:t>
            </a:r>
          </a:p>
        </p:txBody>
      </p:sp>
    </p:spTree>
    <p:extLst>
      <p:ext uri="{BB962C8B-B14F-4D97-AF65-F5344CB8AC3E}">
        <p14:creationId xmlns:p14="http://schemas.microsoft.com/office/powerpoint/2010/main" val="30207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0" y="0"/>
            <a:ext cx="828000" cy="990599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6" name="正方形/長方形 5"/>
          <p:cNvSpPr/>
          <p:nvPr/>
        </p:nvSpPr>
        <p:spPr>
          <a:xfrm>
            <a:off x="1467874" y="1034056"/>
            <a:ext cx="4258369" cy="934478"/>
          </a:xfrm>
          <a:prstGeom prst="rect">
            <a:avLst/>
          </a:prstGeom>
        </p:spPr>
        <p:txBody>
          <a:bodyPr wrap="square" lIns="36000" tIns="36000" rIns="36000" bIns="36000" anchor="ctr" anchorCtr="0">
            <a:spAutoFit/>
          </a:bodyPr>
          <a:lstStyle/>
          <a:p>
            <a:r>
              <a:rPr lang="zh-TW" altLang="en-US" sz="2800" spc="-150" dirty="0">
                <a:latin typeface="游ゴシック Medium" panose="020B0500000000000000" pitchFamily="50" charset="-128"/>
                <a:ea typeface="游ゴシック Medium" panose="020B0500000000000000" pitchFamily="50" charset="-128"/>
                <a:cs typeface="Segoe UI" panose="020B0502040204020203" pitchFamily="34" charset="0"/>
              </a:rPr>
              <a:t>提供專業知識</a:t>
            </a:r>
            <a:r>
              <a:rPr lang="ja-JP" altLang="en-US" sz="2800" spc="-150" dirty="0">
                <a:latin typeface="游ゴシック Medium" panose="020B0500000000000000" pitchFamily="50" charset="-128"/>
                <a:ea typeface="游ゴシック Medium" panose="020B0500000000000000" pitchFamily="50" charset="-128"/>
                <a:cs typeface="Segoe UI" panose="020B0502040204020203" pitchFamily="34" charset="0"/>
              </a:rPr>
              <a:t>、</a:t>
            </a:r>
            <a:br>
              <a:rPr lang="en-US" altLang="ja-JP" sz="2800" spc="-150" dirty="0">
                <a:latin typeface="游ゴシック Medium" panose="020B0500000000000000" pitchFamily="50" charset="-128"/>
                <a:ea typeface="游ゴシック Medium" panose="020B0500000000000000" pitchFamily="50" charset="-128"/>
                <a:cs typeface="Segoe UI" panose="020B0502040204020203" pitchFamily="34" charset="0"/>
              </a:rPr>
            </a:br>
            <a:r>
              <a:rPr lang="zh-TW" altLang="en-US" sz="2800" spc="-150">
                <a:latin typeface="游ゴシック Medium" panose="020B0500000000000000" pitchFamily="50" charset="-128"/>
                <a:ea typeface="游ゴシック Medium" panose="020B0500000000000000" pitchFamily="50" charset="-128"/>
                <a:cs typeface="Segoe UI" panose="020B0502040204020203" pitchFamily="34" charset="0"/>
              </a:rPr>
              <a:t>吸收新知識</a:t>
            </a:r>
            <a:endParaRPr lang="ja-JP" altLang="en-US" sz="2800" spc="-15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8" name="正方形/長方形 7"/>
          <p:cNvSpPr/>
          <p:nvPr/>
        </p:nvSpPr>
        <p:spPr>
          <a:xfrm>
            <a:off x="1467875" y="736314"/>
            <a:ext cx="2822771" cy="253916"/>
          </a:xfrm>
          <a:prstGeom prst="rect">
            <a:avLst/>
          </a:prstGeom>
        </p:spPr>
        <p:txBody>
          <a:bodyPr wrap="square">
            <a:spAutoFit/>
          </a:bodyPr>
          <a:lstStyle/>
          <a:p>
            <a:r>
              <a:rPr lang="zh-TW" altLang="en-US" sz="1050" dirty="0">
                <a:latin typeface="Segoe UI" panose="020B0502040204020203" pitchFamily="34" charset="0"/>
                <a:cs typeface="Segoe UI" panose="020B0502040204020203" pitchFamily="34" charset="0"/>
              </a:rPr>
              <a:t>三間公司共同舉辦研討會的實施方針</a:t>
            </a:r>
          </a:p>
        </p:txBody>
      </p:sp>
      <p:sp>
        <p:nvSpPr>
          <p:cNvPr id="9" name="正方形/長方形 8"/>
          <p:cNvSpPr/>
          <p:nvPr/>
        </p:nvSpPr>
        <p:spPr>
          <a:xfrm>
            <a:off x="824148" y="0"/>
            <a:ext cx="360000" cy="990599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10" name="正方形/長方形 9"/>
          <p:cNvSpPr/>
          <p:nvPr/>
        </p:nvSpPr>
        <p:spPr>
          <a:xfrm>
            <a:off x="1193238" y="3747129"/>
            <a:ext cx="5342474" cy="738664"/>
          </a:xfrm>
          <a:prstGeom prst="rect">
            <a:avLst/>
          </a:prstGeom>
        </p:spPr>
        <p:txBody>
          <a:bodyPr wrap="square">
            <a:spAutoFit/>
          </a:bodyPr>
          <a:lstStyle/>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開発主体の当社社員は、多様な職種の人間と接点が少ない。</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革新に必要な発想や着眼点を磨くための外部刺激がない。</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人材育成の定期的な研修カリキュラムを用意していない。</a:t>
            </a:r>
            <a:endParaRPr lang="en-US" altLang="ja-JP" sz="1400" dirty="0">
              <a:latin typeface="Segoe UI" panose="020B0502040204020203" pitchFamily="34" charset="0"/>
              <a:cs typeface="Segoe UI" panose="020B0502040204020203" pitchFamily="34" charset="0"/>
            </a:endParaRPr>
          </a:p>
        </p:txBody>
      </p:sp>
      <p:sp>
        <p:nvSpPr>
          <p:cNvPr id="11" name="正方形/長方形 10"/>
          <p:cNvSpPr/>
          <p:nvPr/>
        </p:nvSpPr>
        <p:spPr>
          <a:xfrm>
            <a:off x="1193238" y="7041160"/>
            <a:ext cx="5342474" cy="738664"/>
          </a:xfrm>
          <a:prstGeom prst="rect">
            <a:avLst/>
          </a:prstGeom>
        </p:spPr>
        <p:txBody>
          <a:bodyPr wrap="square">
            <a:spAutoFit/>
          </a:bodyPr>
          <a:lstStyle/>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各社が専門知識とビジネス感を披露することで、感性豊かな人間性が養われる。</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専門外の知識を学び、考え方や行動様式を実務に生かせる。</a:t>
            </a:r>
          </a:p>
        </p:txBody>
      </p:sp>
      <p:sp>
        <p:nvSpPr>
          <p:cNvPr id="12" name="正方形/長方形 11"/>
          <p:cNvSpPr/>
          <p:nvPr/>
        </p:nvSpPr>
        <p:spPr>
          <a:xfrm>
            <a:off x="1193238" y="5017118"/>
            <a:ext cx="5342474" cy="1600438"/>
          </a:xfrm>
          <a:prstGeom prst="rect">
            <a:avLst/>
          </a:prstGeom>
        </p:spPr>
        <p:txBody>
          <a:bodyPr wrap="square">
            <a:spAutoFit/>
          </a:bodyPr>
          <a:lstStyle/>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ユニークな</a:t>
            </a:r>
            <a:r>
              <a:rPr lang="en-US" altLang="ja-JP" sz="1400" dirty="0">
                <a:latin typeface="Segoe UI" panose="020B0502040204020203" pitchFamily="34" charset="0"/>
                <a:cs typeface="Segoe UI" panose="020B0502040204020203" pitchFamily="34" charset="0"/>
              </a:rPr>
              <a:t>IT</a:t>
            </a:r>
            <a:r>
              <a:rPr lang="ja-JP" altLang="en-US" sz="1400" dirty="0">
                <a:latin typeface="Segoe UI" panose="020B0502040204020203" pitchFamily="34" charset="0"/>
                <a:cs typeface="Segoe UI" panose="020B0502040204020203" pitchFamily="34" charset="0"/>
              </a:rPr>
              <a:t>企業の</a:t>
            </a:r>
            <a:r>
              <a:rPr lang="en-US" altLang="ja-JP" sz="1400" dirty="0">
                <a:latin typeface="Segoe UI" panose="020B0502040204020203" pitchFamily="34" charset="0"/>
                <a:cs typeface="Segoe UI" panose="020B0502040204020203" pitchFamily="34" charset="0"/>
              </a:rPr>
              <a:t>A</a:t>
            </a:r>
            <a:r>
              <a:rPr lang="ja-JP" altLang="en-US" sz="1400" dirty="0">
                <a:latin typeface="Segoe UI" panose="020B0502040204020203" pitchFamily="34" charset="0"/>
                <a:cs typeface="Segoe UI" panose="020B0502040204020203" pitchFamily="34" charset="0"/>
              </a:rPr>
              <a:t>社と連携。情報を的確に整理する力を学び、自社の開発力を高める。</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独自の社風を放つ広告代理店の</a:t>
            </a:r>
            <a:r>
              <a:rPr lang="en-US" altLang="ja-JP" sz="1400" dirty="0">
                <a:latin typeface="Segoe UI" panose="020B0502040204020203" pitchFamily="34" charset="0"/>
                <a:cs typeface="Segoe UI" panose="020B0502040204020203" pitchFamily="34" charset="0"/>
              </a:rPr>
              <a:t>B</a:t>
            </a:r>
            <a:r>
              <a:rPr lang="ja-JP" altLang="en-US" sz="1400" dirty="0">
                <a:latin typeface="Segoe UI" panose="020B0502040204020203" pitchFamily="34" charset="0"/>
                <a:cs typeface="Segoe UI" panose="020B0502040204020203" pitchFamily="34" charset="0"/>
              </a:rPr>
              <a:t>社と連携。バイタリティーあふれる提案営業の極意を学ぶ。</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当社としては、モノづくりの視点から開発と検証工程における技術の見つめ方を提供する。</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受講対象者は入社</a:t>
            </a:r>
            <a:r>
              <a:rPr lang="en-US" altLang="ja-JP" sz="1400" dirty="0">
                <a:latin typeface="Segoe UI" panose="020B0502040204020203" pitchFamily="34" charset="0"/>
                <a:cs typeface="Segoe UI" panose="020B0502040204020203" pitchFamily="34" charset="0"/>
              </a:rPr>
              <a:t>5</a:t>
            </a:r>
            <a:r>
              <a:rPr lang="ja-JP" altLang="en-US" sz="1400" dirty="0">
                <a:latin typeface="Segoe UI" panose="020B0502040204020203" pitchFamily="34" charset="0"/>
                <a:cs typeface="Segoe UI" panose="020B0502040204020203" pitchFamily="34" charset="0"/>
              </a:rPr>
              <a:t>年未満の社員とする。</a:t>
            </a:r>
          </a:p>
        </p:txBody>
      </p:sp>
      <p:sp>
        <p:nvSpPr>
          <p:cNvPr id="13" name="正方形/長方形 12"/>
          <p:cNvSpPr/>
          <p:nvPr/>
        </p:nvSpPr>
        <p:spPr>
          <a:xfrm>
            <a:off x="1193238" y="8418871"/>
            <a:ext cx="5342474" cy="954107"/>
          </a:xfrm>
          <a:prstGeom prst="rect">
            <a:avLst/>
          </a:prstGeom>
        </p:spPr>
        <p:txBody>
          <a:bodyPr wrap="square">
            <a:spAutoFit/>
          </a:bodyPr>
          <a:lstStyle/>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研修準備チームを設け、実施内容の詳細を策定する。</a:t>
            </a:r>
            <a:endParaRPr lang="en-US" altLang="ja-JP" sz="1400" dirty="0">
              <a:latin typeface="Segoe UI" panose="020B0502040204020203" pitchFamily="34" charset="0"/>
              <a:cs typeface="Segoe UI" panose="020B0502040204020203" pitchFamily="34" charset="0"/>
            </a:endParaRP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同チームがカリキュラム作成から研修運営を遂行する。</a:t>
            </a: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月１回程度を目安に相互研修会を実施する。</a:t>
            </a:r>
          </a:p>
          <a:p>
            <a:pPr marL="269875" indent="-269875" algn="just">
              <a:buFont typeface="+mj-lt"/>
              <a:buAutoNum type="arabicPeriod"/>
            </a:pPr>
            <a:r>
              <a:rPr lang="ja-JP" altLang="en-US" sz="1400" dirty="0">
                <a:latin typeface="Segoe UI" panose="020B0502040204020203" pitchFamily="34" charset="0"/>
                <a:cs typeface="Segoe UI" panose="020B0502040204020203" pitchFamily="34" charset="0"/>
              </a:rPr>
              <a:t>研修は勤務時間内とし、月</a:t>
            </a:r>
            <a:r>
              <a:rPr lang="en-US" altLang="ja-JP" sz="1400" dirty="0">
                <a:latin typeface="Segoe UI" panose="020B0502040204020203" pitchFamily="34" charset="0"/>
                <a:cs typeface="Segoe UI" panose="020B0502040204020203" pitchFamily="34" charset="0"/>
              </a:rPr>
              <a:t>5</a:t>
            </a:r>
            <a:r>
              <a:rPr lang="ja-JP" altLang="en-US" sz="1400" dirty="0">
                <a:latin typeface="Segoe UI" panose="020B0502040204020203" pitchFamily="34" charset="0"/>
                <a:cs typeface="Segoe UI" panose="020B0502040204020203" pitchFamily="34" charset="0"/>
              </a:rPr>
              <a:t>時間程度を予定する。</a:t>
            </a:r>
          </a:p>
        </p:txBody>
      </p:sp>
      <p:graphicFrame>
        <p:nvGraphicFramePr>
          <p:cNvPr id="19" name="図表 18"/>
          <p:cNvGraphicFramePr/>
          <p:nvPr/>
        </p:nvGraphicFramePr>
        <p:xfrm>
          <a:off x="4065793" y="1996379"/>
          <a:ext cx="2308422" cy="1538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正方形/長方形 19"/>
          <p:cNvSpPr/>
          <p:nvPr/>
        </p:nvSpPr>
        <p:spPr>
          <a:xfrm>
            <a:off x="824148" y="3426195"/>
            <a:ext cx="360000" cy="13805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3" name="正方形/長方形 2"/>
          <p:cNvSpPr/>
          <p:nvPr/>
        </p:nvSpPr>
        <p:spPr>
          <a:xfrm>
            <a:off x="784038" y="3890758"/>
            <a:ext cx="400110" cy="451406"/>
          </a:xfrm>
          <a:prstGeom prst="rect">
            <a:avLst/>
          </a:prstGeom>
        </p:spPr>
        <p:txBody>
          <a:bodyPr vert="eaVert" wrap="none">
            <a:spAutoFit/>
          </a:bodyPr>
          <a:lstStyle/>
          <a:p>
            <a:pPr algn="just"/>
            <a:r>
              <a:rPr lang="ja-JP" altLang="en-US" sz="1400" dirty="0">
                <a:latin typeface="Segoe UI" panose="020B0502040204020203" pitchFamily="34" charset="0"/>
                <a:cs typeface="Segoe UI" panose="020B0502040204020203" pitchFamily="34" charset="0"/>
              </a:rPr>
              <a:t>現状</a:t>
            </a:r>
          </a:p>
        </p:txBody>
      </p:sp>
      <p:sp>
        <p:nvSpPr>
          <p:cNvPr id="14" name="正方形/長方形 13"/>
          <p:cNvSpPr/>
          <p:nvPr/>
        </p:nvSpPr>
        <p:spPr>
          <a:xfrm>
            <a:off x="784038" y="5591634"/>
            <a:ext cx="400110" cy="451406"/>
          </a:xfrm>
          <a:prstGeom prst="rect">
            <a:avLst/>
          </a:prstGeom>
        </p:spPr>
        <p:txBody>
          <a:bodyPr vert="eaVert" wrap="none">
            <a:spAutoFit/>
          </a:bodyPr>
          <a:lstStyle/>
          <a:p>
            <a:pPr algn="just"/>
            <a:r>
              <a:rPr lang="ja-JP" altLang="en-US" sz="1400" dirty="0">
                <a:latin typeface="Segoe UI" panose="020B0502040204020203" pitchFamily="34" charset="0"/>
                <a:cs typeface="Segoe UI" panose="020B0502040204020203" pitchFamily="34" charset="0"/>
              </a:rPr>
              <a:t>内容</a:t>
            </a:r>
          </a:p>
        </p:txBody>
      </p:sp>
      <p:sp>
        <p:nvSpPr>
          <p:cNvPr id="22" name="正方形/長方形 21"/>
          <p:cNvSpPr/>
          <p:nvPr/>
        </p:nvSpPr>
        <p:spPr>
          <a:xfrm>
            <a:off x="824148" y="6827947"/>
            <a:ext cx="360000" cy="138053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cs typeface="Segoe UI" panose="020B0502040204020203" pitchFamily="34" charset="0"/>
            </a:endParaRPr>
          </a:p>
        </p:txBody>
      </p:sp>
      <p:sp>
        <p:nvSpPr>
          <p:cNvPr id="15" name="正方形/長方形 14"/>
          <p:cNvSpPr/>
          <p:nvPr/>
        </p:nvSpPr>
        <p:spPr>
          <a:xfrm>
            <a:off x="784038" y="7292510"/>
            <a:ext cx="400110" cy="451406"/>
          </a:xfrm>
          <a:prstGeom prst="rect">
            <a:avLst/>
          </a:prstGeom>
        </p:spPr>
        <p:txBody>
          <a:bodyPr vert="eaVert" wrap="none">
            <a:spAutoFit/>
          </a:bodyPr>
          <a:lstStyle/>
          <a:p>
            <a:pPr algn="just"/>
            <a:r>
              <a:rPr lang="ja-JP" altLang="en-US" sz="1400" dirty="0">
                <a:latin typeface="Segoe UI" panose="020B0502040204020203" pitchFamily="34" charset="0"/>
                <a:cs typeface="Segoe UI" panose="020B0502040204020203" pitchFamily="34" charset="0"/>
              </a:rPr>
              <a:t>効果</a:t>
            </a:r>
          </a:p>
        </p:txBody>
      </p:sp>
      <p:sp>
        <p:nvSpPr>
          <p:cNvPr id="18" name="正方形/長方形 17"/>
          <p:cNvSpPr/>
          <p:nvPr/>
        </p:nvSpPr>
        <p:spPr>
          <a:xfrm>
            <a:off x="784038" y="8670221"/>
            <a:ext cx="400110" cy="451406"/>
          </a:xfrm>
          <a:prstGeom prst="rect">
            <a:avLst/>
          </a:prstGeom>
        </p:spPr>
        <p:txBody>
          <a:bodyPr vert="eaVert" wrap="none">
            <a:spAutoFit/>
          </a:bodyPr>
          <a:lstStyle/>
          <a:p>
            <a:pPr algn="just"/>
            <a:r>
              <a:rPr lang="ja-JP" altLang="en-US" sz="1400" dirty="0">
                <a:latin typeface="Segoe UI" panose="020B0502040204020203" pitchFamily="34" charset="0"/>
                <a:cs typeface="Segoe UI" panose="020B0502040204020203" pitchFamily="34" charset="0"/>
              </a:rPr>
              <a:t>方法</a:t>
            </a:r>
          </a:p>
        </p:txBody>
      </p:sp>
    </p:spTree>
    <p:extLst>
      <p:ext uri="{BB962C8B-B14F-4D97-AF65-F5344CB8AC3E}">
        <p14:creationId xmlns:p14="http://schemas.microsoft.com/office/powerpoint/2010/main" val="368430084"/>
      </p:ext>
    </p:extLst>
  </p:cSld>
  <p:clrMapOvr>
    <a:masterClrMapping/>
  </p:clrMapOvr>
</p:sld>
</file>

<file path=ppt/theme/theme1.xml><?xml version="1.0" encoding="utf-8"?>
<a:theme xmlns:a="http://schemas.openxmlformats.org/drawingml/2006/main" name="Office テーマ">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738</Words>
  <Application>Microsoft Office PowerPoint</Application>
  <PresentationFormat>A4 紙張 (210x297 公釐)</PresentationFormat>
  <Paragraphs>44</Paragraphs>
  <Slides>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vt:i4>
      </vt:variant>
    </vt:vector>
  </HeadingPairs>
  <TitlesOfParts>
    <vt:vector size="11" baseType="lpstr">
      <vt:lpstr>メイリオ</vt:lpstr>
      <vt:lpstr>游ゴシック</vt:lpstr>
      <vt:lpstr>游ゴシック Medium</vt:lpstr>
      <vt:lpstr>Arial</vt:lpstr>
      <vt:lpstr>Calibri</vt:lpstr>
      <vt:lpstr>Calibri Light</vt:lpstr>
      <vt:lpstr>Segoe UI</vt:lpstr>
      <vt:lpstr>Wingdings</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2022-04-18T04:06:31Z</dcterms:modified>
</cp:coreProperties>
</file>