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5628" autoAdjust="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96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ja-JP"/>
              <a:t>週</a:t>
            </a:r>
            <a:r>
              <a:rPr lang="en-US"/>
              <a:t>2</a:t>
            </a:r>
            <a:r>
              <a:rPr lang="ja-JP"/>
              <a:t>回以上「ジョギング・ランニング」を行う人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6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推計人口（万人）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141</c:v>
                </c:pt>
                <c:pt idx="1">
                  <c:v>214</c:v>
                </c:pt>
                <c:pt idx="2">
                  <c:v>216</c:v>
                </c:pt>
                <c:pt idx="3">
                  <c:v>248</c:v>
                </c:pt>
                <c:pt idx="4">
                  <c:v>301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5-4DAD-B6A3-A8EE092B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10484768"/>
        <c:axId val="-81047878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実施率（％）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1.4</c:v>
                </c:pt>
                <c:pt idx="1">
                  <c:v>2.1</c:v>
                </c:pt>
                <c:pt idx="2">
                  <c:v>2.1</c:v>
                </c:pt>
                <c:pt idx="3">
                  <c:v>2.4</c:v>
                </c:pt>
                <c:pt idx="4">
                  <c:v>2.9</c:v>
                </c:pt>
                <c:pt idx="5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D5-4DAD-B6A3-A8EE092B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10488576"/>
        <c:axId val="-810479872"/>
      </c:lineChart>
      <c:catAx>
        <c:axId val="-81048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78784"/>
        <c:crosses val="autoZero"/>
        <c:auto val="1"/>
        <c:lblAlgn val="ctr"/>
        <c:lblOffset val="100"/>
        <c:noMultiLvlLbl val="0"/>
      </c:catAx>
      <c:valAx>
        <c:axId val="-810478784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84768"/>
        <c:crosses val="autoZero"/>
        <c:crossBetween val="between"/>
      </c:valAx>
      <c:valAx>
        <c:axId val="-810479872"/>
        <c:scaling>
          <c:orientation val="minMax"/>
        </c:scaling>
        <c:delete val="0"/>
        <c:axPos val="r"/>
        <c:numFmt formatCode="#,##0.0_);[Red]\(#,##0.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88576"/>
        <c:crosses val="max"/>
        <c:crossBetween val="between"/>
      </c:valAx>
      <c:catAx>
        <c:axId val="-81048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10479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8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96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ja-JP"/>
              <a:t>週</a:t>
            </a:r>
            <a:r>
              <a:rPr lang="en-US"/>
              <a:t>2</a:t>
            </a:r>
            <a:r>
              <a:rPr lang="ja-JP"/>
              <a:t>回以上「ジョギング・ランニング」を行う人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6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推計人口（万人）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141</c:v>
                </c:pt>
                <c:pt idx="1">
                  <c:v>214</c:v>
                </c:pt>
                <c:pt idx="2">
                  <c:v>216</c:v>
                </c:pt>
                <c:pt idx="3">
                  <c:v>248</c:v>
                </c:pt>
                <c:pt idx="4">
                  <c:v>301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5-4DAD-B6A3-A8EE092B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10484768"/>
        <c:axId val="-81047878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実施率（％）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1.4</c:v>
                </c:pt>
                <c:pt idx="1">
                  <c:v>2.1</c:v>
                </c:pt>
                <c:pt idx="2">
                  <c:v>2.1</c:v>
                </c:pt>
                <c:pt idx="3">
                  <c:v>2.4</c:v>
                </c:pt>
                <c:pt idx="4">
                  <c:v>2.9</c:v>
                </c:pt>
                <c:pt idx="5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D5-4DAD-B6A3-A8EE092B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10488576"/>
        <c:axId val="-810479872"/>
      </c:lineChart>
      <c:catAx>
        <c:axId val="-81048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78784"/>
        <c:crosses val="autoZero"/>
        <c:auto val="1"/>
        <c:lblAlgn val="ctr"/>
        <c:lblOffset val="100"/>
        <c:noMultiLvlLbl val="0"/>
      </c:catAx>
      <c:valAx>
        <c:axId val="-810478784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84768"/>
        <c:crosses val="autoZero"/>
        <c:crossBetween val="between"/>
      </c:valAx>
      <c:valAx>
        <c:axId val="-810479872"/>
        <c:scaling>
          <c:orientation val="minMax"/>
        </c:scaling>
        <c:delete val="0"/>
        <c:axPos val="r"/>
        <c:numFmt formatCode="#,##0.0_);[Red]\(#,##0.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88576"/>
        <c:crosses val="max"/>
        <c:crossBetween val="between"/>
      </c:valAx>
      <c:catAx>
        <c:axId val="-81048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10479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8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ja-JP" sz="960" b="0" i="0" u="none" strike="noStrike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pPr>
            <a:r>
              <a:rPr lang="ja-JP">
                <a:solidFill>
                  <a:schemeClr val="tx1"/>
                </a:solidFill>
              </a:rPr>
              <a:t>週</a:t>
            </a:r>
            <a:r>
              <a:rPr lang="en-US">
                <a:solidFill>
                  <a:schemeClr val="tx1"/>
                </a:solidFill>
              </a:rPr>
              <a:t>2</a:t>
            </a:r>
            <a:r>
              <a:rPr lang="ja-JP">
                <a:solidFill>
                  <a:schemeClr val="tx1"/>
                </a:solidFill>
              </a:rPr>
              <a:t>回以上「ジョギング・ランニング」を行う人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960" b="0" i="0" u="none" strike="noStrike" kern="1200" spc="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推計人口（万人）</c:v>
                </c:pt>
              </c:strCache>
            </c:strRef>
          </c:tx>
          <c:spPr>
            <a:solidFill>
              <a:schemeClr val="accent3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Sheet1!$B$2:$G$2</c:f>
              <c:numCache>
                <c:formatCode>General</c:formatCode>
                <c:ptCount val="6"/>
                <c:pt idx="0">
                  <c:v>141</c:v>
                </c:pt>
                <c:pt idx="1">
                  <c:v>214</c:v>
                </c:pt>
                <c:pt idx="2">
                  <c:v>216</c:v>
                </c:pt>
                <c:pt idx="3">
                  <c:v>248</c:v>
                </c:pt>
                <c:pt idx="4">
                  <c:v>301</c:v>
                </c:pt>
                <c:pt idx="5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D5-4DAD-B6A3-A8EE092B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810484768"/>
        <c:axId val="-810478784"/>
      </c:barChart>
      <c:lineChart>
        <c:grouping val="standard"/>
        <c:varyColors val="0"/>
        <c:ser>
          <c:idx val="1"/>
          <c:order val="1"/>
          <c:tx>
            <c:strRef>
              <c:f>Sheet1!$A$3</c:f>
              <c:strCache>
                <c:ptCount val="1"/>
                <c:pt idx="0">
                  <c:v>実施率（％）</c:v>
                </c:pt>
              </c:strCache>
            </c:strRef>
          </c:tx>
          <c:spPr>
            <a:ln w="28575" cap="rnd">
              <a:solidFill>
                <a:schemeClr val="accent3">
                  <a:tint val="77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>
                  <a:tint val="77000"/>
                </a:schemeClr>
              </a:solidFill>
              <a:ln w="9525">
                <a:solidFill>
                  <a:schemeClr val="accent3">
                    <a:tint val="77000"/>
                  </a:schemeClr>
                </a:solidFill>
              </a:ln>
              <a:effectLst/>
            </c:spPr>
          </c:marker>
          <c:cat>
            <c:strRef>
              <c:f>Sheet1!$B$1:$G$1</c:f>
              <c:strCach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strCache>
            </c:strRef>
          </c:cat>
          <c:val>
            <c:numRef>
              <c:f>Sheet1!$B$3:$G$3</c:f>
              <c:numCache>
                <c:formatCode>General</c:formatCode>
                <c:ptCount val="6"/>
                <c:pt idx="0">
                  <c:v>1.4</c:v>
                </c:pt>
                <c:pt idx="1">
                  <c:v>2.1</c:v>
                </c:pt>
                <c:pt idx="2">
                  <c:v>2.1</c:v>
                </c:pt>
                <c:pt idx="3">
                  <c:v>2.4</c:v>
                </c:pt>
                <c:pt idx="4">
                  <c:v>2.9</c:v>
                </c:pt>
                <c:pt idx="5">
                  <c:v>3.7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8D5-4DAD-B6A3-A8EE092BE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810488576"/>
        <c:axId val="-810479872"/>
      </c:lineChart>
      <c:catAx>
        <c:axId val="-810484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78784"/>
        <c:crosses val="autoZero"/>
        <c:auto val="1"/>
        <c:lblAlgn val="ctr"/>
        <c:lblOffset val="100"/>
        <c:noMultiLvlLbl val="0"/>
      </c:catAx>
      <c:valAx>
        <c:axId val="-810478784"/>
        <c:scaling>
          <c:orientation val="minMax"/>
          <c:max val="4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84768"/>
        <c:crosses val="autoZero"/>
        <c:crossBetween val="between"/>
      </c:valAx>
      <c:valAx>
        <c:axId val="-810479872"/>
        <c:scaling>
          <c:orientation val="minMax"/>
        </c:scaling>
        <c:delete val="0"/>
        <c:axPos val="r"/>
        <c:numFmt formatCode="#,##0.0_);[Red]\(#,##0.0\)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8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zh-TW"/>
          </a:p>
        </c:txPr>
        <c:crossAx val="-810488576"/>
        <c:crosses val="max"/>
        <c:crossBetween val="between"/>
      </c:valAx>
      <c:catAx>
        <c:axId val="-810488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-8104798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800" b="0" i="0" u="none" strike="noStrike" kern="1200" baseline="0">
              <a:solidFill>
                <a:schemeClr val="tx1"/>
              </a:solidFill>
              <a:latin typeface="+mn-ea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solidFill>
            <a:schemeClr val="tx1"/>
          </a:solidFill>
          <a:latin typeface="+mn-ea"/>
          <a:ea typeface="+mn-ea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5084"/>
            <a:ext cx="12192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143" y="305585"/>
            <a:ext cx="674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銷售一週年記念宣傳活動</a:t>
            </a:r>
            <a:endParaRPr lang="ja-JP" altLang="en-US" sz="3600" b="1" spc="-150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01259" y="1444196"/>
            <a:ext cx="4597707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401259" y="2247154"/>
            <a:ext cx="47448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モニター募集の参加型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体質改善モニターを募り、結果を公開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人、１ヵ月間、レポート提出および追加取材、目標達成者には景品贈呈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モニターレポートを編集し、新聞広告と販促小冊子に活用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食品会社とのコラボレーション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「美味しく食べて悪玉脂肪を撃退」をテーマに、食と健康を正しく理解した体質改善方法を提案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ホームページ上にクイズを掲載し、正解者に抽選で豪華プレゼントを贈呈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SNS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中心のマーケティング活動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会社ブログ、フォロワー強化による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告知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ミニイベントの不定期な週末実施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販売店対策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デモンストレーションを積極的に展開する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食品会社の商品と組み合わせ陳列を積極的に行う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既存の販売ルート以外の新規ルートを発掘する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5889" y="2247154"/>
            <a:ext cx="4535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発売開始から１年経過するも全体として好評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他社より新機能搭載の廉価製品が市場投入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他社商品との差別化が徹底されていない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「特定健診制度」によるメタボ対策の高まり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ジョギングとマラソン人口のすそ野の拡大</a:t>
            </a:r>
          </a:p>
        </p:txBody>
      </p:sp>
      <p:graphicFrame>
        <p:nvGraphicFramePr>
          <p:cNvPr id="13" name="グラフ 12"/>
          <p:cNvGraphicFramePr/>
          <p:nvPr/>
        </p:nvGraphicFramePr>
        <p:xfrm>
          <a:off x="1082868" y="3659332"/>
          <a:ext cx="4015330" cy="267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559740" y="1488651"/>
            <a:ext cx="228074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ja-JP"/>
            </a:defPPr>
            <a:lvl1pPr algn="ctr">
              <a:defRPr b="1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sz="2000" dirty="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具体的な</a:t>
            </a:r>
            <a:r>
              <a:rPr lang="en-US" altLang="ja-JP" sz="2000" dirty="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</a:t>
            </a:r>
            <a:r>
              <a:rPr lang="ja-JP" altLang="en-US" sz="2000" dirty="0">
                <a:solidFill>
                  <a:schemeClr val="accent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策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99F218-DAFC-464D-B6AF-15B8FEE32CC5}"/>
              </a:ext>
            </a:extLst>
          </p:cNvPr>
          <p:cNvSpPr/>
          <p:nvPr/>
        </p:nvSpPr>
        <p:spPr>
          <a:xfrm>
            <a:off x="1078559" y="1444196"/>
            <a:ext cx="4597707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25622" y="1488651"/>
            <a:ext cx="390358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2000" b="1" spc="-150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ジョギングブーム</a:t>
            </a:r>
            <a:r>
              <a:rPr lang="ja-JP" altLang="en-US" sz="2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は根強い</a:t>
            </a:r>
          </a:p>
        </p:txBody>
      </p:sp>
      <p:pic>
        <p:nvPicPr>
          <p:cNvPr id="12" name="グラフィックス 11" descr="実行 単色塗りつぶし">
            <a:extLst>
              <a:ext uri="{FF2B5EF4-FFF2-40B4-BE49-F238E27FC236}">
                <a16:creationId xmlns:a16="http://schemas.microsoft.com/office/drawing/2014/main" id="{31FA4290-7C4A-4C25-86A4-E0775AABB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6182" y="305585"/>
            <a:ext cx="540000" cy="540000"/>
          </a:xfrm>
          <a:prstGeom prst="rect">
            <a:avLst/>
          </a:prstGeom>
        </p:spPr>
      </p:pic>
      <p:pic>
        <p:nvPicPr>
          <p:cNvPr id="15" name="グラフィックス 14" descr="実行 単色塗りつぶし">
            <a:extLst>
              <a:ext uri="{FF2B5EF4-FFF2-40B4-BE49-F238E27FC236}">
                <a16:creationId xmlns:a16="http://schemas.microsoft.com/office/drawing/2014/main" id="{8FA2E6FE-44E9-41B5-B826-5B3656773C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39881" y="305585"/>
            <a:ext cx="540000" cy="540000"/>
          </a:xfrm>
          <a:prstGeom prst="rect">
            <a:avLst/>
          </a:prstGeom>
        </p:spPr>
      </p:pic>
      <p:pic>
        <p:nvPicPr>
          <p:cNvPr id="16" name="グラフィックス 15" descr="実行 単色塗りつぶし">
            <a:extLst>
              <a:ext uri="{FF2B5EF4-FFF2-40B4-BE49-F238E27FC236}">
                <a16:creationId xmlns:a16="http://schemas.microsoft.com/office/drawing/2014/main" id="{AC217112-B444-4D4B-A490-EE0BA8CE2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538783" y="30558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5084"/>
            <a:ext cx="12192000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143" y="305585"/>
            <a:ext cx="674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銷售一週年記念宣傳活動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401259" y="1444196"/>
            <a:ext cx="4597707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401259" y="2247154"/>
            <a:ext cx="47448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モニター募集の参加型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体質改善モニターを募り、結果を公開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人、１ヵ月間、レポート提出および追加取材、目標達成者には景品贈呈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モニターレポートを編集し、新聞広告と販促小冊子に活用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食品会社とのコラボレーション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「美味しく食べて悪玉脂肪を撃退」をテーマに、食と健康を正しく理解した体質改善方法を提案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ホームページ上にクイズを掲載し、正解者に抽選で豪華プレゼントを贈呈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SNS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中心のマーケティング活動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会社ブログ、フォロワー強化による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告知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ミニイベントの不定期な週末実施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販売店対策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デモンストレーションを積極的に展開する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食品会社の商品と組み合わせ陳列を積極的に行う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既存の販売ルート以外の新規ルートを発掘する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5889" y="2247154"/>
            <a:ext cx="4535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発売開始から１年経過するも全体として好評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他社より新機能搭載の廉価製品が市場投入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他社商品との差別化が徹底されていない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「特定健診制度」によるメタボ対策の高まり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ジョギングとマラソン人口のすそ野の拡大</a:t>
            </a:r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3653502692"/>
              </p:ext>
            </p:extLst>
          </p:nvPr>
        </p:nvGraphicFramePr>
        <p:xfrm>
          <a:off x="1082868" y="3659332"/>
          <a:ext cx="4015330" cy="267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559740" y="1488651"/>
            <a:ext cx="228074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ja-JP"/>
            </a:defPPr>
            <a:lvl1pPr algn="ctr">
              <a:defRPr b="1">
                <a:solidFill>
                  <a:schemeClr val="bg1">
                    <a:lumMod val="6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具体的な</a:t>
            </a:r>
            <a:r>
              <a:rPr lang="en-US" altLang="ja-JP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SP</a:t>
            </a:r>
            <a:r>
              <a:rPr lang="ja-JP" altLang="en-US" sz="2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策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99F218-DAFC-464D-B6AF-15B8FEE32CC5}"/>
              </a:ext>
            </a:extLst>
          </p:cNvPr>
          <p:cNvSpPr/>
          <p:nvPr/>
        </p:nvSpPr>
        <p:spPr>
          <a:xfrm>
            <a:off x="1078559" y="1444196"/>
            <a:ext cx="4597707" cy="46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25622" y="1488651"/>
            <a:ext cx="390358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2000" b="1" spc="-15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ジョギングブーム</a:t>
            </a:r>
            <a:r>
              <a:rPr lang="ja-JP" altLang="en-US" sz="20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は根強い</a:t>
            </a:r>
          </a:p>
        </p:txBody>
      </p:sp>
      <p:pic>
        <p:nvPicPr>
          <p:cNvPr id="8" name="グラフィックス 7" descr="実行 単色塗りつぶし">
            <a:extLst>
              <a:ext uri="{FF2B5EF4-FFF2-40B4-BE49-F238E27FC236}">
                <a16:creationId xmlns:a16="http://schemas.microsoft.com/office/drawing/2014/main" id="{85885D1C-4F9E-4A83-875F-50A183505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6182" y="305585"/>
            <a:ext cx="540000" cy="540000"/>
          </a:xfrm>
          <a:prstGeom prst="rect">
            <a:avLst/>
          </a:prstGeom>
        </p:spPr>
      </p:pic>
      <p:pic>
        <p:nvPicPr>
          <p:cNvPr id="16" name="グラフィックス 15" descr="実行 単色塗りつぶし">
            <a:extLst>
              <a:ext uri="{FF2B5EF4-FFF2-40B4-BE49-F238E27FC236}">
                <a16:creationId xmlns:a16="http://schemas.microsoft.com/office/drawing/2014/main" id="{300FF3A6-1C1C-49DD-BEF9-20161A93A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39881" y="305585"/>
            <a:ext cx="540000" cy="540000"/>
          </a:xfrm>
          <a:prstGeom prst="rect">
            <a:avLst/>
          </a:prstGeom>
        </p:spPr>
      </p:pic>
      <p:pic>
        <p:nvPicPr>
          <p:cNvPr id="17" name="グラフィックス 16" descr="実行 単色塗りつぶし">
            <a:extLst>
              <a:ext uri="{FF2B5EF4-FFF2-40B4-BE49-F238E27FC236}">
                <a16:creationId xmlns:a16="http://schemas.microsoft.com/office/drawing/2014/main" id="{1F90EE59-B521-415F-AC43-8D3427DF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538783" y="30558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9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/>
          <p:cNvSpPr/>
          <p:nvPr/>
        </p:nvSpPr>
        <p:spPr>
          <a:xfrm>
            <a:off x="0" y="-15084"/>
            <a:ext cx="12192000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721143" y="305585"/>
            <a:ext cx="674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b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銷售一週年記念宣傳活動</a:t>
            </a:r>
            <a:endParaRPr lang="zh-TW" altLang="en-US" sz="3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401259" y="1444196"/>
            <a:ext cx="4597707" cy="4680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401259" y="2247154"/>
            <a:ext cx="474485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モニター募集の参加型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体質改善モニターを募り、結果を公開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100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人、１ヵ月間、レポート提出および追加取材、目標達成者には景品贈呈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モニターレポートを編集し、新聞広告と販促小冊子に活用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食品会社とのコラボレーション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「美味しく食べて悪玉脂肪を撃退」をテーマに、食と健康を正しく理解した体質改善方法を提案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ホームページ上にクイズを掲載し、正解者に抽選で豪華プレゼントを贈呈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SNS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中心のマーケティング活動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会社ブログ、フォロワー強化による</a:t>
            </a:r>
            <a:r>
              <a:rPr lang="en-US" altLang="ja-JP" sz="1400" dirty="0">
                <a:latin typeface="Segoe UI" panose="020B0502040204020203" pitchFamily="34" charset="0"/>
                <a:cs typeface="Segoe UI" panose="020B0502040204020203" pitchFamily="34" charset="0"/>
              </a:rPr>
              <a:t>SP</a:t>
            </a: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告知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ミニイベントの不定期な週末実施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73050" indent="-273050">
              <a:spcBef>
                <a:spcPct val="0"/>
              </a:spcBef>
              <a:buFont typeface="+mj-lt"/>
              <a:buAutoNum type="arabicPeriod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販売店対策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デモンストレーションを積極的に展開する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食品会社の商品と組み合わせ陳列を積極的に行う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36575" lvl="1" indent="-271463">
              <a:spcBef>
                <a:spcPct val="0"/>
              </a:spcBef>
              <a:buFont typeface="+mj-ea"/>
              <a:buAutoNum type="circleNumDbPlain"/>
              <a:tabLst>
                <a:tab pos="1935279" algn="l"/>
              </a:tabLst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既存の販売ルート以外の新規ルートを発掘する</a:t>
            </a:r>
            <a:endParaRPr lang="en-US" altLang="ja-JP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1045889" y="2247154"/>
            <a:ext cx="453571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発売開始から１年経過するも全体として好評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他社より新機能搭載の廉価製品が市場投入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他社商品との差別化が徹底されていない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「特定健診制度」によるメタボ対策の高まり</a:t>
            </a:r>
          </a:p>
          <a:p>
            <a:pPr marL="273050" indent="-273050">
              <a:buFont typeface="+mj-lt"/>
              <a:buAutoNum type="arabicPeriod"/>
            </a:pPr>
            <a:r>
              <a:rPr lang="ja-JP" alt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ジョギングとマラソン人口のすそ野の拡大</a:t>
            </a:r>
          </a:p>
        </p:txBody>
      </p:sp>
      <p:graphicFrame>
        <p:nvGraphicFramePr>
          <p:cNvPr id="13" name="グラフ 12"/>
          <p:cNvGraphicFramePr/>
          <p:nvPr>
            <p:extLst>
              <p:ext uri="{D42A27DB-BD31-4B8C-83A1-F6EECF244321}">
                <p14:modId xmlns:p14="http://schemas.microsoft.com/office/powerpoint/2010/main" val="947820706"/>
              </p:ext>
            </p:extLst>
          </p:nvPr>
        </p:nvGraphicFramePr>
        <p:xfrm>
          <a:off x="1082868" y="3659332"/>
          <a:ext cx="4015330" cy="2676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7559740" y="1488651"/>
            <a:ext cx="2280745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ja-JP"/>
            </a:defPPr>
            <a:lvl1pPr algn="ctr">
              <a:defRPr sz="2000" b="1" spc="-15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ja-JP" altLang="en-US" spc="0" dirty="0"/>
              <a:t>具体的な</a:t>
            </a:r>
            <a:r>
              <a:rPr lang="en-US" altLang="ja-JP" spc="0" dirty="0"/>
              <a:t>SP</a:t>
            </a:r>
            <a:r>
              <a:rPr lang="ja-JP" altLang="en-US" spc="0" dirty="0"/>
              <a:t>策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99F218-DAFC-464D-B6AF-15B8FEE32CC5}"/>
              </a:ext>
            </a:extLst>
          </p:cNvPr>
          <p:cNvSpPr/>
          <p:nvPr/>
        </p:nvSpPr>
        <p:spPr>
          <a:xfrm>
            <a:off x="1078559" y="1444196"/>
            <a:ext cx="4597707" cy="468000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425622" y="1488651"/>
            <a:ext cx="390358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2000" b="1" spc="-150" dirty="0">
                <a:latin typeface="Segoe UI" panose="020B0502040204020203" pitchFamily="34" charset="0"/>
                <a:cs typeface="Segoe UI" panose="020B0502040204020203" pitchFamily="34" charset="0"/>
              </a:rPr>
              <a:t>ジョギングブーム</a:t>
            </a:r>
            <a:r>
              <a:rPr lang="ja-JP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は根強い</a:t>
            </a:r>
          </a:p>
        </p:txBody>
      </p:sp>
      <p:pic>
        <p:nvPicPr>
          <p:cNvPr id="8" name="グラフィックス 7" descr="実行 単色塗りつぶし">
            <a:extLst>
              <a:ext uri="{FF2B5EF4-FFF2-40B4-BE49-F238E27FC236}">
                <a16:creationId xmlns:a16="http://schemas.microsoft.com/office/drawing/2014/main" id="{85885D1C-4F9E-4A83-875F-50A183505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436182" y="305585"/>
            <a:ext cx="540000" cy="540000"/>
          </a:xfrm>
          <a:prstGeom prst="rect">
            <a:avLst/>
          </a:prstGeom>
        </p:spPr>
      </p:pic>
      <p:pic>
        <p:nvPicPr>
          <p:cNvPr id="16" name="グラフィックス 15" descr="実行 単色塗りつぶし">
            <a:extLst>
              <a:ext uri="{FF2B5EF4-FFF2-40B4-BE49-F238E27FC236}">
                <a16:creationId xmlns:a16="http://schemas.microsoft.com/office/drawing/2014/main" id="{300FF3A6-1C1C-49DD-BEF9-20161A93A6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139881" y="305585"/>
            <a:ext cx="540000" cy="540000"/>
          </a:xfrm>
          <a:prstGeom prst="rect">
            <a:avLst/>
          </a:prstGeom>
        </p:spPr>
      </p:pic>
      <p:pic>
        <p:nvPicPr>
          <p:cNvPr id="17" name="グラフィックス 16" descr="実行 単色塗りつぶし">
            <a:extLst>
              <a:ext uri="{FF2B5EF4-FFF2-40B4-BE49-F238E27FC236}">
                <a16:creationId xmlns:a16="http://schemas.microsoft.com/office/drawing/2014/main" id="{1F90EE59-B521-415F-AC43-8D3427DFB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538783" y="305585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01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1119</Words>
  <Application>Microsoft Office PowerPoint</Application>
  <PresentationFormat>寬螢幕</PresentationFormat>
  <Paragraphs>69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Segoe UI</vt:lpstr>
      <vt:lpstr>Office テーマ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2022-04-18T02:44:28Z</dcterms:modified>
</cp:coreProperties>
</file>