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720" b="0" i="0" u="none" strike="noStrike" kern="1200" spc="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ja-JP"/>
              <a:t>週</a:t>
            </a:r>
            <a:r>
              <a:rPr lang="en-US"/>
              <a:t>2</a:t>
            </a:r>
            <a:r>
              <a:rPr lang="ja-JP"/>
              <a:t>回以上「ジョギング・ランニング」を行う人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720" b="0" i="0" u="none" strike="noStrike" kern="1200" spc="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推計人口（万人）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141</c:v>
                </c:pt>
                <c:pt idx="1">
                  <c:v>214</c:v>
                </c:pt>
                <c:pt idx="2">
                  <c:v>216</c:v>
                </c:pt>
                <c:pt idx="3">
                  <c:v>248</c:v>
                </c:pt>
                <c:pt idx="4">
                  <c:v>301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B1-45DB-AEF7-E64133D16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18969312"/>
        <c:axId val="71897094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実施率（％）</c:v>
                </c:pt>
              </c:strCache>
            </c:strRef>
          </c:tx>
          <c:spPr>
            <a:ln w="28575" cap="rnd">
              <a:solidFill>
                <a:schemeClr val="accent5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>
                  <a:tint val="77000"/>
                </a:schemeClr>
              </a:solidFill>
              <a:ln w="9525">
                <a:solidFill>
                  <a:schemeClr val="accent5">
                    <a:tint val="77000"/>
                  </a:schemeClr>
                </a:solidFill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1.4</c:v>
                </c:pt>
                <c:pt idx="1">
                  <c:v>2.1</c:v>
                </c:pt>
                <c:pt idx="2">
                  <c:v>2.1</c:v>
                </c:pt>
                <c:pt idx="3">
                  <c:v>2.4</c:v>
                </c:pt>
                <c:pt idx="4">
                  <c:v>2.9</c:v>
                </c:pt>
                <c:pt idx="5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B1-45DB-AEF7-E64133D160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8972032"/>
        <c:axId val="718969856"/>
      </c:lineChart>
      <c:catAx>
        <c:axId val="71896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718970944"/>
        <c:crosses val="autoZero"/>
        <c:auto val="1"/>
        <c:lblAlgn val="ctr"/>
        <c:lblOffset val="100"/>
        <c:noMultiLvlLbl val="0"/>
      </c:catAx>
      <c:valAx>
        <c:axId val="718970944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718969312"/>
        <c:crosses val="autoZero"/>
        <c:crossBetween val="between"/>
      </c:valAx>
      <c:valAx>
        <c:axId val="718969856"/>
        <c:scaling>
          <c:orientation val="minMax"/>
        </c:scaling>
        <c:delete val="0"/>
        <c:axPos val="r"/>
        <c:numFmt formatCode="#,##0.0_);[Red]\(#,##0.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6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718972032"/>
        <c:crosses val="max"/>
        <c:crossBetween val="between"/>
      </c:valAx>
      <c:catAx>
        <c:axId val="718972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89698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9636368617274297"/>
          <c:y val="0.18370001561515881"/>
          <c:w val="0.60727262765451406"/>
          <c:h val="8.4828416301628087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6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6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E109CA16-3494-45C3-A94D-DE68BF5F6839}"/>
              </a:ext>
            </a:extLst>
          </p:cNvPr>
          <p:cNvGrpSpPr/>
          <p:nvPr/>
        </p:nvGrpSpPr>
        <p:grpSpPr>
          <a:xfrm>
            <a:off x="328721" y="235588"/>
            <a:ext cx="6200558" cy="9434823"/>
            <a:chOff x="328721" y="235588"/>
            <a:chExt cx="6200558" cy="9434823"/>
          </a:xfrm>
        </p:grpSpPr>
        <p:sp>
          <p:nvSpPr>
            <p:cNvPr id="4" name="正方形/長方形 3"/>
            <p:cNvSpPr/>
            <p:nvPr/>
          </p:nvSpPr>
          <p:spPr>
            <a:xfrm>
              <a:off x="328721" y="235588"/>
              <a:ext cx="6200558" cy="103052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594977" y="517741"/>
              <a:ext cx="56680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2800" b="1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銷售一週年記念宣傳活動</a:t>
              </a:r>
              <a:endParaRPr kumimoji="1" lang="ja-JP" altLang="en-US" sz="2800" b="1" spc="-1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3718114" y="1534204"/>
              <a:ext cx="2577178" cy="42456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562707" y="1534204"/>
              <a:ext cx="2577178" cy="42456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3718114" y="2109340"/>
              <a:ext cx="2577178" cy="60016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モニター募集の参加型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SP</a:t>
              </a: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体質改善モニターを募り、結果を公開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100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人、１ヵ月間、レポート提出および追加取材、目標達成者には景品贈呈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モニターレポートを編集し、新聞広告と販促小冊子に活用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08013" lvl="1" indent="-34290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食品会社とのコラボレーション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「美味しく食べて悪玉脂肪を撃退」をテーマに、食と健康を正しく理解した体質改善方法を提案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ホームページ上にクイズを掲載し、正解者に抽選で豪華プレゼントを贈呈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08013" lvl="1" indent="-34290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SNS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中心のマーケティング活動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会社ブログ、フォロワー強化による</a:t>
              </a:r>
              <a:r>
                <a:rPr lang="en-US" altLang="ja-JP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SP</a:t>
              </a: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告知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ミニイベントの不定期な週末実施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608013" lvl="1" indent="-34290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179388" indent="-179388">
                <a:spcBef>
                  <a:spcPct val="0"/>
                </a:spcBef>
                <a:buFont typeface="+mj-lt"/>
                <a:buAutoNum type="arabicPeriod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販売店対策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デモンストレーションを積極的に展開する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食品会社の商品と組み合わせ陳列を積極的に行う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marL="360363" lvl="1" indent="-184150">
                <a:spcBef>
                  <a:spcPct val="0"/>
                </a:spcBef>
                <a:buFont typeface="+mj-ea"/>
                <a:buAutoNum type="circleNumDbPlain"/>
                <a:tabLst>
                  <a:tab pos="1935279" algn="l"/>
                </a:tabLst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既存の販売ルート以外の新規ルートを発掘する</a:t>
              </a:r>
              <a:endParaRPr lang="en-US" altLang="ja-JP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62707" y="2109340"/>
              <a:ext cx="2577178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発売開始から１年経過するも全体として好評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他社より新機能搭載の廉価製品が市場投入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他社商品との差別化が徹底されていない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「特定健診制度」によるメタボ対策の高まり</a:t>
              </a:r>
            </a:p>
            <a:p>
              <a:pPr marL="179388" indent="-179388">
                <a:buFont typeface="+mj-lt"/>
                <a:buAutoNum type="arabicPeriod"/>
              </a:pPr>
              <a:r>
                <a:rPr lang="ja-JP" altLang="en-US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ジョギングとマラソン人口のすそ野の拡大</a:t>
              </a:r>
            </a:p>
          </p:txBody>
        </p:sp>
        <p:graphicFrame>
          <p:nvGraphicFramePr>
            <p:cNvPr id="10" name="グラフ 9"/>
            <p:cNvGraphicFramePr/>
            <p:nvPr>
              <p:extLst>
                <p:ext uri="{D42A27DB-BD31-4B8C-83A1-F6EECF244321}">
                  <p14:modId xmlns:p14="http://schemas.microsoft.com/office/powerpoint/2010/main" val="3475486276"/>
                </p:ext>
              </p:extLst>
            </p:nvPr>
          </p:nvGraphicFramePr>
          <p:xfrm>
            <a:off x="409467" y="4243877"/>
            <a:ext cx="2883658" cy="18306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テキスト ボックス 10"/>
            <p:cNvSpPr txBox="1"/>
            <p:nvPr/>
          </p:nvSpPr>
          <p:spPr>
            <a:xfrm>
              <a:off x="643663" y="1607587"/>
              <a:ext cx="2415266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ja-JP" altLang="en-US" sz="1400" b="1" spc="-150" dirty="0">
                  <a:latin typeface="Segoe UI" panose="020B0502040204020203" pitchFamily="34" charset="0"/>
                  <a:cs typeface="Segoe UI" panose="020B0502040204020203" pitchFamily="34" charset="0"/>
                </a:rPr>
                <a:t>ジョギングブーム</a:t>
              </a:r>
              <a:r>
                <a:rPr kumimoji="1" lang="ja-JP" altLang="en-US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は根強い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3905683" y="1607587"/>
              <a:ext cx="220204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ja-JP"/>
              </a:defPPr>
              <a:lvl1pPr algn="ctr">
                <a:defRPr sz="1200" b="1"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具体的な</a:t>
              </a:r>
              <a:r>
                <a:rPr lang="en-US" altLang="ja-JP" sz="14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SP</a:t>
              </a:r>
              <a:r>
                <a:rPr lang="ja-JP" altLang="en-US" sz="14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策</a:t>
              </a:r>
            </a:p>
          </p:txBody>
        </p:sp>
        <p:sp>
          <p:nvSpPr>
            <p:cNvPr id="19" name="テキスト ボックス 18"/>
            <p:cNvSpPr txBox="1"/>
            <p:nvPr/>
          </p:nvSpPr>
          <p:spPr>
            <a:xfrm>
              <a:off x="562707" y="7144624"/>
              <a:ext cx="2577178" cy="523220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ja-JP" altLang="en-US" sz="1400" b="1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健康志向、体型維持</a:t>
              </a:r>
              <a:r>
                <a:rPr lang="ja-JP" altLang="en-US" sz="1400" b="1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による</a:t>
              </a:r>
              <a:br>
                <a:rPr lang="en-US" altLang="ja-JP" sz="1400" b="1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ja-JP" altLang="en-US" sz="1400" b="1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「節制できる自分」</a:t>
              </a:r>
              <a:endParaRPr kumimoji="1" lang="ja-JP" altLang="en-US" sz="1400" b="1" dirty="0">
                <a:solidFill>
                  <a:schemeClr val="accent5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335053" y="8895384"/>
              <a:ext cx="2202040" cy="424562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1335053" y="8968767"/>
              <a:ext cx="2202040" cy="307777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>
              <a:defPPr>
                <a:defRPr lang="ja-JP"/>
              </a:defPPr>
              <a:lvl1pPr algn="ctr">
                <a:defRPr sz="1200" b="1">
                  <a:solidFill>
                    <a:schemeClr val="accent2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defRPr>
              </a:lvl1pPr>
            </a:lstStyle>
            <a:p>
              <a:r>
                <a:rPr lang="ja-JP" altLang="en-US" sz="1400" dirty="0">
                  <a:solidFill>
                    <a:schemeClr val="tx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予測される効果</a:t>
              </a:r>
            </a:p>
          </p:txBody>
        </p:sp>
        <p:sp>
          <p:nvSpPr>
            <p:cNvPr id="20" name="テキスト ボックス 19"/>
            <p:cNvSpPr txBox="1"/>
            <p:nvPr/>
          </p:nvSpPr>
          <p:spPr>
            <a:xfrm>
              <a:off x="3508476" y="8738333"/>
              <a:ext cx="2202040" cy="738664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kumimoji="1"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出荷数量　</a:t>
              </a:r>
              <a:r>
                <a:rPr kumimoji="1" lang="en-US" altLang="ja-JP" sz="1400">
                  <a:latin typeface="Segoe UI" panose="020B0502040204020203" pitchFamily="34" charset="0"/>
                  <a:cs typeface="Segoe UI" panose="020B0502040204020203" pitchFamily="34" charset="0"/>
                </a:rPr>
                <a:t>130</a:t>
              </a:r>
              <a:r>
                <a:rPr kumimoji="1" lang="ja-JP" altLang="en-US" sz="1400">
                  <a:latin typeface="Segoe UI" panose="020B0502040204020203" pitchFamily="34" charset="0"/>
                  <a:cs typeface="Segoe UI" panose="020B0502040204020203" pitchFamily="34" charset="0"/>
                </a:rPr>
                <a:t>％</a:t>
              </a:r>
              <a:endParaRPr kumimoji="1" lang="en-US" altLang="ja-JP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sz="1400">
                  <a:latin typeface="Segoe UI" panose="020B0502040204020203" pitchFamily="34" charset="0"/>
                  <a:cs typeface="Segoe UI" panose="020B0502040204020203" pitchFamily="34" charset="0"/>
                </a:rPr>
                <a:t>売上高　　</a:t>
              </a:r>
              <a:r>
                <a:rPr lang="en-US" altLang="ja-JP" sz="1400">
                  <a:latin typeface="Segoe UI" panose="020B0502040204020203" pitchFamily="34" charset="0"/>
                  <a:cs typeface="Segoe UI" panose="020B0502040204020203" pitchFamily="34" charset="0"/>
                </a:rPr>
                <a:t>110</a:t>
              </a:r>
              <a:r>
                <a:rPr lang="ja-JP" altLang="en-US" sz="1400">
                  <a:latin typeface="Segoe UI" panose="020B0502040204020203" pitchFamily="34" charset="0"/>
                  <a:cs typeface="Segoe UI" panose="020B0502040204020203" pitchFamily="34" charset="0"/>
                </a:rPr>
                <a:t>％</a:t>
              </a:r>
              <a:endParaRPr kumimoji="1" lang="en-US" altLang="ja-JP" sz="1400"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 algn="ctr"/>
              <a:r>
                <a:rPr lang="ja-JP" altLang="en-US" sz="1400">
                  <a:latin typeface="Segoe UI" panose="020B0502040204020203" pitchFamily="34" charset="0"/>
                  <a:cs typeface="Segoe UI" panose="020B0502040204020203" pitchFamily="34" charset="0"/>
                </a:rPr>
                <a:t>（</a:t>
              </a:r>
              <a:r>
                <a:rPr lang="ja-JP" altLang="en-US" sz="1400" dirty="0">
                  <a:latin typeface="Segoe UI" panose="020B0502040204020203" pitchFamily="34" charset="0"/>
                  <a:cs typeface="Segoe UI" panose="020B0502040204020203" pitchFamily="34" charset="0"/>
                </a:rPr>
                <a:t>前年上期対比）</a:t>
              </a:r>
              <a:endParaRPr kumimoji="1"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CB2FB338-2CF0-4F3A-914C-D80455CFC8A5}"/>
                </a:ext>
              </a:extLst>
            </p:cNvPr>
            <p:cNvSpPr/>
            <p:nvPr/>
          </p:nvSpPr>
          <p:spPr>
            <a:xfrm>
              <a:off x="337279" y="1266107"/>
              <a:ext cx="6192000" cy="6800653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377CC72-F818-4604-A452-1B1E6C0C9D24}"/>
                </a:ext>
              </a:extLst>
            </p:cNvPr>
            <p:cNvSpPr/>
            <p:nvPr/>
          </p:nvSpPr>
          <p:spPr>
            <a:xfrm>
              <a:off x="337279" y="8544919"/>
              <a:ext cx="6192000" cy="1125492"/>
            </a:xfrm>
            <a:prstGeom prst="rect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996969B7-3459-439E-952E-8F5868D34013}"/>
                </a:ext>
              </a:extLst>
            </p:cNvPr>
            <p:cNvSpPr/>
            <p:nvPr/>
          </p:nvSpPr>
          <p:spPr>
            <a:xfrm>
              <a:off x="337279" y="6418851"/>
              <a:ext cx="3087440" cy="46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A7C92541-E50D-4729-BEBE-6ED5CF03B451}"/>
                </a:ext>
              </a:extLst>
            </p:cNvPr>
            <p:cNvCxnSpPr>
              <a:cxnSpLocks/>
              <a:stCxn id="21" idx="0"/>
              <a:endCxn id="22" idx="0"/>
            </p:cNvCxnSpPr>
            <p:nvPr/>
          </p:nvCxnSpPr>
          <p:spPr>
            <a:xfrm>
              <a:off x="3433279" y="1266107"/>
              <a:ext cx="0" cy="7278812"/>
            </a:xfrm>
            <a:prstGeom prst="line">
              <a:avLst/>
            </a:prstGeom>
            <a:noFill/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8EBA241-4A76-44E6-85D2-FF07E84EC935}"/>
                </a:ext>
              </a:extLst>
            </p:cNvPr>
            <p:cNvSpPr/>
            <p:nvPr/>
          </p:nvSpPr>
          <p:spPr>
            <a:xfrm>
              <a:off x="337278" y="8076919"/>
              <a:ext cx="6183441" cy="46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53CA4437-34D7-4B07-A97A-3DFBB86613E5}"/>
                </a:ext>
              </a:extLst>
            </p:cNvPr>
            <p:cNvSpPr/>
            <p:nvPr/>
          </p:nvSpPr>
          <p:spPr>
            <a:xfrm rot="10800000">
              <a:off x="1188238" y="6508851"/>
              <a:ext cx="1385523" cy="28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F871D7C0-8901-4D43-BF4D-C8D75BE5F11C}"/>
                </a:ext>
              </a:extLst>
            </p:cNvPr>
            <p:cNvSpPr/>
            <p:nvPr/>
          </p:nvSpPr>
          <p:spPr>
            <a:xfrm rot="10800000">
              <a:off x="2731957" y="8166919"/>
              <a:ext cx="1385523" cy="28800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12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070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415</Words>
  <Application>Microsoft Office PowerPoint</Application>
  <PresentationFormat>A4 紙張 (210x297 公釐)</PresentationFormat>
  <Paragraphs>31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2022-04-18T02:43:44Z</dcterms:modified>
</cp:coreProperties>
</file>