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720" b="0" i="0" u="none" strike="noStrike" kern="1200" spc="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ja-JP"/>
              <a:t>週</a:t>
            </a:r>
            <a:r>
              <a:rPr lang="en-US"/>
              <a:t>2</a:t>
            </a:r>
            <a:r>
              <a:rPr lang="ja-JP"/>
              <a:t>回以上「ジョギング・ランニング」を行う人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720" b="0" i="0" u="none" strike="noStrike" kern="1200" spc="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推計人口（万人）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141</c:v>
                </c:pt>
                <c:pt idx="1">
                  <c:v>214</c:v>
                </c:pt>
                <c:pt idx="2">
                  <c:v>216</c:v>
                </c:pt>
                <c:pt idx="3">
                  <c:v>248</c:v>
                </c:pt>
                <c:pt idx="4">
                  <c:v>301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1-45DB-AEF7-E64133D16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8969312"/>
        <c:axId val="71897094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実施率（％）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1.4</c:v>
                </c:pt>
                <c:pt idx="1">
                  <c:v>2.1</c:v>
                </c:pt>
                <c:pt idx="2">
                  <c:v>2.1</c:v>
                </c:pt>
                <c:pt idx="3">
                  <c:v>2.4</c:v>
                </c:pt>
                <c:pt idx="4">
                  <c:v>2.9</c:v>
                </c:pt>
                <c:pt idx="5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B1-45DB-AEF7-E64133D16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972032"/>
        <c:axId val="718969856"/>
      </c:lineChart>
      <c:catAx>
        <c:axId val="71896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718970944"/>
        <c:crosses val="autoZero"/>
        <c:auto val="1"/>
        <c:lblAlgn val="ctr"/>
        <c:lblOffset val="100"/>
        <c:noMultiLvlLbl val="0"/>
      </c:catAx>
      <c:valAx>
        <c:axId val="718970944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718969312"/>
        <c:crosses val="autoZero"/>
        <c:crossBetween val="between"/>
      </c:valAx>
      <c:valAx>
        <c:axId val="718969856"/>
        <c:scaling>
          <c:orientation val="minMax"/>
        </c:scaling>
        <c:delete val="0"/>
        <c:axPos val="r"/>
        <c:numFmt formatCode="#,##0.0_);[Red]\(#,##0.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718972032"/>
        <c:crosses val="max"/>
        <c:crossBetween val="between"/>
      </c:valAx>
      <c:catAx>
        <c:axId val="718972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8969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636368617274297"/>
          <c:y val="0.18370001561515881"/>
          <c:w val="0.60727262765451406"/>
          <c:h val="8.482841630162808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6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9AC1867-F9B4-44B1-BBC8-2632CFD1E2F2}"/>
              </a:ext>
            </a:extLst>
          </p:cNvPr>
          <p:cNvGrpSpPr/>
          <p:nvPr/>
        </p:nvGrpSpPr>
        <p:grpSpPr>
          <a:xfrm>
            <a:off x="0" y="0"/>
            <a:ext cx="6858000" cy="9670412"/>
            <a:chOff x="0" y="0"/>
            <a:chExt cx="6858000" cy="9670412"/>
          </a:xfrm>
        </p:grpSpPr>
        <p:sp>
          <p:nvSpPr>
            <p:cNvPr id="4" name="正方形/長方形 3"/>
            <p:cNvSpPr/>
            <p:nvPr/>
          </p:nvSpPr>
          <p:spPr>
            <a:xfrm>
              <a:off x="0" y="0"/>
              <a:ext cx="6858000" cy="12661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94977" y="517741"/>
              <a:ext cx="56680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800" b="1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銷售</a:t>
              </a:r>
              <a:r>
                <a:rPr kumimoji="1" lang="zh-TW" altLang="en-US" sz="28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一週年</a:t>
              </a:r>
              <a:r>
                <a:rPr kumimoji="1" lang="zh-TW" altLang="en-US" sz="2800" b="1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記念宣傳活動</a:t>
              </a:r>
              <a:endParaRPr kumimoji="1" lang="ja-JP" altLang="en-US" sz="2800" b="1" spc="-15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18114" y="1534204"/>
              <a:ext cx="2577178" cy="42456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562707" y="1534204"/>
              <a:ext cx="2577178" cy="42456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718114" y="2109340"/>
              <a:ext cx="2577178" cy="6001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モニター募集の参加型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SP</a:t>
              </a: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体質改善モニターを募り、結果を公開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100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人、１ヵ月間、レポート提出および追加取材、目標達成者には景品贈呈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モニターレポートを編集し、新聞広告と販促小冊子に活用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08013" lvl="1" indent="-34290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食品会社とのコラボレーション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「美味しく食べて悪玉脂肪を撃退」をテーマに、食と健康を正しく理解した体質改善方法を提案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ホームページ上にクイズを掲載し、正解者に抽選で豪華プレゼントを贈呈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08013" lvl="1" indent="-34290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SNS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中心のマーケティング活動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会社ブログ、フォロワー強化による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SP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告知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ミニイベントの不定期な週末実施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08013" lvl="1" indent="-34290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販売店対策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デモンストレーションを積極的に展開する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食品会社の商品と組み合わせ陳列を積極的に行う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既存の販売ルート以外の新規ルートを発掘する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62707" y="2109340"/>
              <a:ext cx="257717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発売開始から１年経過するも全体として好評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他社より新機能搭載の廉価製品が市場投入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他社商品との差別化が徹底されていない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「特定健診制度」によるメタボ対策の高まり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ジョギングとマラソン人口のすそ野の拡大</a:t>
              </a:r>
            </a:p>
          </p:txBody>
        </p:sp>
        <p:graphicFrame>
          <p:nvGraphicFramePr>
            <p:cNvPr id="10" name="グラフ 9"/>
            <p:cNvGraphicFramePr/>
            <p:nvPr>
              <p:extLst>
                <p:ext uri="{D42A27DB-BD31-4B8C-83A1-F6EECF244321}">
                  <p14:modId xmlns:p14="http://schemas.microsoft.com/office/powerpoint/2010/main" val="1811399074"/>
                </p:ext>
              </p:extLst>
            </p:nvPr>
          </p:nvGraphicFramePr>
          <p:xfrm>
            <a:off x="409467" y="4243877"/>
            <a:ext cx="2883658" cy="1830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テキスト ボックス 10"/>
            <p:cNvSpPr txBox="1"/>
            <p:nvPr/>
          </p:nvSpPr>
          <p:spPr>
            <a:xfrm>
              <a:off x="643663" y="1622577"/>
              <a:ext cx="2415266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ja-JP" altLang="en-US" sz="1400" b="1" spc="-150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ジョギングブーム</a:t>
              </a:r>
              <a:r>
                <a:rPr kumimoji="1" lang="ja-JP" altLang="en-US" sz="1400" b="1" dirty="0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は根強い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905683" y="1622577"/>
              <a:ext cx="220204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ja-JP"/>
              </a:defPPr>
              <a:lvl1pPr algn="ctr">
                <a:defRPr sz="1200" b="1"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r>
                <a:rPr lang="ja-JP" altLang="en-US" sz="1400" dirty="0"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具体的な</a:t>
              </a:r>
              <a:r>
                <a:rPr lang="en-US" altLang="ja-JP" sz="1400" dirty="0"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SP</a:t>
              </a:r>
              <a:r>
                <a:rPr lang="ja-JP" altLang="en-US" sz="1400" dirty="0"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策</a:t>
              </a: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2140411" y="8434261"/>
              <a:ext cx="2577178" cy="424562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2327980" y="8519459"/>
              <a:ext cx="220204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ja-JP"/>
              </a:defPPr>
              <a:lvl1pPr algn="ctr">
                <a:defRPr sz="1200" b="1"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r>
                <a:rPr lang="ja-JP" altLang="en-US" sz="1400" dirty="0"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予測される効果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62707" y="6883234"/>
              <a:ext cx="2577178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健康志向、体型維持</a:t>
              </a:r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による</a:t>
              </a:r>
              <a:b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「節制できる自分」</a:t>
              </a:r>
              <a:endParaRPr kumimoji="1"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2327980" y="8931748"/>
              <a:ext cx="2202040" cy="738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出荷数量　</a:t>
              </a:r>
              <a:r>
                <a:rPr kumimoji="1"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130</a:t>
              </a:r>
              <a:r>
                <a:rPr kumimoji="1"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％</a:t>
              </a:r>
              <a:endParaRPr kumimoji="1" lang="en-US" altLang="ja-JP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売上高　　</a:t>
              </a:r>
              <a:r>
                <a:rPr lang="en-US" altLang="ja-JP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110</a:t>
              </a:r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％</a:t>
              </a:r>
              <a:endParaRPr kumimoji="1" lang="en-US" altLang="ja-JP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（前年上期対比）</a:t>
              </a:r>
              <a:endParaRPr kumimoji="1"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矢印: 下 17">
              <a:extLst>
                <a:ext uri="{FF2B5EF4-FFF2-40B4-BE49-F238E27FC236}">
                  <a16:creationId xmlns:a16="http://schemas.microsoft.com/office/drawing/2014/main" id="{53CA4437-34D7-4B07-A97A-3DFBB86613E5}"/>
                </a:ext>
              </a:extLst>
            </p:cNvPr>
            <p:cNvSpPr/>
            <p:nvPr/>
          </p:nvSpPr>
          <p:spPr>
            <a:xfrm rot="10800000" flipV="1">
              <a:off x="1158534" y="6522309"/>
              <a:ext cx="1385523" cy="288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9BC84FA2-9DA8-4574-A4D1-CE6CEA286EB8}"/>
                </a:ext>
              </a:extLst>
            </p:cNvPr>
            <p:cNvSpPr/>
            <p:nvPr/>
          </p:nvSpPr>
          <p:spPr>
            <a:xfrm rot="10800000" flipV="1">
              <a:off x="2736238" y="8117557"/>
              <a:ext cx="1385523" cy="288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60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415</Words>
  <Application>Microsoft Office PowerPoint</Application>
  <PresentationFormat>A4 紙張 (210x297 公釐)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2022-04-18T02:43:24Z</dcterms:modified>
</cp:coreProperties>
</file>