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3" d="100"/>
          <a:sy n="63" d="100"/>
        </p:scale>
        <p:origin x="119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2022/4/18</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グループ化 45">
            <a:extLst>
              <a:ext uri="{FF2B5EF4-FFF2-40B4-BE49-F238E27FC236}">
                <a16:creationId xmlns:a16="http://schemas.microsoft.com/office/drawing/2014/main" id="{22075E62-4EC3-46BC-A711-3C2B9501E3AF}"/>
              </a:ext>
            </a:extLst>
          </p:cNvPr>
          <p:cNvGrpSpPr/>
          <p:nvPr/>
        </p:nvGrpSpPr>
        <p:grpSpPr>
          <a:xfrm>
            <a:off x="0" y="0"/>
            <a:ext cx="6858000" cy="9551510"/>
            <a:chOff x="0" y="0"/>
            <a:chExt cx="6858000" cy="9551510"/>
          </a:xfrm>
        </p:grpSpPr>
        <p:sp>
          <p:nvSpPr>
            <p:cNvPr id="6" name="正方形/長方形 5"/>
            <p:cNvSpPr/>
            <p:nvPr/>
          </p:nvSpPr>
          <p:spPr>
            <a:xfrm>
              <a:off x="563062" y="1533723"/>
              <a:ext cx="2586101"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rPr>
                <a:t>背景</a:t>
              </a:r>
            </a:p>
          </p:txBody>
        </p:sp>
        <p:sp>
          <p:nvSpPr>
            <p:cNvPr id="18" name="正方形/長方形 17"/>
            <p:cNvSpPr/>
            <p:nvPr/>
          </p:nvSpPr>
          <p:spPr>
            <a:xfrm>
              <a:off x="488114" y="1800242"/>
              <a:ext cx="2736000" cy="1569660"/>
            </a:xfrm>
            <a:prstGeom prst="rect">
              <a:avLst/>
            </a:prstGeom>
          </p:spPr>
          <p:txBody>
            <a:bodyPr wrap="square">
              <a:spAutoFit/>
            </a:bodyPr>
            <a:lstStyle/>
            <a:p>
              <a:pPr algn="just"/>
              <a:r>
                <a:rPr lang="ja-JP" altLang="en-US" sz="1200" dirty="0">
                  <a:latin typeface="游ゴシック" panose="020B0400000000000000" pitchFamily="50" charset="-128"/>
                  <a:ea typeface="游ゴシック" panose="020B0400000000000000" pitchFamily="50" charset="-128"/>
                </a:rPr>
                <a:t>新年度に入り、お客様からのクレームが目立ってきています。販売員の接客態度に丁寧さが見えないとか、販売の競争意識が薄くなっているといった声も聞こえます。そこで顧客満足度の低下に歯止めをかけるために、セールスコンテストの開催を提案いたします。</a:t>
              </a:r>
              <a:endParaRPr lang="en-US" altLang="ja-JP" sz="1200" dirty="0">
                <a:latin typeface="游ゴシック" panose="020B0400000000000000" pitchFamily="50" charset="-128"/>
                <a:ea typeface="游ゴシック" panose="020B0400000000000000" pitchFamily="50" charset="-128"/>
              </a:endParaRPr>
            </a:p>
          </p:txBody>
        </p:sp>
        <p:sp>
          <p:nvSpPr>
            <p:cNvPr id="21" name="正方形/長方形 20"/>
            <p:cNvSpPr/>
            <p:nvPr/>
          </p:nvSpPr>
          <p:spPr>
            <a:xfrm>
              <a:off x="3633887" y="1800242"/>
              <a:ext cx="2736000" cy="1754326"/>
            </a:xfrm>
            <a:prstGeom prst="rect">
              <a:avLst/>
            </a:prstGeom>
          </p:spPr>
          <p:txBody>
            <a:bodyPr wrap="square">
              <a:spAutoFit/>
            </a:bodyPr>
            <a:lstStyle/>
            <a:p>
              <a:pPr algn="just">
                <a:spcAft>
                  <a:spcPts val="600"/>
                </a:spcAft>
              </a:pPr>
              <a:r>
                <a:rPr lang="ja-JP" altLang="en-US" sz="1200" dirty="0">
                  <a:latin typeface="游ゴシック" panose="020B0400000000000000" pitchFamily="50" charset="-128"/>
                  <a:ea typeface="游ゴシック" panose="020B0400000000000000" pitchFamily="50" charset="-128"/>
                  <a:cs typeface="Segoe UI" panose="020B0502040204020203" pitchFamily="34" charset="0"/>
                </a:rPr>
                <a:t>セールスコンテストは、販売意欲を高めるために用いられる手法です。その目的は、予算の達成や新規開拓の売上拡大以外に、販売ノウハウや業務改善といったスキルアップの向上を目指すものです。本企画にて販売技術の向上を図り、お客様の満足度を高め、売上増加につなげます。</a:t>
              </a:r>
              <a:endParaRPr lang="en-US" altLang="ja-JP" sz="1200" dirty="0">
                <a:latin typeface="游ゴシック" panose="020B0400000000000000" pitchFamily="50" charset="-128"/>
                <a:ea typeface="游ゴシック" panose="020B0400000000000000" pitchFamily="50" charset="-128"/>
                <a:cs typeface="Segoe UI" panose="020B0502040204020203" pitchFamily="34" charset="0"/>
              </a:endParaRPr>
            </a:p>
          </p:txBody>
        </p:sp>
        <p:sp>
          <p:nvSpPr>
            <p:cNvPr id="24" name="正方形/長方形 23"/>
            <p:cNvSpPr/>
            <p:nvPr/>
          </p:nvSpPr>
          <p:spPr>
            <a:xfrm>
              <a:off x="488114" y="7243186"/>
              <a:ext cx="2736000" cy="2308324"/>
            </a:xfrm>
            <a:prstGeom prst="rect">
              <a:avLst/>
            </a:prstGeom>
          </p:spPr>
          <p:txBody>
            <a:bodyPr wrap="square">
              <a:spAutoFit/>
            </a:bodyPr>
            <a:lstStyle/>
            <a:p>
              <a:pPr algn="just"/>
              <a:r>
                <a:rPr lang="ja-JP" altLang="en-US" sz="1200" dirty="0">
                  <a:latin typeface="游ゴシック" panose="020B0400000000000000" pitchFamily="50" charset="-128"/>
                  <a:ea typeface="游ゴシック" panose="020B0400000000000000" pitchFamily="50" charset="-128"/>
                </a:rPr>
                <a:t>コンテストは、賞金や景品の魅力で販売員の努力やテクニックを引き出すものです。接客や販売で創意工夫された事例はマニュアル化したり、情報誌などで関係部署や取引先にフィードバックします。皆が真似できる営業テクニックを浸透させれば、売り場の活性化、社員のモラールの向上に結び付きます。また、コンテスト自体が盛り上がれば、会社全体によい刺激を与えることができるでしょう。</a:t>
              </a:r>
              <a:endParaRPr lang="en-US" altLang="ja-JP" sz="1200" dirty="0">
                <a:latin typeface="游ゴシック" panose="020B0400000000000000" pitchFamily="50" charset="-128"/>
                <a:ea typeface="游ゴシック" panose="020B0400000000000000" pitchFamily="50" charset="-128"/>
              </a:endParaRPr>
            </a:p>
          </p:txBody>
        </p:sp>
        <p:sp>
          <p:nvSpPr>
            <p:cNvPr id="27" name="正方形/長方形 26"/>
            <p:cNvSpPr/>
            <p:nvPr/>
          </p:nvSpPr>
          <p:spPr>
            <a:xfrm>
              <a:off x="3633887" y="7243186"/>
              <a:ext cx="2736000" cy="1785104"/>
            </a:xfrm>
            <a:prstGeom prst="rect">
              <a:avLst/>
            </a:prstGeom>
          </p:spPr>
          <p:txBody>
            <a:bodyPr wrap="square">
              <a:spAutoFit/>
            </a:bodyPr>
            <a:lstStyle/>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実施内容</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社内セールスコンテスト</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実施期間</a:t>
              </a:r>
              <a:r>
                <a:rPr lang="en-US" altLang="ja-JP" sz="1100" dirty="0">
                  <a:latin typeface="游ゴシック" panose="020B0400000000000000" pitchFamily="50" charset="-128"/>
                  <a:ea typeface="游ゴシック" panose="020B0400000000000000" pitchFamily="50" charset="-128"/>
                </a:rPr>
                <a:t>	2021</a:t>
              </a:r>
              <a:r>
                <a:rPr lang="ja-JP" altLang="en-US" sz="1100" dirty="0">
                  <a:latin typeface="游ゴシック" panose="020B0400000000000000" pitchFamily="50" charset="-128"/>
                  <a:ea typeface="游ゴシック" panose="020B0400000000000000" pitchFamily="50" charset="-128"/>
                </a:rPr>
                <a:t>年</a:t>
              </a:r>
              <a:r>
                <a:rPr lang="en-US" altLang="ja-JP" sz="1100" dirty="0">
                  <a:latin typeface="游ゴシック" panose="020B0400000000000000" pitchFamily="50" charset="-128"/>
                  <a:ea typeface="游ゴシック" panose="020B0400000000000000" pitchFamily="50" charset="-128"/>
                </a:rPr>
                <a:t>12</a:t>
              </a:r>
              <a:r>
                <a:rPr lang="ja-JP" altLang="en-US" sz="1100" dirty="0">
                  <a:latin typeface="游ゴシック" panose="020B0400000000000000" pitchFamily="50" charset="-128"/>
                  <a:ea typeface="游ゴシック" panose="020B0400000000000000" pitchFamily="50" charset="-128"/>
                </a:rPr>
                <a:t>月</a:t>
              </a:r>
              <a:r>
                <a:rPr lang="en-US" altLang="ja-JP" sz="1100" dirty="0">
                  <a:latin typeface="游ゴシック" panose="020B0400000000000000" pitchFamily="50" charset="-128"/>
                  <a:ea typeface="游ゴシック" panose="020B0400000000000000" pitchFamily="50" charset="-128"/>
                </a:rPr>
                <a:t>6</a:t>
              </a:r>
              <a:r>
                <a:rPr lang="ja-JP" altLang="en-US" sz="1100" dirty="0">
                  <a:latin typeface="游ゴシック" panose="020B0400000000000000" pitchFamily="50" charset="-128"/>
                  <a:ea typeface="游ゴシック" panose="020B0400000000000000" pitchFamily="50" charset="-128"/>
                </a:rPr>
                <a:t>日（月）</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実施方法</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実演</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実施単位</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店舗対抗戦（代表</a:t>
              </a:r>
              <a:r>
                <a:rPr lang="en-US" altLang="ja-JP" sz="1100" dirty="0">
                  <a:latin typeface="游ゴシック" panose="020B0400000000000000" pitchFamily="50" charset="-128"/>
                  <a:ea typeface="游ゴシック" panose="020B0400000000000000" pitchFamily="50" charset="-128"/>
                </a:rPr>
                <a:t>2</a:t>
              </a:r>
              <a:r>
                <a:rPr lang="ja-JP" altLang="en-US" sz="1100" dirty="0">
                  <a:latin typeface="游ゴシック" panose="020B0400000000000000" pitchFamily="50" charset="-128"/>
                  <a:ea typeface="游ゴシック" panose="020B0400000000000000" pitchFamily="50" charset="-128"/>
                </a:rPr>
                <a:t>名）</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審査基準</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説明方法、商品知識、</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訴求方法、</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接客態度、</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話題性、個性など</a:t>
              </a:r>
              <a:r>
                <a:rPr lang="en-US" altLang="ja-JP" sz="1100" dirty="0">
                  <a:latin typeface="游ゴシック" panose="020B0400000000000000" pitchFamily="50" charset="-128"/>
                  <a:ea typeface="游ゴシック" panose="020B0400000000000000" pitchFamily="50" charset="-128"/>
                </a:rPr>
                <a:t>10</a:t>
              </a:r>
              <a:r>
                <a:rPr lang="ja-JP" altLang="en-US" sz="1100" dirty="0">
                  <a:latin typeface="游ゴシック" panose="020B0400000000000000" pitchFamily="50" charset="-128"/>
                  <a:ea typeface="游ゴシック" panose="020B0400000000000000" pitchFamily="50" charset="-128"/>
                </a:rPr>
                <a:t>項</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目でポイント化</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審査時間</a:t>
              </a:r>
              <a:r>
                <a:rPr lang="en-US" altLang="ja-JP" sz="1100" dirty="0">
                  <a:latin typeface="游ゴシック" panose="020B0400000000000000" pitchFamily="50" charset="-128"/>
                  <a:ea typeface="游ゴシック" panose="020B0400000000000000" pitchFamily="50" charset="-128"/>
                </a:rPr>
                <a:t>	</a:t>
              </a:r>
              <a:r>
                <a:rPr lang="ja-JP" altLang="en-US" sz="1100" dirty="0">
                  <a:latin typeface="游ゴシック" panose="020B0400000000000000" pitchFamily="50" charset="-128"/>
                  <a:ea typeface="游ゴシック" panose="020B0400000000000000" pitchFamily="50" charset="-128"/>
                </a:rPr>
                <a:t>各人</a:t>
              </a:r>
              <a:r>
                <a:rPr lang="en-US" altLang="ja-JP" sz="1100" dirty="0">
                  <a:latin typeface="游ゴシック" panose="020B0400000000000000" pitchFamily="50" charset="-128"/>
                  <a:ea typeface="游ゴシック" panose="020B0400000000000000" pitchFamily="50" charset="-128"/>
                </a:rPr>
                <a:t>10</a:t>
              </a:r>
              <a:r>
                <a:rPr lang="ja-JP" altLang="en-US" sz="1100" dirty="0">
                  <a:latin typeface="游ゴシック" panose="020B0400000000000000" pitchFamily="50" charset="-128"/>
                  <a:ea typeface="游ゴシック" panose="020B0400000000000000" pitchFamily="50" charset="-128"/>
                </a:rPr>
                <a:t>分</a:t>
              </a:r>
              <a:endParaRPr lang="en-US" altLang="ja-JP" sz="1100" dirty="0">
                <a:latin typeface="游ゴシック" panose="020B0400000000000000" pitchFamily="50" charset="-128"/>
                <a:ea typeface="游ゴシック" panose="020B0400000000000000" pitchFamily="50" charset="-128"/>
              </a:endParaRPr>
            </a:p>
            <a:p>
              <a:pPr marL="176213" lvl="1" indent="-171450" defTabSz="809625">
                <a:buClr>
                  <a:schemeClr val="accent4">
                    <a:lumMod val="50000"/>
                  </a:schemeClr>
                </a:buClr>
                <a:buFont typeface="Wingdings" panose="05000000000000000000" pitchFamily="2" charset="2"/>
                <a:buChar char="Ø"/>
                <a:tabLst>
                  <a:tab pos="903288" algn="l"/>
                </a:tabLst>
              </a:pPr>
              <a:r>
                <a:rPr lang="ja-JP" altLang="en-US" sz="1100" dirty="0">
                  <a:latin typeface="游ゴシック" panose="020B0400000000000000" pitchFamily="50" charset="-128"/>
                  <a:ea typeface="游ゴシック" panose="020B0400000000000000" pitchFamily="50" charset="-128"/>
                </a:rPr>
                <a:t>評価算定</a:t>
              </a:r>
              <a:r>
                <a:rPr lang="en-US" altLang="ja-JP" sz="1100" dirty="0">
                  <a:latin typeface="游ゴシック" panose="020B0400000000000000" pitchFamily="50" charset="-128"/>
                  <a:ea typeface="游ゴシック" panose="020B0400000000000000" pitchFamily="50" charset="-128"/>
                </a:rPr>
                <a:t>	2</a:t>
              </a:r>
              <a:r>
                <a:rPr lang="ja-JP" altLang="en-US" sz="1100" dirty="0">
                  <a:latin typeface="游ゴシック" panose="020B0400000000000000" pitchFamily="50" charset="-128"/>
                  <a:ea typeface="游ゴシック" panose="020B0400000000000000" pitchFamily="50" charset="-128"/>
                </a:rPr>
                <a:t>名合計査定ポイント</a:t>
              </a:r>
              <a:endParaRPr lang="en-US" altLang="ja-JP" sz="1100" dirty="0">
                <a:latin typeface="游ゴシック" panose="020B0400000000000000" pitchFamily="50" charset="-128"/>
                <a:ea typeface="游ゴシック" panose="020B0400000000000000" pitchFamily="50" charset="-128"/>
              </a:endParaRPr>
            </a:p>
          </p:txBody>
        </p:sp>
        <p:sp>
          <p:nvSpPr>
            <p:cNvPr id="29" name="正方形/長方形 28">
              <a:extLst>
                <a:ext uri="{FF2B5EF4-FFF2-40B4-BE49-F238E27FC236}">
                  <a16:creationId xmlns:a16="http://schemas.microsoft.com/office/drawing/2014/main" id="{5B971CF8-D471-4AF8-941C-32185715E728}"/>
                </a:ext>
              </a:extLst>
            </p:cNvPr>
            <p:cNvSpPr/>
            <p:nvPr/>
          </p:nvSpPr>
          <p:spPr>
            <a:xfrm>
              <a:off x="3708837" y="1533723"/>
              <a:ext cx="2584800"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rPr>
                <a:t>目的</a:t>
              </a:r>
            </a:p>
          </p:txBody>
        </p:sp>
        <p:sp>
          <p:nvSpPr>
            <p:cNvPr id="30" name="正方形/長方形 29">
              <a:extLst>
                <a:ext uri="{FF2B5EF4-FFF2-40B4-BE49-F238E27FC236}">
                  <a16:creationId xmlns:a16="http://schemas.microsoft.com/office/drawing/2014/main" id="{CA3E95D5-ACF9-4799-AED7-D7C607DD1865}"/>
                </a:ext>
              </a:extLst>
            </p:cNvPr>
            <p:cNvSpPr/>
            <p:nvPr/>
          </p:nvSpPr>
          <p:spPr>
            <a:xfrm>
              <a:off x="563063" y="6963473"/>
              <a:ext cx="2584800"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rPr>
                <a:t>効果</a:t>
              </a:r>
            </a:p>
          </p:txBody>
        </p:sp>
        <p:sp>
          <p:nvSpPr>
            <p:cNvPr id="31" name="正方形/長方形 30">
              <a:extLst>
                <a:ext uri="{FF2B5EF4-FFF2-40B4-BE49-F238E27FC236}">
                  <a16:creationId xmlns:a16="http://schemas.microsoft.com/office/drawing/2014/main" id="{49D934B0-3EED-4B2F-925F-B4B66989E5C7}"/>
                </a:ext>
              </a:extLst>
            </p:cNvPr>
            <p:cNvSpPr/>
            <p:nvPr/>
          </p:nvSpPr>
          <p:spPr>
            <a:xfrm>
              <a:off x="3708837" y="6963473"/>
              <a:ext cx="2584800" cy="252000"/>
            </a:xfrm>
            <a:prstGeom prst="rect">
              <a:avLst/>
            </a:prstGeom>
            <a:solidFill>
              <a:schemeClr val="accent4">
                <a:lumMod val="50000"/>
              </a:schemeClr>
            </a:solidFill>
            <a:ln>
              <a:noFill/>
            </a:ln>
          </p:spPr>
          <p:style>
            <a:lnRef idx="1">
              <a:schemeClr val="accent5"/>
            </a:lnRef>
            <a:fillRef idx="3">
              <a:schemeClr val="accent5"/>
            </a:fillRef>
            <a:effectRef idx="2">
              <a:schemeClr val="accent5"/>
            </a:effectRef>
            <a:fontRef idx="minor">
              <a:schemeClr val="lt1"/>
            </a:fontRef>
          </p:style>
          <p:txBody>
            <a:bodyPr lIns="0" tIns="0" rIns="0" bIns="0" rtlCol="0" anchor="ctr"/>
            <a:lstStyle/>
            <a:p>
              <a:pPr algn="ctr"/>
              <a:r>
                <a:rPr lang="ja-JP" altLang="en-US" sz="1100" b="1" dirty="0">
                  <a:solidFill>
                    <a:schemeClr val="bg1"/>
                  </a:solidFill>
                  <a:latin typeface="游ゴシック" panose="020B0400000000000000" pitchFamily="50" charset="-128"/>
                  <a:ea typeface="游ゴシック" panose="020B0400000000000000" pitchFamily="50" charset="-128"/>
                  <a:cs typeface="Segoe UI Black" panose="020B0A02040204020203" pitchFamily="34" charset="0"/>
                </a:rPr>
                <a:t>概要</a:t>
              </a:r>
            </a:p>
          </p:txBody>
        </p:sp>
        <p:sp>
          <p:nvSpPr>
            <p:cNvPr id="32" name="正方形/長方形 31">
              <a:extLst>
                <a:ext uri="{FF2B5EF4-FFF2-40B4-BE49-F238E27FC236}">
                  <a16:creationId xmlns:a16="http://schemas.microsoft.com/office/drawing/2014/main" id="{DC591AA0-08A4-42FA-B263-3B14572667F1}"/>
                </a:ext>
              </a:extLst>
            </p:cNvPr>
            <p:cNvSpPr/>
            <p:nvPr/>
          </p:nvSpPr>
          <p:spPr>
            <a:xfrm>
              <a:off x="0" y="0"/>
              <a:ext cx="6858000" cy="1187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EA17ABE-05D4-4A5B-A29F-56868552947C}"/>
                </a:ext>
              </a:extLst>
            </p:cNvPr>
            <p:cNvSpPr/>
            <p:nvPr/>
          </p:nvSpPr>
          <p:spPr>
            <a:xfrm>
              <a:off x="1452196" y="315744"/>
              <a:ext cx="3953608" cy="307777"/>
            </a:xfrm>
            <a:prstGeom prst="rect">
              <a:avLst/>
            </a:prstGeom>
            <a:ln>
              <a:noFill/>
            </a:ln>
          </p:spPr>
          <p:txBody>
            <a:bodyPr wrap="square" anchor="ctr" anchorCtr="0">
              <a:spAutoFit/>
            </a:bodyPr>
            <a:lstStyle/>
            <a:p>
              <a:pPr algn="ctr"/>
              <a:r>
                <a:rPr lang="en-US" altLang="ja-JP" sz="1400" dirty="0">
                  <a:solidFill>
                    <a:schemeClr val="bg1"/>
                  </a:solidFill>
                  <a:latin typeface="Segoe UI" panose="020B0502040204020203" pitchFamily="34" charset="0"/>
                  <a:cs typeface="Segoe UI" panose="020B0502040204020203" pitchFamily="34" charset="0"/>
                </a:rPr>
                <a:t>Internal sales contest</a:t>
              </a:r>
              <a:r>
                <a:rPr lang="ja-JP" altLang="en-US" sz="1400" dirty="0">
                  <a:solidFill>
                    <a:schemeClr val="bg1"/>
                  </a:solidFill>
                  <a:latin typeface="Segoe UI" panose="020B0502040204020203" pitchFamily="34" charset="0"/>
                  <a:cs typeface="Segoe UI" panose="020B0502040204020203" pitchFamily="34" charset="0"/>
                </a:rPr>
                <a:t> </a:t>
              </a:r>
              <a:r>
                <a:rPr lang="en-US" altLang="ja-JP" sz="1400" dirty="0">
                  <a:solidFill>
                    <a:schemeClr val="bg1"/>
                  </a:solidFill>
                  <a:latin typeface="Segoe UI" panose="020B0502040204020203" pitchFamily="34" charset="0"/>
                  <a:cs typeface="Segoe UI" panose="020B0502040204020203" pitchFamily="34" charset="0"/>
                </a:rPr>
                <a:t>in Winter</a:t>
              </a:r>
            </a:p>
          </p:txBody>
        </p:sp>
        <p:sp>
          <p:nvSpPr>
            <p:cNvPr id="34" name="正方形/長方形 33">
              <a:extLst>
                <a:ext uri="{FF2B5EF4-FFF2-40B4-BE49-F238E27FC236}">
                  <a16:creationId xmlns:a16="http://schemas.microsoft.com/office/drawing/2014/main" id="{9576A663-A265-49EE-A0BB-51A5C0077A6B}"/>
                </a:ext>
              </a:extLst>
            </p:cNvPr>
            <p:cNvSpPr/>
            <p:nvPr/>
          </p:nvSpPr>
          <p:spPr>
            <a:xfrm>
              <a:off x="735935" y="633336"/>
              <a:ext cx="5386130" cy="503590"/>
            </a:xfrm>
            <a:prstGeom prst="rect">
              <a:avLst/>
            </a:prstGeom>
            <a:ln>
              <a:noFill/>
            </a:ln>
          </p:spPr>
          <p:txBody>
            <a:bodyPr wrap="square" tIns="36000" bIns="36000" anchor="ctr" anchorCtr="0">
              <a:spAutoFit/>
            </a:bodyPr>
            <a:lstStyle/>
            <a:p>
              <a:pPr algn="ctr"/>
              <a:r>
                <a:rPr lang="zh-TW" altLang="en-US" sz="2800" b="1">
                  <a:solidFill>
                    <a:schemeClr val="bg1"/>
                  </a:solidFill>
                  <a:latin typeface="游ゴシック" panose="020B0400000000000000" pitchFamily="50" charset="-128"/>
                  <a:ea typeface="游ゴシック" panose="020B0400000000000000" pitchFamily="50" charset="-128"/>
                  <a:cs typeface="Segoe UI" panose="020B0502040204020203" pitchFamily="34" charset="0"/>
                </a:rPr>
                <a:t>社內銷售競賽</a:t>
              </a:r>
              <a:endParaRPr lang="ja-JP" altLang="en-US" sz="2800" b="1" spc="-300" dirty="0">
                <a:solidFill>
                  <a:schemeClr val="bg1"/>
                </a:solidFill>
                <a:latin typeface="游ゴシック" panose="020B0400000000000000" pitchFamily="50" charset="-128"/>
                <a:ea typeface="游ゴシック" panose="020B0400000000000000" pitchFamily="50" charset="-128"/>
                <a:cs typeface="Segoe UI" panose="020B0502040204020203" pitchFamily="34" charset="0"/>
              </a:endParaRPr>
            </a:p>
          </p:txBody>
        </p:sp>
        <p:cxnSp>
          <p:nvCxnSpPr>
            <p:cNvPr id="35" name="直線コネクタ 34">
              <a:extLst>
                <a:ext uri="{FF2B5EF4-FFF2-40B4-BE49-F238E27FC236}">
                  <a16:creationId xmlns:a16="http://schemas.microsoft.com/office/drawing/2014/main" id="{6AAFA2D8-8F68-49AE-B897-C1C9A39C0CB3}"/>
                </a:ext>
              </a:extLst>
            </p:cNvPr>
            <p:cNvCxnSpPr>
              <a:cxnSpLocks/>
            </p:cNvCxnSpPr>
            <p:nvPr/>
          </p:nvCxnSpPr>
          <p:spPr>
            <a:xfrm>
              <a:off x="2169000" y="585421"/>
              <a:ext cx="252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23533975-09C1-4F20-B6E3-865BBF51AF22}"/>
                </a:ext>
              </a:extLst>
            </p:cNvPr>
            <p:cNvPicPr>
              <a:picLocks noChangeAspect="1"/>
            </p:cNvPicPr>
            <p:nvPr/>
          </p:nvPicPr>
          <p:blipFill>
            <a:blip r:embed="rId2"/>
            <a:stretch>
              <a:fillRect/>
            </a:stretch>
          </p:blipFill>
          <p:spPr>
            <a:xfrm>
              <a:off x="1881265" y="3898421"/>
              <a:ext cx="3095470" cy="2325724"/>
            </a:xfrm>
            <a:prstGeom prst="rect">
              <a:avLst/>
            </a:prstGeom>
            <a:noFill/>
            <a:ln w="12700">
              <a:solidFill>
                <a:schemeClr val="accent4">
                  <a:lumMod val="75000"/>
                </a:schemeClr>
              </a:solidFill>
            </a:ln>
          </p:spPr>
        </p:pic>
        <p:sp>
          <p:nvSpPr>
            <p:cNvPr id="37" name="正方形/長方形 36">
              <a:extLst>
                <a:ext uri="{FF2B5EF4-FFF2-40B4-BE49-F238E27FC236}">
                  <a16:creationId xmlns:a16="http://schemas.microsoft.com/office/drawing/2014/main" id="{177C4130-AE99-4F93-BEBF-249DC6C7DC90}"/>
                </a:ext>
              </a:extLst>
            </p:cNvPr>
            <p:cNvSpPr/>
            <p:nvPr/>
          </p:nvSpPr>
          <p:spPr>
            <a:xfrm>
              <a:off x="563062" y="4687712"/>
              <a:ext cx="1042510" cy="461665"/>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手に収まりやすい小ぶりなチラシを作成。よく質問されることをわかりやすく解説しているい。</a:t>
              </a:r>
              <a:endParaRPr lang="en-US" altLang="ja-JP" sz="600" dirty="0">
                <a:latin typeface="游ゴシック" panose="020B0400000000000000" pitchFamily="50" charset="-128"/>
                <a:ea typeface="游ゴシック" panose="020B0400000000000000" pitchFamily="50" charset="-128"/>
              </a:endParaRPr>
            </a:p>
          </p:txBody>
        </p:sp>
        <p:sp>
          <p:nvSpPr>
            <p:cNvPr id="38" name="正方形/長方形 37">
              <a:extLst>
                <a:ext uri="{FF2B5EF4-FFF2-40B4-BE49-F238E27FC236}">
                  <a16:creationId xmlns:a16="http://schemas.microsoft.com/office/drawing/2014/main" id="{CC4D19B9-5DF8-457F-9F27-5E1224D89130}"/>
                </a:ext>
              </a:extLst>
            </p:cNvPr>
            <p:cNvSpPr/>
            <p:nvPr/>
          </p:nvSpPr>
          <p:spPr>
            <a:xfrm>
              <a:off x="667355" y="3854093"/>
              <a:ext cx="940465" cy="307777"/>
            </a:xfrm>
            <a:prstGeom prst="rect">
              <a:avLst/>
            </a:prstGeom>
          </p:spPr>
          <p:txBody>
            <a:bodyPr wrap="square">
              <a:spAutoFit/>
            </a:bodyPr>
            <a:lstStyle/>
            <a:p>
              <a:r>
                <a:rPr lang="ja-JP" altLang="en-US" sz="700" dirty="0">
                  <a:solidFill>
                    <a:srgbClr val="C00000"/>
                  </a:solidFill>
                  <a:latin typeface="游ゴシック" panose="020B0400000000000000" pitchFamily="50" charset="-128"/>
                  <a:ea typeface="游ゴシック" panose="020B0400000000000000" pitchFamily="50" charset="-128"/>
                </a:rPr>
                <a:t>前回の最優秀賞を獲得した</a:t>
              </a:r>
              <a:r>
                <a:rPr lang="en-US" altLang="ja-JP" sz="700" dirty="0">
                  <a:solidFill>
                    <a:srgbClr val="C00000"/>
                  </a:solidFill>
                  <a:latin typeface="游ゴシック" panose="020B0400000000000000" pitchFamily="50" charset="-128"/>
                  <a:ea typeface="游ゴシック" panose="020B0400000000000000" pitchFamily="50" charset="-128"/>
                </a:rPr>
                <a:t>A</a:t>
              </a:r>
              <a:r>
                <a:rPr lang="ja-JP" altLang="en-US" sz="700" dirty="0">
                  <a:solidFill>
                    <a:srgbClr val="C00000"/>
                  </a:solidFill>
                  <a:latin typeface="游ゴシック" panose="020B0400000000000000" pitchFamily="50" charset="-128"/>
                  <a:ea typeface="游ゴシック" panose="020B0400000000000000" pitchFamily="50" charset="-128"/>
                </a:rPr>
                <a:t>店</a:t>
              </a:r>
              <a:endParaRPr lang="en-US" altLang="ja-JP" sz="700" dirty="0">
                <a:solidFill>
                  <a:srgbClr val="C00000"/>
                </a:solidFill>
                <a:latin typeface="游ゴシック" panose="020B0400000000000000" pitchFamily="50" charset="-128"/>
                <a:ea typeface="游ゴシック" panose="020B0400000000000000" pitchFamily="50" charset="-128"/>
              </a:endParaRPr>
            </a:p>
          </p:txBody>
        </p:sp>
        <p:sp>
          <p:nvSpPr>
            <p:cNvPr id="39" name="正方形/長方形 38">
              <a:extLst>
                <a:ext uri="{FF2B5EF4-FFF2-40B4-BE49-F238E27FC236}">
                  <a16:creationId xmlns:a16="http://schemas.microsoft.com/office/drawing/2014/main" id="{42BEE9D8-055B-41CE-B6A9-E83F3C070B2B}"/>
                </a:ext>
              </a:extLst>
            </p:cNvPr>
            <p:cNvSpPr/>
            <p:nvPr/>
          </p:nvSpPr>
          <p:spPr>
            <a:xfrm>
              <a:off x="563062" y="5617507"/>
              <a:ext cx="1042510" cy="553998"/>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お客様の苦情・要望は販売員が日報で報告し、閉店後に上司が確認する。翌日の朝ミーティングで解決策を発表する。</a:t>
              </a:r>
              <a:endParaRPr lang="en-US" altLang="ja-JP" sz="600" dirty="0">
                <a:latin typeface="游ゴシック" panose="020B0400000000000000" pitchFamily="50" charset="-128"/>
                <a:ea typeface="游ゴシック" panose="020B0400000000000000" pitchFamily="50" charset="-128"/>
              </a:endParaRPr>
            </a:p>
          </p:txBody>
        </p:sp>
        <p:sp>
          <p:nvSpPr>
            <p:cNvPr id="40" name="正方形/長方形 39">
              <a:extLst>
                <a:ext uri="{FF2B5EF4-FFF2-40B4-BE49-F238E27FC236}">
                  <a16:creationId xmlns:a16="http://schemas.microsoft.com/office/drawing/2014/main" id="{4D01A91F-86FC-4681-9EE3-C4D4604C5061}"/>
                </a:ext>
              </a:extLst>
            </p:cNvPr>
            <p:cNvSpPr/>
            <p:nvPr/>
          </p:nvSpPr>
          <p:spPr>
            <a:xfrm>
              <a:off x="5250180" y="5033406"/>
              <a:ext cx="1042510" cy="738664"/>
            </a:xfrm>
            <a:prstGeom prst="rect">
              <a:avLst/>
            </a:prstGeom>
          </p:spPr>
          <p:txBody>
            <a:bodyPr wrap="square">
              <a:spAutoFit/>
            </a:bodyPr>
            <a:lstStyle/>
            <a:p>
              <a:r>
                <a:rPr lang="ja-JP" altLang="en-US" sz="600" dirty="0">
                  <a:latin typeface="游ゴシック" panose="020B0400000000000000" pitchFamily="50" charset="-128"/>
                  <a:ea typeface="游ゴシック" panose="020B0400000000000000" pitchFamily="50" charset="-128"/>
                </a:rPr>
                <a:t>商品陳列は、季節やキャンペーンの有無にこだわらず数時間単位で変更している。常に客層と来店者数をチェックして、購入意欲をくすぐる見せ方を実演している。</a:t>
              </a:r>
              <a:endParaRPr lang="en-US" altLang="ja-JP" sz="600" dirty="0">
                <a:latin typeface="游ゴシック" panose="020B0400000000000000" pitchFamily="50" charset="-128"/>
                <a:ea typeface="游ゴシック" panose="020B0400000000000000" pitchFamily="50" charset="-128"/>
              </a:endParaRPr>
            </a:p>
          </p:txBody>
        </p:sp>
        <p:cxnSp>
          <p:nvCxnSpPr>
            <p:cNvPr id="41" name="直線コネクタ 40">
              <a:extLst>
                <a:ext uri="{FF2B5EF4-FFF2-40B4-BE49-F238E27FC236}">
                  <a16:creationId xmlns:a16="http://schemas.microsoft.com/office/drawing/2014/main" id="{D9405D39-097B-4890-A223-533CA8BA18E4}"/>
                </a:ext>
              </a:extLst>
            </p:cNvPr>
            <p:cNvCxnSpPr>
              <a:cxnSpLocks/>
              <a:endCxn id="40" idx="1"/>
            </p:cNvCxnSpPr>
            <p:nvPr/>
          </p:nvCxnSpPr>
          <p:spPr>
            <a:xfrm>
              <a:off x="4328160" y="5402738"/>
              <a:ext cx="922020" cy="0"/>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3A10184-7645-4C56-B8CD-D3BC2A86E5E5}"/>
                </a:ext>
              </a:extLst>
            </p:cNvPr>
            <p:cNvCxnSpPr>
              <a:cxnSpLocks/>
              <a:endCxn id="37" idx="3"/>
            </p:cNvCxnSpPr>
            <p:nvPr/>
          </p:nvCxnSpPr>
          <p:spPr>
            <a:xfrm flipH="1" flipV="1">
              <a:off x="1605572" y="4918545"/>
              <a:ext cx="794730" cy="184256"/>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A30D174D-AB79-4681-9E53-432DE658D205}"/>
                </a:ext>
              </a:extLst>
            </p:cNvPr>
            <p:cNvCxnSpPr>
              <a:cxnSpLocks/>
              <a:endCxn id="39" idx="3"/>
            </p:cNvCxnSpPr>
            <p:nvPr/>
          </p:nvCxnSpPr>
          <p:spPr>
            <a:xfrm flipH="1">
              <a:off x="1605572" y="5894506"/>
              <a:ext cx="794728" cy="0"/>
            </a:xfrm>
            <a:prstGeom prst="line">
              <a:avLst/>
            </a:prstGeom>
            <a:ln w="9525">
              <a:solidFill>
                <a:schemeClr val="accent4"/>
              </a:solidFill>
              <a:headEnd type="ova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023782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670</Words>
  <Application>Microsoft Office PowerPoint</Application>
  <PresentationFormat>A4 紙張 (210x297 公釐)</PresentationFormat>
  <Paragraphs>20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游ゴシック</vt:lpstr>
      <vt:lpstr>Arial</vt:lpstr>
      <vt:lpstr>Calibri</vt:lpstr>
      <vt:lpstr>Calibri Light</vt:lpstr>
      <vt:lpstr>Segoe UI</vt:lpstr>
      <vt:lpstr>Wingdings</vt:lpstr>
      <vt:lpstr>Office テーマ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2022-04-18T02:38:34Z</dcterms:modified>
</cp:coreProperties>
</file>