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0000"/>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63" d="100"/>
          <a:sy n="63" d="100"/>
        </p:scale>
        <p:origin x="1195"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グループ化 19">
            <a:extLst>
              <a:ext uri="{FF2B5EF4-FFF2-40B4-BE49-F238E27FC236}">
                <a16:creationId xmlns:a16="http://schemas.microsoft.com/office/drawing/2014/main" id="{69044621-AA10-48D0-8AA6-8D5D04FC37C5}"/>
              </a:ext>
            </a:extLst>
          </p:cNvPr>
          <p:cNvGrpSpPr/>
          <p:nvPr/>
        </p:nvGrpSpPr>
        <p:grpSpPr>
          <a:xfrm>
            <a:off x="0" y="0"/>
            <a:ext cx="6858000" cy="9721631"/>
            <a:chOff x="0" y="0"/>
            <a:chExt cx="6858000" cy="9721631"/>
          </a:xfrm>
        </p:grpSpPr>
        <p:sp>
          <p:nvSpPr>
            <p:cNvPr id="13" name="正方形/長方形 12">
              <a:extLst>
                <a:ext uri="{FF2B5EF4-FFF2-40B4-BE49-F238E27FC236}">
                  <a16:creationId xmlns:a16="http://schemas.microsoft.com/office/drawing/2014/main" id="{E5C4EA4B-1340-4E48-A68A-F1F7FEC34582}"/>
                </a:ext>
              </a:extLst>
            </p:cNvPr>
            <p:cNvSpPr/>
            <p:nvPr/>
          </p:nvSpPr>
          <p:spPr>
            <a:xfrm>
              <a:off x="0" y="0"/>
              <a:ext cx="6858000" cy="1187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p:cNvSpPr/>
            <p:nvPr/>
          </p:nvSpPr>
          <p:spPr>
            <a:xfrm>
              <a:off x="578984" y="1370543"/>
              <a:ext cx="5700033" cy="6032421"/>
            </a:xfrm>
            <a:prstGeom prst="rect">
              <a:avLst/>
            </a:prstGeom>
          </p:spPr>
          <p:txBody>
            <a:bodyPr wrap="square">
              <a:spAutoFit/>
            </a:bodyPr>
            <a:lstStyle/>
            <a:p>
              <a:pPr indent="176213" algn="just">
                <a:spcAft>
                  <a:spcPts val="600"/>
                </a:spcAft>
              </a:pPr>
              <a:r>
                <a:rPr lang="ja-JP" altLang="en-US" sz="1400" dirty="0">
                  <a:latin typeface="Segoe UI" panose="020B0502040204020203" pitchFamily="34" charset="0"/>
                  <a:cs typeface="Segoe UI" panose="020B0502040204020203" pitchFamily="34" charset="0"/>
                </a:rPr>
                <a:t>新年度に入り、お客様からのクレームが目立ってきています。販売員の接客態度に丁寧さが見えないとか、販売の競争意識が薄くなっているといった声も聞こえます。そこで顧客満足度の低下に歯止めをかけるために、セールスコンテストの開催を提案いたします。</a:t>
              </a:r>
              <a:endParaRPr lang="en-US" altLang="ja-JP" sz="1400" dirty="0">
                <a:latin typeface="Segoe UI" panose="020B0502040204020203" pitchFamily="34" charset="0"/>
                <a:cs typeface="Segoe UI" panose="020B0502040204020203" pitchFamily="34" charset="0"/>
              </a:endParaRPr>
            </a:p>
            <a:p>
              <a:pPr indent="176213" algn="just">
                <a:spcAft>
                  <a:spcPts val="600"/>
                </a:spcAft>
              </a:pPr>
              <a:r>
                <a:rPr lang="ja-JP" altLang="en-US" sz="1400" dirty="0">
                  <a:latin typeface="Segoe UI" panose="020B0502040204020203" pitchFamily="34" charset="0"/>
                  <a:cs typeface="Segoe UI" panose="020B0502040204020203" pitchFamily="34" charset="0"/>
                </a:rPr>
                <a:t>セールスコンテストは、販売意欲を高めるために用いられる手法です。その目的は、予算の達成や新規開拓の売上拡大以外に、販売ノウハウや業務改善といったスキルアップの向上を目指すものです。本企画にて販売技術の向上を図り、お客様の満足度を高め、売上増加につなげます。</a:t>
              </a:r>
              <a:endParaRPr lang="en-US" altLang="ja-JP" sz="1400" dirty="0">
                <a:latin typeface="Segoe UI" panose="020B0502040204020203" pitchFamily="34" charset="0"/>
                <a:cs typeface="Segoe UI" panose="020B0502040204020203" pitchFamily="34" charset="0"/>
              </a:endParaRPr>
            </a:p>
            <a:p>
              <a:pPr indent="176213" algn="just">
                <a:spcAft>
                  <a:spcPts val="600"/>
                </a:spcAft>
              </a:pPr>
              <a:r>
                <a:rPr lang="ja-JP" altLang="en-US" sz="1400" dirty="0">
                  <a:latin typeface="Segoe UI" panose="020B0502040204020203" pitchFamily="34" charset="0"/>
                  <a:cs typeface="Segoe UI" panose="020B0502040204020203" pitchFamily="34" charset="0"/>
                </a:rPr>
                <a:t>コンテストは、賞金や景品の魅力で販売員の努力やテクニックを引き出すものです。接客や販売で創意工夫された事例はマニュアル化したり、情報誌などで関係部署や取引先にフィードバックします。皆が真似できる営業テクニックを浸透させれば、売り場の活性化、社員のモラールの向上に結び付きます。また、コンテスト自体が盛り上がれば、会社全体によい刺激を与えることができるでしょう。</a:t>
              </a:r>
              <a:endParaRPr lang="en-US" altLang="ja-JP" sz="1400" dirty="0">
                <a:latin typeface="Segoe UI" panose="020B0502040204020203" pitchFamily="34" charset="0"/>
                <a:cs typeface="Segoe UI" panose="020B0502040204020203" pitchFamily="34" charset="0"/>
              </a:endParaRPr>
            </a:p>
            <a:p>
              <a:pPr marL="285750" indent="-285750" algn="just">
                <a:spcAft>
                  <a:spcPts val="600"/>
                </a:spcAft>
                <a:buClr>
                  <a:schemeClr val="accent2">
                    <a:lumMod val="50000"/>
                  </a:schemeClr>
                </a:buClr>
                <a:buFont typeface="Wingdings" panose="05000000000000000000" pitchFamily="2" charset="2"/>
                <a:buChar char="n"/>
              </a:pP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実施内容</a:t>
              </a: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社内セールスコンテスト</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実施期間</a:t>
              </a:r>
              <a:r>
                <a:rPr lang="en-US" altLang="ja-JP" sz="1400" dirty="0">
                  <a:latin typeface="Segoe UI" panose="020B0502040204020203" pitchFamily="34" charset="0"/>
                  <a:cs typeface="Segoe UI" panose="020B0502040204020203" pitchFamily="34" charset="0"/>
                </a:rPr>
                <a:t>	2021</a:t>
              </a:r>
              <a:r>
                <a:rPr lang="ja-JP" altLang="en-US" sz="1400" dirty="0">
                  <a:latin typeface="Segoe UI" panose="020B0502040204020203" pitchFamily="34" charset="0"/>
                  <a:cs typeface="Segoe UI" panose="020B0502040204020203" pitchFamily="34" charset="0"/>
                </a:rPr>
                <a:t>年</a:t>
              </a:r>
              <a:r>
                <a:rPr lang="en-US" altLang="ja-JP" sz="1400" dirty="0">
                  <a:latin typeface="Segoe UI" panose="020B0502040204020203" pitchFamily="34" charset="0"/>
                  <a:cs typeface="Segoe UI" panose="020B0502040204020203" pitchFamily="34" charset="0"/>
                </a:rPr>
                <a:t>12</a:t>
              </a:r>
              <a:r>
                <a:rPr lang="ja-JP" altLang="en-US" sz="1400" dirty="0">
                  <a:latin typeface="Segoe UI" panose="020B0502040204020203" pitchFamily="34" charset="0"/>
                  <a:cs typeface="Segoe UI" panose="020B0502040204020203" pitchFamily="34" charset="0"/>
                </a:rPr>
                <a:t>月</a:t>
              </a:r>
              <a:r>
                <a:rPr lang="en-US" altLang="ja-JP" sz="1400" dirty="0">
                  <a:latin typeface="Segoe UI" panose="020B0502040204020203" pitchFamily="34" charset="0"/>
                  <a:cs typeface="Segoe UI" panose="020B0502040204020203" pitchFamily="34" charset="0"/>
                </a:rPr>
                <a:t>6</a:t>
              </a:r>
              <a:r>
                <a:rPr lang="ja-JP" altLang="en-US" sz="1400" dirty="0">
                  <a:latin typeface="Segoe UI" panose="020B0502040204020203" pitchFamily="34" charset="0"/>
                  <a:cs typeface="Segoe UI" panose="020B0502040204020203" pitchFamily="34" charset="0"/>
                </a:rPr>
                <a:t>日（月）</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実施方法</a:t>
              </a: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実演</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実施単位</a:t>
              </a: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店舗対抗戦（代表者</a:t>
              </a:r>
              <a:r>
                <a:rPr lang="en-US" altLang="ja-JP" sz="1400" dirty="0">
                  <a:latin typeface="Segoe UI" panose="020B0502040204020203" pitchFamily="34" charset="0"/>
                  <a:cs typeface="Segoe UI" panose="020B0502040204020203" pitchFamily="34" charset="0"/>
                </a:rPr>
                <a:t>2</a:t>
              </a:r>
              <a:r>
                <a:rPr lang="ja-JP" altLang="en-US" sz="1400" dirty="0">
                  <a:latin typeface="Segoe UI" panose="020B0502040204020203" pitchFamily="34" charset="0"/>
                  <a:cs typeface="Segoe UI" panose="020B0502040204020203" pitchFamily="34" charset="0"/>
                </a:rPr>
                <a:t>名）</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審査基準</a:t>
              </a: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説明方法、商品知識、訴求方法、接客態度、</a:t>
              </a:r>
              <a:br>
                <a:rPr lang="en-US" altLang="ja-JP" sz="1400" dirty="0">
                  <a:latin typeface="Segoe UI" panose="020B0502040204020203" pitchFamily="34" charset="0"/>
                  <a:cs typeface="Segoe UI" panose="020B0502040204020203" pitchFamily="34" charset="0"/>
                </a:rPr>
              </a:b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話題性、個性など</a:t>
              </a:r>
              <a:r>
                <a:rPr lang="en-US" altLang="ja-JP" sz="1400" dirty="0">
                  <a:latin typeface="Segoe UI" panose="020B0502040204020203" pitchFamily="34" charset="0"/>
                  <a:cs typeface="Segoe UI" panose="020B0502040204020203" pitchFamily="34" charset="0"/>
                </a:rPr>
                <a:t>10</a:t>
              </a:r>
              <a:r>
                <a:rPr lang="ja-JP" altLang="en-US" sz="1400" dirty="0">
                  <a:latin typeface="Segoe UI" panose="020B0502040204020203" pitchFamily="34" charset="0"/>
                  <a:cs typeface="Segoe UI" panose="020B0502040204020203" pitchFamily="34" charset="0"/>
                </a:rPr>
                <a:t>項目でポイント化</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審査時間</a:t>
              </a:r>
              <a:r>
                <a:rPr lang="en-US" altLang="ja-JP" sz="1400" dirty="0">
                  <a:latin typeface="Segoe UI" panose="020B0502040204020203" pitchFamily="34" charset="0"/>
                  <a:cs typeface="Segoe UI" panose="020B0502040204020203" pitchFamily="34" charset="0"/>
                </a:rPr>
                <a:t>	</a:t>
              </a:r>
              <a:r>
                <a:rPr lang="ja-JP" altLang="en-US" sz="1400" dirty="0">
                  <a:latin typeface="Segoe UI" panose="020B0502040204020203" pitchFamily="34" charset="0"/>
                  <a:cs typeface="Segoe UI" panose="020B0502040204020203" pitchFamily="34" charset="0"/>
                </a:rPr>
                <a:t>各人</a:t>
              </a:r>
              <a:r>
                <a:rPr lang="en-US" altLang="ja-JP" sz="1400" dirty="0">
                  <a:latin typeface="Segoe UI" panose="020B0502040204020203" pitchFamily="34" charset="0"/>
                  <a:cs typeface="Segoe UI" panose="020B0502040204020203" pitchFamily="34" charset="0"/>
                </a:rPr>
                <a:t>10</a:t>
              </a:r>
              <a:r>
                <a:rPr lang="ja-JP" altLang="en-US" sz="1400" dirty="0">
                  <a:latin typeface="Segoe UI" panose="020B0502040204020203" pitchFamily="34" charset="0"/>
                  <a:cs typeface="Segoe UI" panose="020B0502040204020203" pitchFamily="34" charset="0"/>
                </a:rPr>
                <a:t>分</a:t>
              </a:r>
              <a:endParaRPr lang="en-US" altLang="ja-JP" sz="1400" dirty="0">
                <a:latin typeface="Segoe UI" panose="020B0502040204020203" pitchFamily="34" charset="0"/>
                <a:cs typeface="Segoe UI" panose="020B0502040204020203" pitchFamily="34" charset="0"/>
              </a:endParaRPr>
            </a:p>
            <a:p>
              <a:pPr marL="833438" lvl="1" indent="-285750" defTabSz="809625">
                <a:spcAft>
                  <a:spcPts val="600"/>
                </a:spcAft>
                <a:buClr>
                  <a:srgbClr val="C00000"/>
                </a:buClr>
                <a:buFont typeface="Wingdings" panose="05000000000000000000" pitchFamily="2" charset="2"/>
                <a:buChar char="Ø"/>
                <a:tabLst>
                  <a:tab pos="1798638" algn="l"/>
                </a:tabLst>
              </a:pPr>
              <a:r>
                <a:rPr lang="ja-JP" altLang="en-US" sz="1400" dirty="0">
                  <a:latin typeface="Segoe UI" panose="020B0502040204020203" pitchFamily="34" charset="0"/>
                  <a:cs typeface="Segoe UI" panose="020B0502040204020203" pitchFamily="34" charset="0"/>
                </a:rPr>
                <a:t>評価算定</a:t>
              </a:r>
              <a:r>
                <a:rPr lang="en-US" altLang="ja-JP" sz="1400" dirty="0">
                  <a:latin typeface="Segoe UI" panose="020B0502040204020203" pitchFamily="34" charset="0"/>
                  <a:cs typeface="Segoe UI" panose="020B0502040204020203" pitchFamily="34" charset="0"/>
                </a:rPr>
                <a:t>	2</a:t>
              </a:r>
              <a:r>
                <a:rPr lang="ja-JP" altLang="en-US" sz="1400" dirty="0">
                  <a:latin typeface="Segoe UI" panose="020B0502040204020203" pitchFamily="34" charset="0"/>
                  <a:cs typeface="Segoe UI" panose="020B0502040204020203" pitchFamily="34" charset="0"/>
                </a:rPr>
                <a:t>名合計査定ポイント</a:t>
              </a:r>
              <a:endParaRPr lang="en-US" altLang="ja-JP" sz="1400" dirty="0">
                <a:latin typeface="Segoe UI" panose="020B0502040204020203" pitchFamily="34" charset="0"/>
                <a:cs typeface="Segoe UI" panose="020B0502040204020203" pitchFamily="34" charset="0"/>
              </a:endParaRPr>
            </a:p>
          </p:txBody>
        </p:sp>
        <p:sp>
          <p:nvSpPr>
            <p:cNvPr id="4" name="正方形/長方形 3"/>
            <p:cNvSpPr/>
            <p:nvPr/>
          </p:nvSpPr>
          <p:spPr>
            <a:xfrm>
              <a:off x="1452196" y="315744"/>
              <a:ext cx="3953608" cy="307777"/>
            </a:xfrm>
            <a:prstGeom prst="rect">
              <a:avLst/>
            </a:prstGeom>
            <a:ln>
              <a:noFill/>
            </a:ln>
          </p:spPr>
          <p:txBody>
            <a:bodyPr wrap="square" anchor="ctr" anchorCtr="0">
              <a:spAutoFit/>
            </a:bodyPr>
            <a:lstStyle/>
            <a:p>
              <a:pPr algn="ctr"/>
              <a:r>
                <a:rPr lang="en-US" altLang="ja-JP" sz="1400" dirty="0">
                  <a:solidFill>
                    <a:schemeClr val="bg1"/>
                  </a:solidFill>
                  <a:latin typeface="Segoe UI" panose="020B0502040204020203" pitchFamily="34" charset="0"/>
                  <a:cs typeface="Segoe UI" panose="020B0502040204020203" pitchFamily="34" charset="0"/>
                </a:rPr>
                <a:t>Internal sales contest</a:t>
              </a:r>
              <a:r>
                <a:rPr lang="ja-JP" altLang="en-US" sz="1400" dirty="0">
                  <a:solidFill>
                    <a:schemeClr val="bg1"/>
                  </a:solidFill>
                  <a:latin typeface="Segoe UI" panose="020B0502040204020203" pitchFamily="34" charset="0"/>
                  <a:cs typeface="Segoe UI" panose="020B0502040204020203" pitchFamily="34" charset="0"/>
                </a:rPr>
                <a:t> </a:t>
              </a:r>
              <a:r>
                <a:rPr lang="en-US" altLang="ja-JP" sz="1400" dirty="0">
                  <a:solidFill>
                    <a:schemeClr val="bg1"/>
                  </a:solidFill>
                  <a:latin typeface="Segoe UI" panose="020B0502040204020203" pitchFamily="34" charset="0"/>
                  <a:cs typeface="Segoe UI" panose="020B0502040204020203" pitchFamily="34" charset="0"/>
                </a:rPr>
                <a:t>in Winter</a:t>
              </a:r>
            </a:p>
          </p:txBody>
        </p:sp>
        <p:sp>
          <p:nvSpPr>
            <p:cNvPr id="5" name="正方形/長方形 4"/>
            <p:cNvSpPr/>
            <p:nvPr/>
          </p:nvSpPr>
          <p:spPr>
            <a:xfrm>
              <a:off x="735935" y="633336"/>
              <a:ext cx="5386130" cy="503590"/>
            </a:xfrm>
            <a:prstGeom prst="rect">
              <a:avLst/>
            </a:prstGeom>
            <a:ln>
              <a:noFill/>
            </a:ln>
          </p:spPr>
          <p:txBody>
            <a:bodyPr wrap="square" tIns="36000" bIns="36000" anchor="ctr" anchorCtr="0">
              <a:spAutoFit/>
            </a:bodyPr>
            <a:lstStyle/>
            <a:p>
              <a:pPr algn="ctr"/>
              <a:r>
                <a:rPr lang="zh-TW" altLang="en-US" sz="2800" b="1">
                  <a:solidFill>
                    <a:schemeClr val="bg1"/>
                  </a:solidFill>
                  <a:latin typeface="游ゴシック" panose="020B0400000000000000" pitchFamily="50" charset="-128"/>
                  <a:ea typeface="游ゴシック" panose="020B0400000000000000" pitchFamily="50" charset="-128"/>
                  <a:cs typeface="Segoe UI" panose="020B0502040204020203" pitchFamily="34" charset="0"/>
                </a:rPr>
                <a:t>社內銷售競賽</a:t>
              </a:r>
              <a:endParaRPr lang="ja-JP" altLang="en-US" sz="2800" b="1" spc="-300" dirty="0">
                <a:solidFill>
                  <a:schemeClr val="bg1"/>
                </a:solidFill>
                <a:latin typeface="游ゴシック" panose="020B0400000000000000" pitchFamily="50" charset="-128"/>
                <a:ea typeface="游ゴシック" panose="020B0400000000000000" pitchFamily="50" charset="-128"/>
                <a:cs typeface="Segoe UI" panose="020B0502040204020203" pitchFamily="34" charset="0"/>
              </a:endParaRPr>
            </a:p>
          </p:txBody>
        </p:sp>
        <p:pic>
          <p:nvPicPr>
            <p:cNvPr id="14" name="図 13"/>
            <p:cNvPicPr>
              <a:picLocks noChangeAspect="1"/>
            </p:cNvPicPr>
            <p:nvPr/>
          </p:nvPicPr>
          <p:blipFill>
            <a:blip r:embed="rId2"/>
            <a:stretch>
              <a:fillRect/>
            </a:stretch>
          </p:blipFill>
          <p:spPr>
            <a:xfrm>
              <a:off x="1991552" y="7561631"/>
              <a:ext cx="2874895" cy="2160000"/>
            </a:xfrm>
            <a:prstGeom prst="rect">
              <a:avLst/>
            </a:prstGeom>
            <a:noFill/>
            <a:ln>
              <a:noFill/>
            </a:ln>
          </p:spPr>
        </p:pic>
        <p:cxnSp>
          <p:nvCxnSpPr>
            <p:cNvPr id="17" name="直線コネクタ 16">
              <a:extLst>
                <a:ext uri="{FF2B5EF4-FFF2-40B4-BE49-F238E27FC236}">
                  <a16:creationId xmlns:a16="http://schemas.microsoft.com/office/drawing/2014/main" id="{212F9AA5-1C4E-4F8C-B8B4-D77C962677EB}"/>
                </a:ext>
              </a:extLst>
            </p:cNvPr>
            <p:cNvCxnSpPr>
              <a:cxnSpLocks/>
            </p:cNvCxnSpPr>
            <p:nvPr/>
          </p:nvCxnSpPr>
          <p:spPr>
            <a:xfrm>
              <a:off x="2169000" y="585421"/>
              <a:ext cx="2520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9400793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104</TotalTime>
  <Words>510</Words>
  <Application>Microsoft Office PowerPoint</Application>
  <PresentationFormat>A4 紙張 (210x297 公釐)</PresentationFormat>
  <Paragraphs>13</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vt:i4>
      </vt:variant>
    </vt:vector>
  </HeadingPairs>
  <TitlesOfParts>
    <vt:vector size="8" baseType="lpstr">
      <vt:lpstr>游ゴシック</vt:lpstr>
      <vt:lpstr>Arial</vt:lpstr>
      <vt:lpstr>Calibri</vt:lpstr>
      <vt:lpstr>Calibri Light</vt:lpstr>
      <vt:lpstr>Segoe UI</vt:lpstr>
      <vt:lpstr>Wingdings</vt:lpstr>
      <vt:lpstr>Office テーマ</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2022-04-18T02:38:20Z</dcterms:modified>
</cp:coreProperties>
</file>