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9F0E287-7760-427B-BBCD-21DF65B8C84B}"/>
              </a:ext>
            </a:extLst>
          </p:cNvPr>
          <p:cNvGrpSpPr/>
          <p:nvPr/>
        </p:nvGrpSpPr>
        <p:grpSpPr>
          <a:xfrm>
            <a:off x="1961429" y="2968171"/>
            <a:ext cx="8269142" cy="921658"/>
            <a:chOff x="1961429" y="2968171"/>
            <a:chExt cx="8269142" cy="921658"/>
          </a:xfrm>
        </p:grpSpPr>
        <p:sp>
          <p:nvSpPr>
            <p:cNvPr id="3" name="角丸四角形 2"/>
            <p:cNvSpPr/>
            <p:nvPr/>
          </p:nvSpPr>
          <p:spPr>
            <a:xfrm>
              <a:off x="1961429" y="2968171"/>
              <a:ext cx="2088000" cy="92165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051999" y="2968171"/>
              <a:ext cx="2088000" cy="92165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142571" y="2968171"/>
              <a:ext cx="2088000" cy="921658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右矢印 8"/>
            <p:cNvSpPr/>
            <p:nvPr/>
          </p:nvSpPr>
          <p:spPr>
            <a:xfrm>
              <a:off x="4244714" y="2991828"/>
              <a:ext cx="612000" cy="87434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4" name="右矢印 33"/>
            <p:cNvSpPr/>
            <p:nvPr/>
          </p:nvSpPr>
          <p:spPr>
            <a:xfrm>
              <a:off x="7335284" y="2991828"/>
              <a:ext cx="612000" cy="87434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096429" y="3219187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製造商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186999" y="3219187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銷售公司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8277571" y="3219187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消費者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14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5A7773F-0DE7-4F0E-95C4-0A391C034F65}"/>
              </a:ext>
            </a:extLst>
          </p:cNvPr>
          <p:cNvGrpSpPr/>
          <p:nvPr/>
        </p:nvGrpSpPr>
        <p:grpSpPr>
          <a:xfrm>
            <a:off x="2239430" y="2375338"/>
            <a:ext cx="7697294" cy="2107324"/>
            <a:chOff x="2239430" y="2375338"/>
            <a:chExt cx="7697294" cy="2107324"/>
          </a:xfrm>
        </p:grpSpPr>
        <p:sp>
          <p:nvSpPr>
            <p:cNvPr id="12" name="正方形/長方形 11"/>
            <p:cNvSpPr/>
            <p:nvPr/>
          </p:nvSpPr>
          <p:spPr>
            <a:xfrm>
              <a:off x="8554344" y="2375338"/>
              <a:ext cx="1382380" cy="2107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0" name="山形 9"/>
            <p:cNvSpPr/>
            <p:nvPr/>
          </p:nvSpPr>
          <p:spPr>
            <a:xfrm>
              <a:off x="2239430" y="2375338"/>
              <a:ext cx="1620048" cy="2107324"/>
            </a:xfrm>
            <a:prstGeom prst="chevron">
              <a:avLst>
                <a:gd name="adj" fmla="val 15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0" name="山形 39"/>
            <p:cNvSpPr/>
            <p:nvPr/>
          </p:nvSpPr>
          <p:spPr>
            <a:xfrm>
              <a:off x="3762703" y="2375338"/>
              <a:ext cx="1620048" cy="2107324"/>
            </a:xfrm>
            <a:prstGeom prst="chevron">
              <a:avLst>
                <a:gd name="adj" fmla="val 15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1" name="山形 40"/>
            <p:cNvSpPr/>
            <p:nvPr/>
          </p:nvSpPr>
          <p:spPr>
            <a:xfrm>
              <a:off x="5285976" y="2375338"/>
              <a:ext cx="1620048" cy="2107324"/>
            </a:xfrm>
            <a:prstGeom prst="chevron">
              <a:avLst>
                <a:gd name="adj" fmla="val 15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2" name="山形 41"/>
            <p:cNvSpPr/>
            <p:nvPr/>
          </p:nvSpPr>
          <p:spPr>
            <a:xfrm>
              <a:off x="6809249" y="2375338"/>
              <a:ext cx="1620048" cy="2107324"/>
            </a:xfrm>
            <a:prstGeom prst="chevron">
              <a:avLst>
                <a:gd name="adj" fmla="val 15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803234" y="2471057"/>
              <a:ext cx="553998" cy="1915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下訂單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4326507" y="2471057"/>
              <a:ext cx="553998" cy="1915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接受訂單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849780" y="2471057"/>
              <a:ext cx="553998" cy="1915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出貨單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7373053" y="2471057"/>
              <a:ext cx="553998" cy="1915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製造</a:t>
              </a: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999311" y="2471057"/>
              <a:ext cx="553998" cy="1915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品管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4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B20DA3C-499C-4BA0-B10C-6EFF91D41B49}"/>
              </a:ext>
            </a:extLst>
          </p:cNvPr>
          <p:cNvGrpSpPr/>
          <p:nvPr/>
        </p:nvGrpSpPr>
        <p:grpSpPr>
          <a:xfrm>
            <a:off x="1867804" y="2215196"/>
            <a:ext cx="8456392" cy="2427611"/>
            <a:chOff x="1867804" y="2215196"/>
            <a:chExt cx="8456392" cy="2427611"/>
          </a:xfrm>
        </p:grpSpPr>
        <p:sp>
          <p:nvSpPr>
            <p:cNvPr id="25" name="角丸四角形 24"/>
            <p:cNvSpPr/>
            <p:nvPr/>
          </p:nvSpPr>
          <p:spPr>
            <a:xfrm>
              <a:off x="1867804" y="2215196"/>
              <a:ext cx="2450696" cy="2427611"/>
            </a:xfrm>
            <a:prstGeom prst="roundRect">
              <a:avLst>
                <a:gd name="adj" fmla="val 1171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9" name="角丸四角形 58"/>
            <p:cNvSpPr/>
            <p:nvPr/>
          </p:nvSpPr>
          <p:spPr>
            <a:xfrm>
              <a:off x="4964276" y="2215196"/>
              <a:ext cx="2450696" cy="2427611"/>
            </a:xfrm>
            <a:prstGeom prst="roundRect">
              <a:avLst>
                <a:gd name="adj" fmla="val 1171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055054" y="2525188"/>
              <a:ext cx="2088000" cy="6451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5145625" y="2525188"/>
              <a:ext cx="2088000" cy="6451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8236196" y="3086235"/>
              <a:ext cx="2088000" cy="6451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ストライプ矢印 8"/>
            <p:cNvSpPr/>
            <p:nvPr/>
          </p:nvSpPr>
          <p:spPr>
            <a:xfrm>
              <a:off x="4354198" y="3123000"/>
              <a:ext cx="612000" cy="612000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055054" y="3687695"/>
              <a:ext cx="2088000" cy="6451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0" name="角丸四角形 19"/>
            <p:cNvSpPr/>
            <p:nvPr/>
          </p:nvSpPr>
          <p:spPr>
            <a:xfrm>
              <a:off x="5145624" y="3687695"/>
              <a:ext cx="2088000" cy="64511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二等辺三角形 21"/>
            <p:cNvSpPr/>
            <p:nvPr/>
          </p:nvSpPr>
          <p:spPr>
            <a:xfrm rot="10800000">
              <a:off x="2729789" y="3267000"/>
              <a:ext cx="720000" cy="3240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7" name="二等辺三角形 36"/>
            <p:cNvSpPr/>
            <p:nvPr/>
          </p:nvSpPr>
          <p:spPr>
            <a:xfrm rot="10800000">
              <a:off x="5829624" y="3267000"/>
              <a:ext cx="720000" cy="32400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2031049" y="2635080"/>
              <a:ext cx="21418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看得到臉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5281585" y="2635080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無農藥</a:t>
              </a:r>
              <a:endPara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8371196" y="3196127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信用</a:t>
              </a:r>
            </a:p>
          </p:txBody>
        </p:sp>
        <p:sp>
          <p:nvSpPr>
            <p:cNvPr id="97" name="テキスト ボックス 96"/>
            <p:cNvSpPr txBox="1"/>
            <p:nvPr/>
          </p:nvSpPr>
          <p:spPr>
            <a:xfrm>
              <a:off x="2180789" y="3797587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安心</a:t>
              </a: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5281585" y="3797587"/>
              <a:ext cx="181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安全</a:t>
              </a:r>
            </a:p>
          </p:txBody>
        </p:sp>
        <p:sp>
          <p:nvSpPr>
            <p:cNvPr id="26" name="ストライプ矢印 25"/>
            <p:cNvSpPr/>
            <p:nvPr/>
          </p:nvSpPr>
          <p:spPr>
            <a:xfrm>
              <a:off x="7519584" y="3123000"/>
              <a:ext cx="612000" cy="612000"/>
            </a:xfrm>
            <a:prstGeom prst="stripedRigh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35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F8140EA-66FD-4539-85F4-17B2A7287D11}"/>
              </a:ext>
            </a:extLst>
          </p:cNvPr>
          <p:cNvGrpSpPr/>
          <p:nvPr/>
        </p:nvGrpSpPr>
        <p:grpSpPr>
          <a:xfrm>
            <a:off x="2697194" y="1012691"/>
            <a:ext cx="6797615" cy="4760621"/>
            <a:chOff x="2697194" y="1012691"/>
            <a:chExt cx="6797615" cy="4760621"/>
          </a:xfrm>
        </p:grpSpPr>
        <p:sp>
          <p:nvSpPr>
            <p:cNvPr id="57" name="ホームベース 56"/>
            <p:cNvSpPr/>
            <p:nvPr/>
          </p:nvSpPr>
          <p:spPr>
            <a:xfrm>
              <a:off x="2697194" y="3148745"/>
              <a:ext cx="4321833" cy="1773973"/>
            </a:xfrm>
            <a:prstGeom prst="homePlate">
              <a:avLst>
                <a:gd name="adj" fmla="val 215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" name="ホームベース 1"/>
            <p:cNvSpPr/>
            <p:nvPr/>
          </p:nvSpPr>
          <p:spPr>
            <a:xfrm>
              <a:off x="2697194" y="1012691"/>
              <a:ext cx="4321833" cy="1773973"/>
            </a:xfrm>
            <a:prstGeom prst="homePlate">
              <a:avLst>
                <a:gd name="adj" fmla="val 215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9" name="二等辺三角形 18"/>
            <p:cNvSpPr/>
            <p:nvPr/>
          </p:nvSpPr>
          <p:spPr>
            <a:xfrm rot="10800000">
              <a:off x="4246209" y="2846389"/>
              <a:ext cx="914370" cy="25645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7108306" y="1379457"/>
              <a:ext cx="17701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 </a:t>
              </a:r>
              <a:r>
                <a:rPr lang="zh-TW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美味</a:t>
              </a:r>
              <a:endPara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② 有機食材</a:t>
              </a:r>
              <a:endPara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 地方</a:t>
              </a:r>
              <a:r>
                <a:rPr lang="zh-TW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總</a:t>
              </a:r>
              <a:r>
                <a:rPr lang="ja-JP" altLang="en-US" sz="2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店</a:t>
              </a:r>
              <a:endPara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7108306" y="3527899"/>
              <a:ext cx="22946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 sz="2000"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r>
                <a:rPr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 </a:t>
              </a:r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公開食譜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② </a:t>
              </a:r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即時店內影像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lang="ja-JP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 </a:t>
              </a:r>
              <a:r>
                <a:rPr lang="zh-TW" altLang="en-US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口碑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7108306" y="5357257"/>
              <a:ext cx="2386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>
                <a:defRPr sz="2000"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r>
                <a:rPr lang="zh-TW" altLang="en-US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增加客流量的措施</a:t>
              </a:r>
              <a:endPara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530453B-E0F4-4D01-BED5-7ABD0E52CCCE}"/>
                </a:ext>
              </a:extLst>
            </p:cNvPr>
            <p:cNvGrpSpPr/>
            <p:nvPr/>
          </p:nvGrpSpPr>
          <p:grpSpPr>
            <a:xfrm>
              <a:off x="3244599" y="2076018"/>
              <a:ext cx="2917592" cy="504000"/>
              <a:chOff x="3244599" y="2033978"/>
              <a:chExt cx="2917592" cy="504000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244599" y="2033978"/>
                <a:ext cx="2917592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0" name="テキスト ボックス 29"/>
              <p:cNvSpPr txBox="1"/>
              <p:nvPr/>
            </p:nvSpPr>
            <p:spPr>
              <a:xfrm>
                <a:off x="3426405" y="2100903"/>
                <a:ext cx="2553982" cy="4001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ja-JP"/>
                </a:defPPr>
                <a:lvl1pPr marL="180975" indent="-180975">
                  <a:defRPr sz="2000" b="1">
                    <a:latin typeface="メイリオ" panose="020B0604030504040204" pitchFamily="50" charset="-128"/>
                    <a:ea typeface="メイリオ" panose="020B0604030504040204" pitchFamily="50" charset="-128"/>
                  </a:defRPr>
                </a:lvl1pPr>
              </a:lstStyle>
              <a:p>
                <a:pPr algn="ctr"/>
                <a: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2. </a:t>
                </a:r>
                <a:r>
                  <a:rPr lang="zh-TW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與店家交涉、承諾</a:t>
                </a:r>
                <a:endParaRPr lang="en-US" altLang="ja-JP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EF406C7-5E4B-4426-8C2D-DF0FAD135E46}"/>
                </a:ext>
              </a:extLst>
            </p:cNvPr>
            <p:cNvGrpSpPr/>
            <p:nvPr/>
          </p:nvGrpSpPr>
          <p:grpSpPr>
            <a:xfrm>
              <a:off x="3244599" y="3369533"/>
              <a:ext cx="2917592" cy="504000"/>
              <a:chOff x="3244599" y="3327493"/>
              <a:chExt cx="2917592" cy="504000"/>
            </a:xfrm>
          </p:grpSpPr>
          <p:sp>
            <p:nvSpPr>
              <p:cNvPr id="44" name="正方形/長方形 43"/>
              <p:cNvSpPr/>
              <p:nvPr/>
            </p:nvSpPr>
            <p:spPr>
              <a:xfrm>
                <a:off x="3244599" y="3327493"/>
                <a:ext cx="2917592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2" name="テキスト ボックス 31"/>
              <p:cNvSpPr txBox="1"/>
              <p:nvPr/>
            </p:nvSpPr>
            <p:spPr>
              <a:xfrm>
                <a:off x="3244600" y="3394418"/>
                <a:ext cx="2917591" cy="4001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ja-JP"/>
                </a:defPPr>
                <a:lvl1pPr marL="180975" indent="-180975">
                  <a:defRPr sz="2000" b="1">
                    <a:latin typeface="メイリオ" panose="020B0604030504040204" pitchFamily="50" charset="-128"/>
                    <a:ea typeface="メイリオ" panose="020B0604030504040204" pitchFamily="50" charset="-128"/>
                  </a:defRPr>
                </a:lvl1pPr>
              </a:lstStyle>
              <a:p>
                <a:pPr algn="ctr"/>
                <a: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3. </a:t>
                </a:r>
                <a:r>
                  <a:rPr lang="zh-TW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建立線上商店</a:t>
                </a:r>
                <a:endParaRPr lang="en-US" altLang="ja-JP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C1AE223-9087-4BAA-B992-72E761C9BD66}"/>
                </a:ext>
              </a:extLst>
            </p:cNvPr>
            <p:cNvGrpSpPr/>
            <p:nvPr/>
          </p:nvGrpSpPr>
          <p:grpSpPr>
            <a:xfrm>
              <a:off x="3163645" y="4224460"/>
              <a:ext cx="3079500" cy="504000"/>
              <a:chOff x="3163645" y="4182420"/>
              <a:chExt cx="3079500" cy="504000"/>
            </a:xfrm>
          </p:grpSpPr>
          <p:sp>
            <p:nvSpPr>
              <p:cNvPr id="45" name="正方形/長方形 44"/>
              <p:cNvSpPr/>
              <p:nvPr/>
            </p:nvSpPr>
            <p:spPr>
              <a:xfrm>
                <a:off x="3163645" y="4182420"/>
                <a:ext cx="3079500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5" name="テキスト ボックス 34"/>
              <p:cNvSpPr txBox="1"/>
              <p:nvPr/>
            </p:nvSpPr>
            <p:spPr>
              <a:xfrm>
                <a:off x="3244600" y="4249345"/>
                <a:ext cx="2917591" cy="4001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ja-JP"/>
                </a:defPPr>
                <a:lvl1pPr marL="180975" indent="-180975">
                  <a:defRPr sz="2000" b="1">
                    <a:latin typeface="メイリオ" panose="020B0604030504040204" pitchFamily="50" charset="-128"/>
                    <a:ea typeface="メイリオ" panose="020B0604030504040204" pitchFamily="50" charset="-128"/>
                  </a:defRPr>
                </a:lvl1pPr>
              </a:lstStyle>
              <a:p>
                <a:pPr algn="ctr"/>
                <a: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4. </a:t>
                </a:r>
                <a:r>
                  <a:rPr lang="zh-TW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開設與經營網站</a:t>
                </a:r>
                <a:endParaRPr lang="en-US" altLang="ja-JP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AFE711C2-A9AB-4826-B581-E2E131FB6D50}"/>
                </a:ext>
              </a:extLst>
            </p:cNvPr>
            <p:cNvGrpSpPr/>
            <p:nvPr/>
          </p:nvGrpSpPr>
          <p:grpSpPr>
            <a:xfrm>
              <a:off x="3163645" y="5269312"/>
              <a:ext cx="3079500" cy="504000"/>
              <a:chOff x="3163645" y="5269312"/>
              <a:chExt cx="3079500" cy="504000"/>
            </a:xfrm>
          </p:grpSpPr>
          <p:sp>
            <p:nvSpPr>
              <p:cNvPr id="46" name="正方形/長方形 45"/>
              <p:cNvSpPr/>
              <p:nvPr/>
            </p:nvSpPr>
            <p:spPr>
              <a:xfrm>
                <a:off x="3163645" y="5269312"/>
                <a:ext cx="3079500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7" name="テキスト ボックス 36"/>
              <p:cNvSpPr txBox="1"/>
              <p:nvPr/>
            </p:nvSpPr>
            <p:spPr>
              <a:xfrm>
                <a:off x="3244600" y="5336237"/>
                <a:ext cx="2917591" cy="4001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marL="180975" indent="-180975" algn="ctr"/>
                <a:r>
                  <a:rPr lang="en-US" altLang="ja-JP" sz="2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5. </a:t>
                </a:r>
                <a:r>
                  <a:rPr lang="zh-TW" altLang="en-US" sz="200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網站的廣告與宣傳</a:t>
                </a:r>
                <a:endParaRPr lang="en-US" altLang="ja-JP" sz="200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E5885BA-2775-4580-8374-B3B2A3355777}"/>
                </a:ext>
              </a:extLst>
            </p:cNvPr>
            <p:cNvGrpSpPr/>
            <p:nvPr/>
          </p:nvGrpSpPr>
          <p:grpSpPr>
            <a:xfrm>
              <a:off x="3626102" y="1221091"/>
              <a:ext cx="2154588" cy="504000"/>
              <a:chOff x="3626102" y="1179051"/>
              <a:chExt cx="2154588" cy="504000"/>
            </a:xfrm>
          </p:grpSpPr>
          <p:sp>
            <p:nvSpPr>
              <p:cNvPr id="52" name="正方形/長方形 51"/>
              <p:cNvSpPr/>
              <p:nvPr/>
            </p:nvSpPr>
            <p:spPr>
              <a:xfrm>
                <a:off x="3699673" y="1179051"/>
                <a:ext cx="2007444" cy="504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>
                  <a:solidFill>
                    <a:schemeClr val="tx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53" name="テキスト ボックス 52"/>
              <p:cNvSpPr txBox="1"/>
              <p:nvPr/>
            </p:nvSpPr>
            <p:spPr>
              <a:xfrm>
                <a:off x="3626102" y="1245976"/>
                <a:ext cx="2154588" cy="40011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>
                <a:defPPr>
                  <a:defRPr lang="ja-JP"/>
                </a:defPPr>
                <a:lvl1pPr marL="180975" indent="-180975">
                  <a:defRPr sz="2000" b="1">
                    <a:latin typeface="メイリオ" panose="020B0604030504040204" pitchFamily="50" charset="-128"/>
                    <a:ea typeface="メイリオ" panose="020B0604030504040204" pitchFamily="50" charset="-128"/>
                  </a:defRPr>
                </a:lvl1pPr>
              </a:lstStyle>
              <a:p>
                <a:pPr algn="ctr"/>
                <a:r>
                  <a:rPr lang="en-US" altLang="ja-JP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1. </a:t>
                </a:r>
                <a:r>
                  <a:rPr lang="ja-JP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店</a:t>
                </a:r>
                <a:r>
                  <a:rPr lang="zh-TW" altLang="en-US" b="0" dirty="0"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家的篩選</a:t>
                </a:r>
                <a:endParaRPr lang="en-US" altLang="ja-JP" b="0" dirty="0"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E834FFEC-75B0-4046-82EC-B1BC293D301B}"/>
                </a:ext>
              </a:extLst>
            </p:cNvPr>
            <p:cNvSpPr txBox="1"/>
            <p:nvPr/>
          </p:nvSpPr>
          <p:spPr>
            <a:xfrm rot="5400000">
              <a:off x="4403867" y="1700499"/>
              <a:ext cx="599058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ja-JP"/>
              </a:defPPr>
              <a:lvl1pPr marL="180975" indent="-180975">
                <a:defRPr sz="2000" b="1"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➡</a:t>
              </a:r>
              <a:endParaRPr lang="en-US" altLang="ja-JP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37AB9E4-69F7-497D-BBEC-B04FCEE4FC3D}"/>
                </a:ext>
              </a:extLst>
            </p:cNvPr>
            <p:cNvSpPr txBox="1"/>
            <p:nvPr/>
          </p:nvSpPr>
          <p:spPr>
            <a:xfrm rot="5400000">
              <a:off x="4403867" y="3848941"/>
              <a:ext cx="599058" cy="40011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ja-JP"/>
              </a:defPPr>
              <a:lvl1pPr marL="180975" indent="-180975">
                <a:defRPr sz="2000" b="1"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➡</a:t>
              </a:r>
              <a:endParaRPr lang="en-US" altLang="ja-JP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E203A684-E64D-44AF-B1AF-68EDF3092F8B}"/>
                </a:ext>
              </a:extLst>
            </p:cNvPr>
            <p:cNvSpPr/>
            <p:nvPr/>
          </p:nvSpPr>
          <p:spPr>
            <a:xfrm rot="10800000">
              <a:off x="4246209" y="4979467"/>
              <a:ext cx="914370" cy="25645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09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77</Words>
  <Application>Microsoft Office PowerPoint</Application>
  <PresentationFormat>寬螢幕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2022-04-19T01:41:41Z</dcterms:modified>
</cp:coreProperties>
</file>