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9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5E8A1-1C9F-4F72-A915-C408B01D6D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25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60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7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02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87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8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47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43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24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21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86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21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BBBB01A-8930-4761-93CF-C77EFD744A79}"/>
              </a:ext>
            </a:extLst>
          </p:cNvPr>
          <p:cNvGrpSpPr/>
          <p:nvPr/>
        </p:nvGrpSpPr>
        <p:grpSpPr>
          <a:xfrm>
            <a:off x="482597" y="248260"/>
            <a:ext cx="8991609" cy="6408187"/>
            <a:chOff x="482597" y="248260"/>
            <a:chExt cx="8991609" cy="6408187"/>
          </a:xfrm>
        </p:grpSpPr>
        <p:sp>
          <p:nvSpPr>
            <p:cNvPr id="40" name="正方形/長方形 39"/>
            <p:cNvSpPr/>
            <p:nvPr/>
          </p:nvSpPr>
          <p:spPr>
            <a:xfrm>
              <a:off x="482597" y="3231357"/>
              <a:ext cx="8991608" cy="342509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ja-JP" altLang="en-US" sz="240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50" name="ホームベース 49"/>
            <p:cNvSpPr/>
            <p:nvPr/>
          </p:nvSpPr>
          <p:spPr>
            <a:xfrm flipH="1">
              <a:off x="5876007" y="3368942"/>
              <a:ext cx="3376411" cy="3149920"/>
            </a:xfrm>
            <a:prstGeom prst="homePlate">
              <a:avLst>
                <a:gd name="adj" fmla="val 5832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sz="240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6" name="ホームベース 35"/>
            <p:cNvSpPr/>
            <p:nvPr/>
          </p:nvSpPr>
          <p:spPr>
            <a:xfrm rot="5400000">
              <a:off x="3757422" y="-2485427"/>
              <a:ext cx="2441959" cy="8991609"/>
            </a:xfrm>
            <a:prstGeom prst="homePlate">
              <a:avLst>
                <a:gd name="adj" fmla="val 24108"/>
              </a:avLst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sz="240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874803" y="950919"/>
              <a:ext cx="3889900" cy="17947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sz="240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3" name="二等辺三角形 12"/>
            <p:cNvSpPr/>
            <p:nvPr/>
          </p:nvSpPr>
          <p:spPr>
            <a:xfrm rot="5400000">
              <a:off x="4657258" y="1744418"/>
              <a:ext cx="650436" cy="224821"/>
            </a:xfrm>
            <a:prstGeom prst="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5190224" y="950919"/>
              <a:ext cx="3889900" cy="17947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sz="2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4318" y="1071591"/>
              <a:ext cx="333601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200" b="1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目的</a:t>
              </a:r>
              <a:endParaRPr lang="en-US" altLang="ja-JP" sz="1200" b="1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目線を動かすことなく視界に入る高さのラインがゴールデンゾーン（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GZ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）。言い換えれば、顧客が最も商品を見やすく、手に取りやすい高さだ。主力商品や重点商品、売れ筋商品を陳列するゾーンに適しており、他の場所に比べて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3</a:t>
              </a:r>
              <a:r>
                <a:rPr lang="ja-JP" altLang="en-US" sz="1200" dirty="0" err="1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、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4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割は販売数が増える。この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GZ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を徹底活用し、新商品販売に注力する。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6057499" y="1070998"/>
              <a:ext cx="272348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GZ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の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B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エリアに新商品、</a:t>
              </a:r>
              <a:b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</a:b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A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エリアに売れ筋商品を並べる</a:t>
              </a:r>
              <a:endParaRPr kumimoji="1"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6057499" y="1625997"/>
              <a:ext cx="272348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GZ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に品数を揃えて重点的に。</a:t>
              </a:r>
              <a:b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</a:b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最下段は小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POP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でバランスを取る</a:t>
              </a:r>
              <a:endParaRPr kumimoji="1"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057499" y="2182047"/>
              <a:ext cx="272348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2</a:t>
              </a: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日ごとに陳列演出を変えて、</a:t>
              </a:r>
              <a:br>
                <a:rPr kumimoji="1"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</a:b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的確な購買層にプッシュする</a:t>
              </a: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5420322" y="1205062"/>
              <a:ext cx="369332" cy="1269586"/>
            </a:xfrm>
            <a:prstGeom prst="rect">
              <a:avLst/>
            </a:prstGeom>
            <a:noFill/>
          </p:spPr>
          <p:txBody>
            <a:bodyPr vert="eaVert" wrap="square" rtlCol="0" anchor="ctr" anchorCtr="0">
              <a:spAutoFit/>
            </a:bodyPr>
            <a:lstStyle/>
            <a:p>
              <a:pPr algn="ctr"/>
              <a:r>
                <a:rPr kumimoji="1" lang="ja-JP" altLang="en-US" sz="1200" b="1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陳列ポイント</a:t>
              </a: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6144226" y="3501397"/>
              <a:ext cx="29880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44000" algn="just"/>
              <a:r>
                <a:rPr lang="ja-JP" altLang="en-US" sz="1200" b="1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ゴールデンゾーンの範囲</a:t>
              </a:r>
              <a:endParaRPr kumimoji="1"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79388" indent="-146050" algn="just">
                <a:spcAft>
                  <a:spcPts val="600"/>
                </a:spcAft>
                <a:buFont typeface="+mj-lt"/>
                <a:buAutoNum type="arabicPeriod"/>
              </a:pP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立っている人を基準に、若干目線を落とした位置で自然に手に触れられる上下の範囲。背伸びをしたりしゃがんだりする範囲は、</a:t>
              </a:r>
              <a:r>
                <a:rPr kumimoji="1"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GZ</a:t>
              </a: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から除外される。</a:t>
              </a:r>
              <a:endParaRPr kumimoji="1"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79388" indent="-146050" algn="just">
                <a:spcAft>
                  <a:spcPts val="600"/>
                </a:spcAft>
                <a:buFont typeface="+mj-lt"/>
                <a:buAutoNum type="arabicPeriod"/>
              </a:pP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購入者がよく見える範囲は、左右</a:t>
              </a:r>
              <a:r>
                <a:rPr kumimoji="1"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60</a:t>
              </a: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度、上下</a:t>
              </a:r>
              <a:r>
                <a:rPr kumimoji="1"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30</a:t>
              </a: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度程度になる。</a:t>
              </a:r>
              <a:endParaRPr kumimoji="1"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79388" indent="-146050" algn="just">
                <a:spcAft>
                  <a:spcPts val="600"/>
                </a:spcAft>
                <a:buFont typeface="+mj-lt"/>
                <a:buAutoNum type="arabicPeriod"/>
              </a:pPr>
              <a:r>
                <a:rPr kumimoji="1"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GZ</a:t>
              </a: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の明確な高さの規定はないが、成人男性で足元から</a:t>
              </a:r>
              <a:r>
                <a:rPr kumimoji="1"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80</a:t>
              </a: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～</a:t>
              </a:r>
              <a:r>
                <a:rPr kumimoji="1"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140㎝</a:t>
              </a: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、成人女性で</a:t>
              </a:r>
              <a:r>
                <a:rPr kumimoji="1"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70</a:t>
              </a: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～</a:t>
              </a:r>
              <a:r>
                <a:rPr kumimoji="1"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130㎝</a:t>
              </a: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程度。ターゲットが男性か女性か、大人か子供かによって平均背丈が変わるため、</a:t>
              </a:r>
              <a:r>
                <a:rPr kumimoji="1"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GZ</a:t>
              </a: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の調整も必要になる。</a:t>
              </a:r>
            </a:p>
          </p:txBody>
        </p:sp>
        <p:sp>
          <p:nvSpPr>
            <p:cNvPr id="46" name="ホームベース 45"/>
            <p:cNvSpPr/>
            <p:nvPr/>
          </p:nvSpPr>
          <p:spPr>
            <a:xfrm>
              <a:off x="706512" y="3368942"/>
              <a:ext cx="3376411" cy="3149920"/>
            </a:xfrm>
            <a:prstGeom prst="homePlate">
              <a:avLst>
                <a:gd name="adj" fmla="val 5832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sz="240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18468" y="3515149"/>
              <a:ext cx="29895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ja-JP" sz="1200" b="1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B</a:t>
              </a:r>
              <a:r>
                <a:rPr lang="ja-JP" altLang="en-US" sz="1200" b="1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エリアで陳列と演出</a:t>
              </a:r>
            </a:p>
            <a:p>
              <a:pPr algn="just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スプリングキャンペーンでは、各店舗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B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エリアの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GZ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を新ブランドで統一し、発売一ヵ月で告知・宣伝を一気に進める。</a:t>
              </a:r>
              <a:endParaRPr kumimoji="1"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818468" y="4638079"/>
              <a:ext cx="2989595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ja-JP" altLang="en-US" sz="1200" b="1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陳列棚の上から２段目</a:t>
              </a:r>
            </a:p>
            <a:p>
              <a:pPr marL="179388" indent="-146050" algn="just">
                <a:spcAft>
                  <a:spcPts val="600"/>
                </a:spcAft>
                <a:buFont typeface="+mj-lt"/>
                <a:buAutoNum type="arabicPeriod"/>
              </a:pP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今回の</a:t>
              </a:r>
              <a:r>
                <a:rPr kumimoji="1"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B</a:t>
              </a: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エリアの</a:t>
              </a:r>
              <a:r>
                <a:rPr kumimoji="1"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GZ</a:t>
              </a: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は、陳列棚の上から</a:t>
              </a:r>
              <a:r>
                <a:rPr kumimoji="1"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2</a:t>
              </a: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段目を使用する（全店共通</a:t>
              </a:r>
              <a:r>
                <a:rPr kumimoji="1"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S</a:t>
              </a: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タイプ陳列棚）。</a:t>
              </a:r>
              <a:endParaRPr kumimoji="1"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79388" indent="-146050" algn="just">
                <a:spcAft>
                  <a:spcPts val="600"/>
                </a:spcAft>
                <a:buFont typeface="+mj-lt"/>
                <a:buAutoNum type="arabicPeriod"/>
              </a:pP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新商品はパッケージ上を手前に見せ、最前面は</a:t>
              </a:r>
              <a:r>
                <a:rPr kumimoji="1"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10</a:t>
              </a: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個、</a:t>
              </a:r>
              <a:r>
                <a:rPr kumimoji="1"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2</a:t>
              </a: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列目以降は</a:t>
              </a:r>
              <a:r>
                <a:rPr kumimoji="1"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4</a:t>
              </a: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段重ねで奥まで並べる。</a:t>
              </a:r>
              <a:endParaRPr kumimoji="1"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79388" indent="-146050" algn="just">
                <a:spcAft>
                  <a:spcPts val="600"/>
                </a:spcAft>
                <a:buFont typeface="+mj-lt"/>
                <a:buAutoNum type="arabicPeriod"/>
              </a:pP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夕方までは上記方法で陳列し、夕方以降は店舗独自の陳列で購買を促す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。</a:t>
              </a:r>
              <a:endParaRPr kumimoji="1"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7F00C2DF-9CFB-4E66-8BC7-6C8FFD10FB02}"/>
                </a:ext>
              </a:extLst>
            </p:cNvPr>
            <p:cNvSpPr txBox="1"/>
            <p:nvPr/>
          </p:nvSpPr>
          <p:spPr>
            <a:xfrm>
              <a:off x="4276233" y="6062243"/>
              <a:ext cx="5589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80</a:t>
              </a:r>
              <a:r>
                <a:rPr kumimoji="1" lang="ja-JP" altLang="en-US" sz="10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㎝</a:t>
              </a: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0AD6066E-4FEA-4B8F-AEAB-C44013511C3E}"/>
                </a:ext>
              </a:extLst>
            </p:cNvPr>
            <p:cNvSpPr txBox="1"/>
            <p:nvPr/>
          </p:nvSpPr>
          <p:spPr>
            <a:xfrm>
              <a:off x="4286226" y="4546303"/>
              <a:ext cx="5589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140</a:t>
              </a:r>
              <a:r>
                <a:rPr kumimoji="1" lang="ja-JP" altLang="en-US" sz="10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㎝</a:t>
              </a: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04C4E4C5-E6D7-41E0-8723-F1F3863B6480}"/>
                </a:ext>
              </a:extLst>
            </p:cNvPr>
            <p:cNvSpPr txBox="1"/>
            <p:nvPr/>
          </p:nvSpPr>
          <p:spPr>
            <a:xfrm>
              <a:off x="5111743" y="6062243"/>
              <a:ext cx="5589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70</a:t>
              </a:r>
              <a:r>
                <a:rPr kumimoji="1" lang="ja-JP" altLang="en-US" sz="10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㎝</a:t>
              </a: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BC7FB06-10E2-4055-B628-9A49F1791F9E}"/>
                </a:ext>
              </a:extLst>
            </p:cNvPr>
            <p:cNvSpPr txBox="1"/>
            <p:nvPr/>
          </p:nvSpPr>
          <p:spPr>
            <a:xfrm>
              <a:off x="5095286" y="4560598"/>
              <a:ext cx="5589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130</a:t>
              </a:r>
              <a:r>
                <a:rPr kumimoji="1" lang="ja-JP" altLang="en-US" sz="10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㎝</a:t>
              </a: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AF29BE6-D230-43E5-9AF7-7E2E2D94DB8C}"/>
                </a:ext>
              </a:extLst>
            </p:cNvPr>
            <p:cNvSpPr/>
            <p:nvPr/>
          </p:nvSpPr>
          <p:spPr>
            <a:xfrm>
              <a:off x="4174309" y="5019990"/>
              <a:ext cx="770596" cy="9333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57BCD20-08BD-4D6B-A663-624FDDA06BA3}"/>
                </a:ext>
              </a:extLst>
            </p:cNvPr>
            <p:cNvSpPr/>
            <p:nvPr/>
          </p:nvSpPr>
          <p:spPr>
            <a:xfrm>
              <a:off x="4991075" y="5113713"/>
              <a:ext cx="770596" cy="9333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D8F33FFB-CEB2-4CB2-9857-9B93D46E9B1D}"/>
                </a:ext>
              </a:extLst>
            </p:cNvPr>
            <p:cNvSpPr txBox="1"/>
            <p:nvPr/>
          </p:nvSpPr>
          <p:spPr>
            <a:xfrm>
              <a:off x="4564106" y="4082657"/>
              <a:ext cx="751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陳列棚</a:t>
              </a: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7A58BEC2-59FD-4154-B157-D0E80536D212}"/>
                </a:ext>
              </a:extLst>
            </p:cNvPr>
            <p:cNvSpPr txBox="1"/>
            <p:nvPr/>
          </p:nvSpPr>
          <p:spPr>
            <a:xfrm>
              <a:off x="4265455" y="5293279"/>
              <a:ext cx="5803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男性</a:t>
              </a: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994FE938-3C52-4A89-B55C-29A655D4B4D5}"/>
                </a:ext>
              </a:extLst>
            </p:cNvPr>
            <p:cNvSpPr txBox="1"/>
            <p:nvPr/>
          </p:nvSpPr>
          <p:spPr>
            <a:xfrm>
              <a:off x="5090343" y="5603299"/>
              <a:ext cx="5803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9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女</a:t>
              </a:r>
              <a:r>
                <a:rPr kumimoji="1" lang="ja-JP" altLang="en-US" sz="9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性</a:t>
              </a:r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EED150BE-14EA-495B-835A-B00193374A03}"/>
                </a:ext>
              </a:extLst>
            </p:cNvPr>
            <p:cNvSpPr/>
            <p:nvPr/>
          </p:nvSpPr>
          <p:spPr>
            <a:xfrm>
              <a:off x="4215388" y="3652875"/>
              <a:ext cx="1475225" cy="30515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pic>
          <p:nvPicPr>
            <p:cNvPr id="68" name="グラフィックス 67" descr="男性 単色塗りつぶし">
              <a:extLst>
                <a:ext uri="{FF2B5EF4-FFF2-40B4-BE49-F238E27FC236}">
                  <a16:creationId xmlns:a16="http://schemas.microsoft.com/office/drawing/2014/main" id="{D8974C85-C542-4544-B414-412EC40656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-1" b="40788"/>
            <a:stretch/>
          </p:blipFill>
          <p:spPr>
            <a:xfrm>
              <a:off x="3803812" y="4889759"/>
              <a:ext cx="1519973" cy="900000"/>
            </a:xfrm>
            <a:prstGeom prst="rect">
              <a:avLst/>
            </a:prstGeom>
          </p:spPr>
        </p:pic>
        <p:pic>
          <p:nvPicPr>
            <p:cNvPr id="69" name="グラフィックス 68" descr="女性 単色塗りつぶし">
              <a:extLst>
                <a:ext uri="{FF2B5EF4-FFF2-40B4-BE49-F238E27FC236}">
                  <a16:creationId xmlns:a16="http://schemas.microsoft.com/office/drawing/2014/main" id="{FADC30F0-B477-45C8-9E1B-C734B79EED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40788"/>
            <a:stretch/>
          </p:blipFill>
          <p:spPr>
            <a:xfrm>
              <a:off x="4628383" y="5020668"/>
              <a:ext cx="1519973" cy="900000"/>
            </a:xfrm>
            <a:prstGeom prst="rect">
              <a:avLst/>
            </a:prstGeom>
          </p:spPr>
        </p:pic>
        <p:sp>
          <p:nvSpPr>
            <p:cNvPr id="70" name="二等辺三角形 69">
              <a:extLst>
                <a:ext uri="{FF2B5EF4-FFF2-40B4-BE49-F238E27FC236}">
                  <a16:creationId xmlns:a16="http://schemas.microsoft.com/office/drawing/2014/main" id="{4A067ACE-06EB-44F5-90E7-C1F2AA915CDF}"/>
                </a:ext>
              </a:extLst>
            </p:cNvPr>
            <p:cNvSpPr/>
            <p:nvPr/>
          </p:nvSpPr>
          <p:spPr>
            <a:xfrm rot="10800000">
              <a:off x="1854095" y="4406846"/>
              <a:ext cx="650436" cy="224821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78857A2A-379A-4828-BDB8-373A0A628D1C}"/>
                </a:ext>
              </a:extLst>
            </p:cNvPr>
            <p:cNvSpPr/>
            <p:nvPr/>
          </p:nvSpPr>
          <p:spPr>
            <a:xfrm>
              <a:off x="1587506" y="248260"/>
              <a:ext cx="67309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spc="-150">
                  <a:solidFill>
                    <a:schemeClr val="accent1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重視黃金區的活動方案</a:t>
              </a:r>
              <a:endParaRPr lang="en-US" altLang="ja-JP" sz="28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B9D20FE-7B8C-4C00-BE4F-156C749963F3}"/>
                </a:ext>
              </a:extLst>
            </p:cNvPr>
            <p:cNvSpPr/>
            <p:nvPr/>
          </p:nvSpPr>
          <p:spPr>
            <a:xfrm>
              <a:off x="4304709" y="3657339"/>
              <a:ext cx="1296437" cy="322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720289AE-EC5F-4265-BB6B-F4AA569930E1}"/>
                </a:ext>
              </a:extLst>
            </p:cNvPr>
            <p:cNvSpPr/>
            <p:nvPr/>
          </p:nvSpPr>
          <p:spPr>
            <a:xfrm>
              <a:off x="4150187" y="3689003"/>
              <a:ext cx="16056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200" b="1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ゴールデンゾーン</a:t>
              </a:r>
              <a:endParaRPr lang="en-US" altLang="ja-JP" sz="1200" spc="-15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55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561</Words>
  <Application>Microsoft Office PowerPoint</Application>
  <PresentationFormat>A4 紙張 (210x297 公釐)</PresentationFormat>
  <Paragraphs>26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Segoe UI</vt:lpstr>
      <vt:lpstr>Office テーマ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2022-04-18T02:37:54Z</dcterms:modified>
</cp:coreProperties>
</file>