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0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5E8A1-1C9F-4F72-A915-C408B01D6D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51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601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7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0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87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8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4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24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21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86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1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8279A87-5BD5-4B1F-ADDB-914F2F4AD7B9}"/>
              </a:ext>
            </a:extLst>
          </p:cNvPr>
          <p:cNvGrpSpPr/>
          <p:nvPr/>
        </p:nvGrpSpPr>
        <p:grpSpPr>
          <a:xfrm>
            <a:off x="526211" y="248260"/>
            <a:ext cx="8853577" cy="6394080"/>
            <a:chOff x="526211" y="248260"/>
            <a:chExt cx="8853577" cy="6394080"/>
          </a:xfrm>
        </p:grpSpPr>
        <p:sp>
          <p:nvSpPr>
            <p:cNvPr id="50" name="正方形/長方形 49"/>
            <p:cNvSpPr/>
            <p:nvPr/>
          </p:nvSpPr>
          <p:spPr>
            <a:xfrm flipH="1">
              <a:off x="5360487" y="3245464"/>
              <a:ext cx="4019299" cy="3396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正方形/長方形 2"/>
            <p:cNvSpPr/>
            <p:nvPr/>
          </p:nvSpPr>
          <p:spPr>
            <a:xfrm>
              <a:off x="526211" y="871794"/>
              <a:ext cx="4070201" cy="20755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5364661" y="871794"/>
              <a:ext cx="4015127" cy="20755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897491" y="1116331"/>
              <a:ext cx="3336011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目的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目線を動かすことなく視界に入る高さのラインがゴールデンゾーン（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）。言い換えれば、顧客が最も商品を見やすく、手に取りやすい高さだ。主力商品や重点商品、売れ筋商品を陳列するゾーンに適しており、他の場所に比べて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2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、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割は販売数が増える。この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を徹底活用し、新商品販売に注力する。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6231937" y="1132304"/>
              <a:ext cx="272348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エリアに新商品、</a:t>
              </a:r>
              <a:b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A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エリアに売れ筋商品を並べる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6231937" y="1687303"/>
              <a:ext cx="272348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に品数を揃えて重点的に。</a:t>
              </a:r>
              <a:b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最下段は小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POP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でバランスを取る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6231937" y="2243353"/>
              <a:ext cx="272348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日ごとに陳列演出を変えて、</a:t>
              </a:r>
              <a:br>
                <a:rPr kumimoji="1"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的確な購買層にプッシュする</a:t>
              </a: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587506" y="248260"/>
              <a:ext cx="67309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 b="1" spc="-15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重視黃金區的活動方案</a:t>
              </a:r>
              <a:endParaRPr lang="en-US" altLang="ja-JP" sz="28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5594760" y="1266368"/>
              <a:ext cx="369332" cy="1269586"/>
            </a:xfrm>
            <a:prstGeom prst="rect">
              <a:avLst/>
            </a:prstGeom>
            <a:noFill/>
          </p:spPr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陳列ポイント</a:t>
              </a: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6144226" y="3511907"/>
              <a:ext cx="2988000" cy="2723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44000"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ゴールデンゾーンの範囲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立っている人を基準に、若干目線を落とした位置で自然に手に触れられる上下の範囲。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背伸びをしたりしゃがんだりする範囲は、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から除外される。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購入者がよく見える範囲は、左右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60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度、上下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30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度程度になる。</a:t>
              </a:r>
              <a:endParaRPr kumimoji="1"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の明確な高さの規定はないが、成人男性で足元から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80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～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140㎝</a:t>
              </a:r>
              <a:r>
                <a:rPr lang="ja-JP" altLang="en-US" sz="12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、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成人女性で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70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～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130㎝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程度。ターゲットが男性か女性か、大人か子供かによって平均背丈が変わるため、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の調整も必要になる。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526211" y="3245464"/>
              <a:ext cx="4070201" cy="33968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18468" y="3525659"/>
              <a:ext cx="298959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ja-JP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エリアで陳列と演出</a:t>
              </a:r>
            </a:p>
            <a:p>
              <a:pPr algn="just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スプリングキャンペーンでは、各店舗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を新ブランドで統一し、発売一ヵ月で告知・宣伝を一気に進める。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18468" y="4512181"/>
              <a:ext cx="298959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陳列棚の上から２段目</a:t>
              </a: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今回の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B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エリアの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GZ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は、陳列棚の上から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段目を使用する（全店共通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S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タイプ陳列棚）。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新商品はパッケージ上を手前に見せ、最前面は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10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個、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列目以降は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段重ねで奥まで並べる。</a:t>
              </a:r>
              <a:endPara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179388" indent="-146050" algn="just">
                <a:spcAft>
                  <a:spcPts val="600"/>
                </a:spcAft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夕方までは上記方法で陳列し、夕方以降は店舗独自の陳列で購買を促す。</a:t>
              </a:r>
              <a:endParaRPr kumimoji="1"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3995819" y="3511907"/>
              <a:ext cx="1968274" cy="286399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kumimoji="1" lang="ja-JP" altLang="en-US" sz="2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276233" y="6062243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80</a:t>
              </a:r>
              <a:r>
                <a:rPr kumimoji="1"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286226" y="4546303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140</a:t>
              </a:r>
              <a:r>
                <a:rPr kumimoji="1"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5111743" y="6062243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70</a:t>
              </a:r>
              <a:r>
                <a:rPr kumimoji="1"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095286" y="4560598"/>
              <a:ext cx="55893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130</a:t>
              </a:r>
              <a:r>
                <a:rPr kumimoji="1"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㎝</a:t>
              </a: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174309" y="5019990"/>
              <a:ext cx="770596" cy="933346"/>
            </a:xfrm>
            <a:prstGeom prst="rect">
              <a:avLst/>
            </a:prstGeom>
            <a:solidFill>
              <a:srgbClr val="F8F808"/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4991075" y="5113713"/>
              <a:ext cx="770596" cy="933346"/>
            </a:xfrm>
            <a:prstGeom prst="rect">
              <a:avLst/>
            </a:prstGeom>
            <a:solidFill>
              <a:srgbClr val="F8F808"/>
            </a:solidFill>
            <a:ln w="63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4595735" y="4082657"/>
              <a:ext cx="751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陳列棚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4265455" y="5293279"/>
              <a:ext cx="580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男性</a:t>
              </a: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5090343" y="5603299"/>
              <a:ext cx="5803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9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女</a:t>
              </a:r>
              <a:r>
                <a:rPr kumimoji="1" lang="ja-JP" altLang="en-US" sz="9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性</a:t>
              </a: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198242" y="3652875"/>
              <a:ext cx="1563430" cy="30515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331809" y="3689003"/>
              <a:ext cx="129629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b="1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ゴールデンゾーン</a:t>
              </a:r>
              <a:endParaRPr lang="en-US" altLang="ja-JP" sz="1200" spc="-15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9" name="V 字形矢印 48"/>
            <p:cNvSpPr/>
            <p:nvPr/>
          </p:nvSpPr>
          <p:spPr>
            <a:xfrm rot="9169667">
              <a:off x="4583601" y="2803457"/>
              <a:ext cx="755705" cy="542866"/>
            </a:xfrm>
            <a:prstGeom prst="notch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1" name="V 字形矢印 60"/>
            <p:cNvSpPr/>
            <p:nvPr/>
          </p:nvSpPr>
          <p:spPr>
            <a:xfrm>
              <a:off x="4602102" y="1647732"/>
              <a:ext cx="755705" cy="542866"/>
            </a:xfrm>
            <a:prstGeom prst="notchedRight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4" name="グラフィックス 3" descr="男性 単色塗りつぶし">
              <a:extLst>
                <a:ext uri="{FF2B5EF4-FFF2-40B4-BE49-F238E27FC236}">
                  <a16:creationId xmlns:a16="http://schemas.microsoft.com/office/drawing/2014/main" id="{53AC907E-3439-4CEA-B234-5E7B9D68B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-1" b="40788"/>
            <a:stretch/>
          </p:blipFill>
          <p:spPr>
            <a:xfrm>
              <a:off x="3803812" y="4889759"/>
              <a:ext cx="1519973" cy="900000"/>
            </a:xfrm>
            <a:prstGeom prst="rect">
              <a:avLst/>
            </a:prstGeom>
          </p:spPr>
        </p:pic>
        <p:pic>
          <p:nvPicPr>
            <p:cNvPr id="6" name="グラフィックス 5" descr="女性 単色塗りつぶし">
              <a:extLst>
                <a:ext uri="{FF2B5EF4-FFF2-40B4-BE49-F238E27FC236}">
                  <a16:creationId xmlns:a16="http://schemas.microsoft.com/office/drawing/2014/main" id="{16392683-39F0-44F3-A122-B697C35523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-1" b="40788"/>
            <a:stretch/>
          </p:blipFill>
          <p:spPr>
            <a:xfrm>
              <a:off x="4628383" y="5020668"/>
              <a:ext cx="1519973" cy="9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146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561</Words>
  <Application>Microsoft Office PowerPoint</Application>
  <PresentationFormat>A4 紙張 (210x297 公釐)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2022-04-18T02:37:41Z</dcterms:modified>
</cp:coreProperties>
</file>