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6"/>
  </p:notesMasterIdLst>
  <p:sldIdLst>
    <p:sldId id="262" r:id="rId2"/>
    <p:sldId id="261" r:id="rId3"/>
    <p:sldId id="264" r:id="rId4"/>
    <p:sldId id="256" r:id="rId5"/>
  </p:sldIdLst>
  <p:sldSz cx="9906000" cy="6858000" type="A4"/>
  <p:notesSz cx="6888163" cy="10020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a:srgbClr val="800000"/>
    <a:srgbClr val="003300"/>
    <a:srgbClr val="EA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33" autoAdjust="0"/>
    <p:restoredTop sz="93319" autoAdjust="0"/>
  </p:normalViewPr>
  <p:slideViewPr>
    <p:cSldViewPr snapToGrid="0">
      <p:cViewPr varScale="1">
        <p:scale>
          <a:sx n="80" d="100"/>
          <a:sy n="80" d="100"/>
        </p:scale>
        <p:origin x="48" y="3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275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2755"/>
          </a:xfrm>
          <a:prstGeom prst="rect">
            <a:avLst/>
          </a:prstGeom>
        </p:spPr>
        <p:txBody>
          <a:bodyPr vert="horz" lIns="96616" tIns="48308" rIns="96616" bIns="48308" rtlCol="0"/>
          <a:lstStyle>
            <a:lvl1pPr algn="r">
              <a:defRPr sz="1300"/>
            </a:lvl1pPr>
          </a:lstStyle>
          <a:p>
            <a:fld id="{B6E20235-4342-409A-83B4-571B1B9365D1}" type="datetimeFigureOut">
              <a:rPr kumimoji="1" lang="ja-JP" altLang="en-US" smtClean="0"/>
              <a:t>2022/4/18</a:t>
            </a:fld>
            <a:endParaRPr kumimoji="1" lang="ja-JP" altLang="en-US"/>
          </a:p>
        </p:txBody>
      </p:sp>
      <p:sp>
        <p:nvSpPr>
          <p:cNvPr id="4" name="スライド イメージ プレースホルダー 3"/>
          <p:cNvSpPr>
            <a:spLocks noGrp="1" noRot="1" noChangeAspect="1"/>
          </p:cNvSpPr>
          <p:nvPr>
            <p:ph type="sldImg" idx="2"/>
          </p:nvPr>
        </p:nvSpPr>
        <p:spPr>
          <a:xfrm>
            <a:off x="1003300" y="1252538"/>
            <a:ext cx="4881563" cy="3381375"/>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822269"/>
            <a:ext cx="5510530" cy="3945493"/>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7"/>
            <a:ext cx="2984871" cy="502754"/>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7"/>
            <a:ext cx="2984871" cy="502754"/>
          </a:xfrm>
          <a:prstGeom prst="rect">
            <a:avLst/>
          </a:prstGeom>
        </p:spPr>
        <p:txBody>
          <a:bodyPr vert="horz" lIns="96616" tIns="48308" rIns="96616" bIns="48308" rtlCol="0" anchor="b"/>
          <a:lstStyle>
            <a:lvl1pPr algn="r">
              <a:defRPr sz="1300"/>
            </a:lvl1pPr>
          </a:lstStyle>
          <a:p>
            <a:fld id="{4F380C7E-C9A4-47A9-BAFB-B7B1CEE42858}" type="slidenum">
              <a:rPr kumimoji="1" lang="ja-JP" altLang="en-US" smtClean="0"/>
              <a:t>‹#›</a:t>
            </a:fld>
            <a:endParaRPr kumimoji="1" lang="ja-JP" altLang="en-US"/>
          </a:p>
        </p:txBody>
      </p:sp>
    </p:spTree>
    <p:extLst>
      <p:ext uri="{BB962C8B-B14F-4D97-AF65-F5344CB8AC3E}">
        <p14:creationId xmlns:p14="http://schemas.microsoft.com/office/powerpoint/2010/main" val="396536690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805360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30529294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8792778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252080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263602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500160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682329" y="2505075"/>
            <a:ext cx="4190702"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5014913" y="2505075"/>
            <a:ext cx="4211340"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27614185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1822149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1826671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5762848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F5E73DD-94A0-4EED-B6D8-1EB00CE25848}" type="datetimeFigureOut">
              <a:rPr kumimoji="1" lang="ja-JP" altLang="en-US" smtClean="0"/>
              <a:t>2022/4/18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006096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5E73DD-94A0-4EED-B6D8-1EB00CE25848}" type="datetimeFigureOut">
              <a:rPr kumimoji="1" lang="ja-JP" altLang="en-US" smtClean="0"/>
              <a:t>2022/4/18</a:t>
            </a:fld>
            <a:endParaRPr kumimoji="1" lang="ja-JP" alt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C5F3BE-0BDD-41C5-81B9-B400E9B35106}" type="slidenum">
              <a:rPr kumimoji="1" lang="ja-JP" altLang="en-US" smtClean="0"/>
              <a:t>‹#›</a:t>
            </a:fld>
            <a:endParaRPr kumimoji="1" lang="ja-JP" altLang="en-US"/>
          </a:p>
        </p:txBody>
      </p:sp>
    </p:spTree>
    <p:extLst>
      <p:ext uri="{BB962C8B-B14F-4D97-AF65-F5344CB8AC3E}">
        <p14:creationId xmlns:p14="http://schemas.microsoft.com/office/powerpoint/2010/main" val="401859664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グループ化 5">
            <a:extLst>
              <a:ext uri="{FF2B5EF4-FFF2-40B4-BE49-F238E27FC236}">
                <a16:creationId xmlns:a16="http://schemas.microsoft.com/office/drawing/2014/main" id="{FC2FDFC2-BD7A-40A9-8F4D-ED3903BDCA6B}"/>
              </a:ext>
            </a:extLst>
          </p:cNvPr>
          <p:cNvGrpSpPr/>
          <p:nvPr/>
        </p:nvGrpSpPr>
        <p:grpSpPr>
          <a:xfrm>
            <a:off x="310055" y="73572"/>
            <a:ext cx="9285890" cy="6097597"/>
            <a:chOff x="310055" y="73572"/>
            <a:chExt cx="9285890" cy="6097597"/>
          </a:xfrm>
        </p:grpSpPr>
        <p:sp>
          <p:nvSpPr>
            <p:cNvPr id="9" name="四角形: 角を丸くする 8"/>
            <p:cNvSpPr/>
            <p:nvPr/>
          </p:nvSpPr>
          <p:spPr>
            <a:xfrm>
              <a:off x="310055" y="73572"/>
              <a:ext cx="9285890" cy="978604"/>
            </a:xfrm>
            <a:prstGeom prst="round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游ゴシック" panose="020B0400000000000000" pitchFamily="50" charset="-128"/>
                <a:cs typeface="Segoe UI" panose="020B0502040204020203" pitchFamily="34" charset="0"/>
              </a:endParaRPr>
            </a:p>
          </p:txBody>
        </p:sp>
        <p:sp>
          <p:nvSpPr>
            <p:cNvPr id="2" name="正方形/長方形 1"/>
            <p:cNvSpPr/>
            <p:nvPr/>
          </p:nvSpPr>
          <p:spPr>
            <a:xfrm>
              <a:off x="682653" y="1359142"/>
              <a:ext cx="4392626" cy="4555093"/>
            </a:xfrm>
            <a:prstGeom prst="rect">
              <a:avLst/>
            </a:prstGeom>
          </p:spPr>
          <p:txBody>
            <a:bodyPr wrap="square">
              <a:spAutoFit/>
            </a:bodyPr>
            <a:lstStyle/>
            <a:p>
              <a:pPr algn="just">
                <a:spcAft>
                  <a:spcPts val="1200"/>
                </a:spcAft>
              </a:pPr>
              <a:r>
                <a:rPr lang="ja-JP" altLang="en-US" sz="2000" dirty="0">
                  <a:latin typeface="Segoe UI" panose="020B0502040204020203" pitchFamily="34" charset="0"/>
                  <a:ea typeface="游ゴシック" panose="020B0400000000000000" pitchFamily="50" charset="-128"/>
                  <a:cs typeface="Segoe UI" panose="020B0502040204020203" pitchFamily="34" charset="0"/>
                </a:rPr>
                <a:t>海外進出・継続するときに、輸出企業が直面する現地での商取引における課題とリスクを調べた。</a:t>
              </a:r>
              <a:endParaRPr lang="en-US" altLang="ja-JP" sz="2000" dirty="0">
                <a:latin typeface="Segoe UI" panose="020B0502040204020203" pitchFamily="34" charset="0"/>
                <a:ea typeface="游ゴシック" panose="020B0400000000000000" pitchFamily="50" charset="-128"/>
                <a:cs typeface="Segoe UI" panose="020B0502040204020203" pitchFamily="34" charset="0"/>
              </a:endParaRPr>
            </a:p>
            <a:p>
              <a:pPr algn="just">
                <a:spcAft>
                  <a:spcPts val="1200"/>
                </a:spcAft>
              </a:pPr>
              <a:r>
                <a:rPr lang="ja-JP" altLang="en-US" sz="2000" dirty="0">
                  <a:latin typeface="Segoe UI" panose="020B0502040204020203" pitchFamily="34" charset="0"/>
                  <a:ea typeface="游ゴシック" panose="020B0400000000000000" pitchFamily="50" charset="-128"/>
                  <a:cs typeface="Segoe UI" panose="020B0502040204020203" pitchFamily="34" charset="0"/>
                </a:rPr>
                <a:t>約４割を超える企業が「現地ニーズの情報収集」「現地におけるマーケティング」と回答している。</a:t>
              </a:r>
              <a:endParaRPr lang="en-US" altLang="ja-JP" sz="2000" dirty="0">
                <a:latin typeface="Segoe UI" panose="020B0502040204020203" pitchFamily="34" charset="0"/>
                <a:ea typeface="游ゴシック" panose="020B0400000000000000" pitchFamily="50" charset="-128"/>
                <a:cs typeface="Segoe UI" panose="020B0502040204020203" pitchFamily="34" charset="0"/>
              </a:endParaRPr>
            </a:p>
            <a:p>
              <a:pPr algn="just">
                <a:spcAft>
                  <a:spcPts val="1200"/>
                </a:spcAft>
              </a:pPr>
              <a:r>
                <a:rPr lang="ja-JP" altLang="en-US" sz="2000" dirty="0">
                  <a:latin typeface="Segoe UI" panose="020B0502040204020203" pitchFamily="34" charset="0"/>
                  <a:ea typeface="游ゴシック" panose="020B0400000000000000" pitchFamily="50" charset="-128"/>
                  <a:cs typeface="Segoe UI" panose="020B0502040204020203" pitchFamily="34" charset="0"/>
                </a:rPr>
                <a:t>国の歴史や政治、商取引の違いがある中で、商品の販路開拓に不安を抱えている企業が、いかに多いかがわかる調査結果となった。</a:t>
              </a:r>
              <a:endParaRPr lang="en-US" altLang="ja-JP" sz="2000" dirty="0">
                <a:latin typeface="Segoe UI" panose="020B0502040204020203" pitchFamily="34" charset="0"/>
                <a:ea typeface="游ゴシック" panose="020B0400000000000000" pitchFamily="50" charset="-128"/>
                <a:cs typeface="Segoe UI" panose="020B0502040204020203" pitchFamily="34" charset="0"/>
              </a:endParaRPr>
            </a:p>
            <a:p>
              <a:pPr algn="just">
                <a:spcAft>
                  <a:spcPts val="1200"/>
                </a:spcAft>
              </a:pPr>
              <a:r>
                <a:rPr lang="ja-JP" altLang="en-US" sz="2000" dirty="0">
                  <a:latin typeface="Segoe UI" panose="020B0502040204020203" pitchFamily="34" charset="0"/>
                  <a:ea typeface="游ゴシック" panose="020B0400000000000000" pitchFamily="50" charset="-128"/>
                  <a:cs typeface="Segoe UI" panose="020B0502040204020203" pitchFamily="34" charset="0"/>
                </a:rPr>
                <a:t>海外進出の際は、現地のコーディネーターを活用して会社同士の信用を得るのも大事になってくる。</a:t>
              </a:r>
            </a:p>
          </p:txBody>
        </p:sp>
        <p:sp>
          <p:nvSpPr>
            <p:cNvPr id="8" name="正方形/長方形 7"/>
            <p:cNvSpPr/>
            <p:nvPr/>
          </p:nvSpPr>
          <p:spPr>
            <a:xfrm>
              <a:off x="968761" y="273201"/>
              <a:ext cx="6090744" cy="646331"/>
            </a:xfrm>
            <a:prstGeom prst="rect">
              <a:avLst/>
            </a:prstGeom>
          </p:spPr>
          <p:txBody>
            <a:bodyPr wrap="square">
              <a:spAutoFit/>
            </a:bodyPr>
            <a:lstStyle/>
            <a:p>
              <a:r>
                <a:rPr lang="zh-TW" altLang="en-US" sz="3600" b="1" dirty="0">
                  <a:solidFill>
                    <a:schemeClr val="bg1"/>
                  </a:solidFill>
                  <a:latin typeface="Segoe UI" panose="020B0502040204020203" pitchFamily="34" charset="0"/>
                  <a:ea typeface="游ゴシック" panose="020B0400000000000000" pitchFamily="50" charset="-128"/>
                  <a:cs typeface="Segoe UI" panose="020B0502040204020203" pitchFamily="34" charset="0"/>
                </a:rPr>
                <a:t>進軍外國市場的課題與風險</a:t>
              </a:r>
              <a:endParaRPr lang="ja-JP" altLang="en-US" sz="3600" b="1" dirty="0">
                <a:solidFill>
                  <a:schemeClr val="bg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1" name="テキスト ボックス 10">
              <a:extLst>
                <a:ext uri="{FF2B5EF4-FFF2-40B4-BE49-F238E27FC236}">
                  <a16:creationId xmlns:a16="http://schemas.microsoft.com/office/drawing/2014/main" id="{448C3363-4DFC-4941-8ED9-46C19921C42F}"/>
                </a:ext>
              </a:extLst>
            </p:cNvPr>
            <p:cNvSpPr txBox="1"/>
            <p:nvPr/>
          </p:nvSpPr>
          <p:spPr>
            <a:xfrm>
              <a:off x="5591597" y="1359142"/>
              <a:ext cx="2943908" cy="338554"/>
            </a:xfrm>
            <a:prstGeom prst="rect">
              <a:avLst/>
            </a:prstGeom>
            <a:noFill/>
          </p:spPr>
          <p:txBody>
            <a:bodyPr wrap="square">
              <a:spAutoFit/>
            </a:bodyPr>
            <a:lstStyle/>
            <a:p>
              <a:r>
                <a:rPr lang="ja-JP" altLang="en-US" sz="1600" b="1"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リスク項目</a:t>
              </a:r>
              <a:endParaRPr lang="ja-JP" altLang="en-US" sz="1600" b="1" dirty="0">
                <a:latin typeface="Segoe UI" panose="020B0502040204020203" pitchFamily="34" charset="0"/>
                <a:cs typeface="Segoe UI" panose="020B0502040204020203" pitchFamily="34" charset="0"/>
              </a:endParaRPr>
            </a:p>
          </p:txBody>
        </p:sp>
        <p:sp>
          <p:nvSpPr>
            <p:cNvPr id="3" name="角丸四角形 2"/>
            <p:cNvSpPr/>
            <p:nvPr/>
          </p:nvSpPr>
          <p:spPr>
            <a:xfrm>
              <a:off x="5700224" y="1860403"/>
              <a:ext cx="2718562" cy="728809"/>
            </a:xfrm>
            <a:prstGeom prst="rect">
              <a:avLst/>
            </a:prstGeom>
            <a:solidFill>
              <a:schemeClr val="accent1">
                <a:lumMod val="20000"/>
                <a:lumOff val="8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2" name="テキスト ボックス 11">
              <a:extLst>
                <a:ext uri="{FF2B5EF4-FFF2-40B4-BE49-F238E27FC236}">
                  <a16:creationId xmlns:a16="http://schemas.microsoft.com/office/drawing/2014/main" id="{4C97E9C7-38AE-46CF-B1E6-39354B39A865}"/>
                </a:ext>
              </a:extLst>
            </p:cNvPr>
            <p:cNvSpPr txBox="1"/>
            <p:nvPr/>
          </p:nvSpPr>
          <p:spPr>
            <a:xfrm>
              <a:off x="5997232" y="1953440"/>
              <a:ext cx="2124547" cy="584775"/>
            </a:xfrm>
            <a:prstGeom prst="rect">
              <a:avLst/>
            </a:prstGeom>
            <a:noFill/>
          </p:spPr>
          <p:txBody>
            <a:bodyPr wrap="none" lIns="36000" tIns="36000" rIns="36000" bIns="36000">
              <a:spAutoFit/>
            </a:bodyPr>
            <a:lstStyle/>
            <a:p>
              <a:pPr algn="ct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現地ニーズの情報収集</a:t>
              </a:r>
              <a:b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49.8%</a:t>
              </a: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endParaRPr kumimoji="1"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4" name="角丸四角形 3"/>
            <p:cNvSpPr/>
            <p:nvPr/>
          </p:nvSpPr>
          <p:spPr>
            <a:xfrm>
              <a:off x="5792049" y="2810621"/>
              <a:ext cx="2543006" cy="728809"/>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3" name="テキスト ボックス 12">
              <a:extLst>
                <a:ext uri="{FF2B5EF4-FFF2-40B4-BE49-F238E27FC236}">
                  <a16:creationId xmlns:a16="http://schemas.microsoft.com/office/drawing/2014/main" id="{818F457B-84F3-4A4D-B590-0846E19997D7}"/>
                </a:ext>
              </a:extLst>
            </p:cNvPr>
            <p:cNvSpPr txBox="1"/>
            <p:nvPr/>
          </p:nvSpPr>
          <p:spPr>
            <a:xfrm>
              <a:off x="5898687" y="2913472"/>
              <a:ext cx="2329731" cy="565146"/>
            </a:xfrm>
            <a:prstGeom prst="rect">
              <a:avLst/>
            </a:prstGeom>
            <a:noFill/>
          </p:spPr>
          <p:txBody>
            <a:bodyPr wrap="none" lIns="36000" tIns="36000" rIns="36000" bIns="36000">
              <a:spAutoFit/>
            </a:bodyPr>
            <a:lstStyle/>
            <a:p>
              <a:pPr algn="ct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現地でのマーケティング</a:t>
              </a:r>
              <a:b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44.1%</a:t>
              </a: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p>
          </p:txBody>
        </p:sp>
        <p:sp>
          <p:nvSpPr>
            <p:cNvPr id="5" name="角丸四角形 4"/>
            <p:cNvSpPr/>
            <p:nvPr/>
          </p:nvSpPr>
          <p:spPr>
            <a:xfrm>
              <a:off x="5637535" y="3763786"/>
              <a:ext cx="3097585" cy="728809"/>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4" name="テキスト ボックス 13">
              <a:extLst>
                <a:ext uri="{FF2B5EF4-FFF2-40B4-BE49-F238E27FC236}">
                  <a16:creationId xmlns:a16="http://schemas.microsoft.com/office/drawing/2014/main" id="{B15BF196-668C-4B7D-BB18-1D44DF172E1B}"/>
                </a:ext>
              </a:extLst>
            </p:cNvPr>
            <p:cNvSpPr txBox="1"/>
            <p:nvPr/>
          </p:nvSpPr>
          <p:spPr>
            <a:xfrm>
              <a:off x="5918869" y="3866637"/>
              <a:ext cx="2534916" cy="565146"/>
            </a:xfrm>
            <a:prstGeom prst="rect">
              <a:avLst/>
            </a:prstGeom>
            <a:noFill/>
          </p:spPr>
          <p:txBody>
            <a:bodyPr wrap="none" lIns="36000" tIns="36000" rIns="36000" bIns="36000">
              <a:spAutoFit/>
            </a:bodyPr>
            <a:lstStyle/>
            <a:p>
              <a:pPr algn="ct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ビジネスパートナーの確保</a:t>
              </a:r>
              <a:b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36.2%</a:t>
              </a: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p>
          </p:txBody>
        </p:sp>
        <p:sp>
          <p:nvSpPr>
            <p:cNvPr id="7" name="角丸四角形 6"/>
            <p:cNvSpPr/>
            <p:nvPr/>
          </p:nvSpPr>
          <p:spPr>
            <a:xfrm>
              <a:off x="5649150" y="5667169"/>
              <a:ext cx="3132000" cy="5040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9" name="テキスト ボックス 18">
              <a:extLst>
                <a:ext uri="{FF2B5EF4-FFF2-40B4-BE49-F238E27FC236}">
                  <a16:creationId xmlns:a16="http://schemas.microsoft.com/office/drawing/2014/main" id="{87BBFF09-1E17-4631-BEA5-FF6907FD5EDF}"/>
                </a:ext>
              </a:extLst>
            </p:cNvPr>
            <p:cNvSpPr txBox="1"/>
            <p:nvPr/>
          </p:nvSpPr>
          <p:spPr>
            <a:xfrm>
              <a:off x="5683729" y="5770020"/>
              <a:ext cx="2874752" cy="318924"/>
            </a:xfrm>
            <a:prstGeom prst="rect">
              <a:avLst/>
            </a:prstGeom>
            <a:noFill/>
          </p:spPr>
          <p:txBody>
            <a:bodyPr wrap="none" lIns="36000" tIns="36000" rIns="36000" bIns="36000">
              <a:spAutoFit/>
            </a:bodyPr>
            <a:lstStyle/>
            <a:p>
              <a:pPr algn="ct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取引先の与信リスク（</a:t>
              </a:r>
              <a: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23.0%</a:t>
              </a: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p>
          </p:txBody>
        </p:sp>
        <p:sp>
          <p:nvSpPr>
            <p:cNvPr id="20" name="角丸四角形 4">
              <a:extLst>
                <a:ext uri="{FF2B5EF4-FFF2-40B4-BE49-F238E27FC236}">
                  <a16:creationId xmlns:a16="http://schemas.microsoft.com/office/drawing/2014/main" id="{0AE6DFB8-296F-4F85-A8D6-0AF1FA76D7B7}"/>
                </a:ext>
              </a:extLst>
            </p:cNvPr>
            <p:cNvSpPr/>
            <p:nvPr/>
          </p:nvSpPr>
          <p:spPr>
            <a:xfrm>
              <a:off x="5506201" y="4919479"/>
              <a:ext cx="3204000" cy="514801"/>
            </a:xfrm>
            <a:prstGeom prst="round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8" name="テキスト ボックス 17">
              <a:extLst>
                <a:ext uri="{FF2B5EF4-FFF2-40B4-BE49-F238E27FC236}">
                  <a16:creationId xmlns:a16="http://schemas.microsoft.com/office/drawing/2014/main" id="{7A5C214E-A569-45D9-AE22-F1EC45C0F3C9}"/>
                </a:ext>
              </a:extLst>
            </p:cNvPr>
            <p:cNvSpPr txBox="1"/>
            <p:nvPr/>
          </p:nvSpPr>
          <p:spPr>
            <a:xfrm>
              <a:off x="5651242" y="5022330"/>
              <a:ext cx="2874752" cy="318924"/>
            </a:xfrm>
            <a:prstGeom prst="rect">
              <a:avLst/>
            </a:prstGeom>
            <a:noFill/>
          </p:spPr>
          <p:txBody>
            <a:bodyPr wrap="none" lIns="36000" tIns="36000" rIns="36000" bIns="36000">
              <a:spAutoFit/>
            </a:bodyPr>
            <a:lstStyle/>
            <a:p>
              <a:pPr algn="ct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現地における商慣習（</a:t>
              </a:r>
              <a: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35.6%</a:t>
              </a: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p>
          </p:txBody>
        </p:sp>
      </p:grpSp>
    </p:spTree>
    <p:extLst>
      <p:ext uri="{BB962C8B-B14F-4D97-AF65-F5344CB8AC3E}">
        <p14:creationId xmlns:p14="http://schemas.microsoft.com/office/powerpoint/2010/main" val="33432565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正方形/長方形 8"/>
          <p:cNvSpPr/>
          <p:nvPr/>
        </p:nvSpPr>
        <p:spPr>
          <a:xfrm>
            <a:off x="0" y="0"/>
            <a:ext cx="9906000" cy="112574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游ゴシック" panose="020B0400000000000000" pitchFamily="50" charset="-128"/>
              <a:cs typeface="Segoe UI" panose="020B0502040204020203" pitchFamily="34" charset="0"/>
            </a:endParaRPr>
          </a:p>
        </p:txBody>
      </p:sp>
      <p:sp>
        <p:nvSpPr>
          <p:cNvPr id="2" name="正方形/長方形 1"/>
          <p:cNvSpPr/>
          <p:nvPr/>
        </p:nvSpPr>
        <p:spPr>
          <a:xfrm>
            <a:off x="682653" y="1702578"/>
            <a:ext cx="4392626" cy="4555093"/>
          </a:xfrm>
          <a:prstGeom prst="rect">
            <a:avLst/>
          </a:prstGeom>
        </p:spPr>
        <p:txBody>
          <a:bodyPr wrap="square">
            <a:spAutoFit/>
          </a:bodyPr>
          <a:lstStyle/>
          <a:p>
            <a:pPr algn="just">
              <a:spcAft>
                <a:spcPts val="1200"/>
              </a:spcAft>
            </a:pPr>
            <a:r>
              <a:rPr lang="ja-JP" altLang="en-US" sz="2000" dirty="0">
                <a:latin typeface="Segoe UI" panose="020B0502040204020203" pitchFamily="34" charset="0"/>
                <a:ea typeface="游ゴシック" panose="020B0400000000000000" pitchFamily="50" charset="-128"/>
                <a:cs typeface="Segoe UI" panose="020B0502040204020203" pitchFamily="34" charset="0"/>
              </a:rPr>
              <a:t>海外進出・継続するときに、輸出企業が直面する現地での商取引における課題とリスクを調べた。</a:t>
            </a:r>
            <a:endParaRPr lang="en-US" altLang="ja-JP" sz="2000" dirty="0">
              <a:latin typeface="Segoe UI" panose="020B0502040204020203" pitchFamily="34" charset="0"/>
              <a:ea typeface="游ゴシック" panose="020B0400000000000000" pitchFamily="50" charset="-128"/>
              <a:cs typeface="Segoe UI" panose="020B0502040204020203" pitchFamily="34" charset="0"/>
            </a:endParaRPr>
          </a:p>
          <a:p>
            <a:pPr algn="just">
              <a:spcAft>
                <a:spcPts val="1200"/>
              </a:spcAft>
            </a:pPr>
            <a:r>
              <a:rPr lang="ja-JP" altLang="en-US" sz="2000" dirty="0">
                <a:latin typeface="Segoe UI" panose="020B0502040204020203" pitchFamily="34" charset="0"/>
                <a:ea typeface="游ゴシック" panose="020B0400000000000000" pitchFamily="50" charset="-128"/>
                <a:cs typeface="Segoe UI" panose="020B0502040204020203" pitchFamily="34" charset="0"/>
              </a:rPr>
              <a:t>約４割を超える企業が「現地ニーズの情報収集」「現地におけるマーケティング」と回答している。</a:t>
            </a:r>
            <a:endParaRPr lang="en-US" altLang="ja-JP" sz="2000" dirty="0">
              <a:latin typeface="Segoe UI" panose="020B0502040204020203" pitchFamily="34" charset="0"/>
              <a:ea typeface="游ゴシック" panose="020B0400000000000000" pitchFamily="50" charset="-128"/>
              <a:cs typeface="Segoe UI" panose="020B0502040204020203" pitchFamily="34" charset="0"/>
            </a:endParaRPr>
          </a:p>
          <a:p>
            <a:pPr algn="just">
              <a:spcAft>
                <a:spcPts val="1200"/>
              </a:spcAft>
            </a:pPr>
            <a:r>
              <a:rPr lang="ja-JP" altLang="en-US" sz="2000" dirty="0">
                <a:latin typeface="Segoe UI" panose="020B0502040204020203" pitchFamily="34" charset="0"/>
                <a:ea typeface="游ゴシック" panose="020B0400000000000000" pitchFamily="50" charset="-128"/>
                <a:cs typeface="Segoe UI" panose="020B0502040204020203" pitchFamily="34" charset="0"/>
              </a:rPr>
              <a:t>国の歴史や、商取引の違いがある中で、商品の販路開拓に不安を抱えている企業が、いかに多いかがわかる調査結果となった。</a:t>
            </a:r>
            <a:endParaRPr lang="en-US" altLang="ja-JP" sz="2000" dirty="0">
              <a:latin typeface="Segoe UI" panose="020B0502040204020203" pitchFamily="34" charset="0"/>
              <a:ea typeface="游ゴシック" panose="020B0400000000000000" pitchFamily="50" charset="-128"/>
              <a:cs typeface="Segoe UI" panose="020B0502040204020203" pitchFamily="34" charset="0"/>
            </a:endParaRPr>
          </a:p>
          <a:p>
            <a:pPr algn="just">
              <a:spcAft>
                <a:spcPts val="1200"/>
              </a:spcAft>
            </a:pPr>
            <a:r>
              <a:rPr lang="ja-JP" altLang="en-US" sz="2000" dirty="0">
                <a:latin typeface="Segoe UI" panose="020B0502040204020203" pitchFamily="34" charset="0"/>
                <a:ea typeface="游ゴシック" panose="020B0400000000000000" pitchFamily="50" charset="-128"/>
                <a:cs typeface="Segoe UI" panose="020B0502040204020203" pitchFamily="34" charset="0"/>
              </a:rPr>
              <a:t>海外進出の際は、現地のコーディネーターを活用して会社同士の信用を得るのも大事になってくる。</a:t>
            </a:r>
          </a:p>
        </p:txBody>
      </p:sp>
      <p:sp>
        <p:nvSpPr>
          <p:cNvPr id="8" name="正方形/長方形 7"/>
          <p:cNvSpPr/>
          <p:nvPr/>
        </p:nvSpPr>
        <p:spPr>
          <a:xfrm>
            <a:off x="682653" y="315143"/>
            <a:ext cx="6090744" cy="646331"/>
          </a:xfrm>
          <a:prstGeom prst="rect">
            <a:avLst/>
          </a:prstGeom>
        </p:spPr>
        <p:txBody>
          <a:bodyPr wrap="square">
            <a:spAutoFit/>
          </a:bodyPr>
          <a:lstStyle/>
          <a:p>
            <a:r>
              <a:rPr lang="zh-TW" altLang="en-US" sz="3600" b="1" dirty="0">
                <a:solidFill>
                  <a:schemeClr val="bg1"/>
                </a:solidFill>
                <a:latin typeface="Segoe UI" panose="020B0502040204020203" pitchFamily="34" charset="0"/>
                <a:ea typeface="游ゴシック" panose="020B0400000000000000" pitchFamily="50" charset="-128"/>
                <a:cs typeface="Segoe UI" panose="020B0502040204020203" pitchFamily="34" charset="0"/>
              </a:rPr>
              <a:t>進軍外國市場的課題與風險</a:t>
            </a:r>
            <a:endParaRPr lang="ja-JP" altLang="en-US" sz="3600" b="1" dirty="0">
              <a:solidFill>
                <a:schemeClr val="bg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1" name="テキスト ボックス 10">
            <a:extLst>
              <a:ext uri="{FF2B5EF4-FFF2-40B4-BE49-F238E27FC236}">
                <a16:creationId xmlns:a16="http://schemas.microsoft.com/office/drawing/2014/main" id="{448C3363-4DFC-4941-8ED9-46C19921C42F}"/>
              </a:ext>
            </a:extLst>
          </p:cNvPr>
          <p:cNvSpPr txBox="1"/>
          <p:nvPr/>
        </p:nvSpPr>
        <p:spPr>
          <a:xfrm>
            <a:off x="5591597" y="1702578"/>
            <a:ext cx="2943908" cy="338554"/>
          </a:xfrm>
          <a:prstGeom prst="rect">
            <a:avLst/>
          </a:prstGeom>
          <a:noFill/>
        </p:spPr>
        <p:txBody>
          <a:bodyPr wrap="square">
            <a:spAutoFit/>
          </a:bodyPr>
          <a:lstStyle/>
          <a:p>
            <a:pPr algn="ctr"/>
            <a:r>
              <a:rPr lang="ja-JP" altLang="en-US" sz="1600" b="1"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リスク項目</a:t>
            </a:r>
            <a:endParaRPr lang="ja-JP" altLang="en-US" sz="1600" b="1" dirty="0">
              <a:latin typeface="Segoe UI" panose="020B0502040204020203" pitchFamily="34" charset="0"/>
              <a:cs typeface="Segoe UI" panose="020B0502040204020203" pitchFamily="34" charset="0"/>
            </a:endParaRPr>
          </a:p>
        </p:txBody>
      </p:sp>
      <p:grpSp>
        <p:nvGrpSpPr>
          <p:cNvPr id="6" name="グループ化 5">
            <a:extLst>
              <a:ext uri="{FF2B5EF4-FFF2-40B4-BE49-F238E27FC236}">
                <a16:creationId xmlns:a16="http://schemas.microsoft.com/office/drawing/2014/main" id="{1CD351B5-8E5E-47EC-A1F3-77E4AB8323E2}"/>
              </a:ext>
            </a:extLst>
          </p:cNvPr>
          <p:cNvGrpSpPr/>
          <p:nvPr/>
        </p:nvGrpSpPr>
        <p:grpSpPr>
          <a:xfrm>
            <a:off x="5587551" y="2206696"/>
            <a:ext cx="2952000" cy="648000"/>
            <a:chOff x="5583505" y="1875309"/>
            <a:chExt cx="2952000" cy="648000"/>
          </a:xfrm>
        </p:grpSpPr>
        <p:sp>
          <p:nvSpPr>
            <p:cNvPr id="3" name="角丸四角形 2"/>
            <p:cNvSpPr/>
            <p:nvPr/>
          </p:nvSpPr>
          <p:spPr>
            <a:xfrm>
              <a:off x="5583505" y="1875309"/>
              <a:ext cx="2952000" cy="64800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2" name="テキスト ボックス 11">
              <a:extLst>
                <a:ext uri="{FF2B5EF4-FFF2-40B4-BE49-F238E27FC236}">
                  <a16:creationId xmlns:a16="http://schemas.microsoft.com/office/drawing/2014/main" id="{4C97E9C7-38AE-46CF-B1E6-39354B39A865}"/>
                </a:ext>
              </a:extLst>
            </p:cNvPr>
            <p:cNvSpPr txBox="1"/>
            <p:nvPr/>
          </p:nvSpPr>
          <p:spPr>
            <a:xfrm>
              <a:off x="5997232" y="1938452"/>
              <a:ext cx="2124547" cy="584775"/>
            </a:xfrm>
            <a:prstGeom prst="rect">
              <a:avLst/>
            </a:prstGeom>
            <a:noFill/>
          </p:spPr>
          <p:txBody>
            <a:bodyPr wrap="none" lIns="36000" tIns="36000" rIns="36000" bIns="36000">
              <a:spAutoFit/>
            </a:bodyPr>
            <a:lstStyle/>
            <a:p>
              <a:pPr algn="ct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現地ニーズの情報収集</a:t>
              </a:r>
              <a:b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49.8%</a:t>
              </a: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endParaRPr kumimoji="1"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grpSp>
      <p:grpSp>
        <p:nvGrpSpPr>
          <p:cNvPr id="10" name="グループ化 9">
            <a:extLst>
              <a:ext uri="{FF2B5EF4-FFF2-40B4-BE49-F238E27FC236}">
                <a16:creationId xmlns:a16="http://schemas.microsoft.com/office/drawing/2014/main" id="{2A78D761-DF27-419B-BA66-A1F98C731E1B}"/>
              </a:ext>
            </a:extLst>
          </p:cNvPr>
          <p:cNvGrpSpPr/>
          <p:nvPr/>
        </p:nvGrpSpPr>
        <p:grpSpPr>
          <a:xfrm>
            <a:off x="5591597" y="3020260"/>
            <a:ext cx="2943908" cy="648000"/>
            <a:chOff x="5591598" y="2820619"/>
            <a:chExt cx="2943908" cy="648000"/>
          </a:xfrm>
        </p:grpSpPr>
        <p:sp>
          <p:nvSpPr>
            <p:cNvPr id="4" name="角丸四角形 3"/>
            <p:cNvSpPr/>
            <p:nvPr/>
          </p:nvSpPr>
          <p:spPr>
            <a:xfrm>
              <a:off x="5591598" y="2820619"/>
              <a:ext cx="2943908" cy="64800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3" name="テキスト ボックス 12">
              <a:extLst>
                <a:ext uri="{FF2B5EF4-FFF2-40B4-BE49-F238E27FC236}">
                  <a16:creationId xmlns:a16="http://schemas.microsoft.com/office/drawing/2014/main" id="{818F457B-84F3-4A4D-B590-0846E19997D7}"/>
                </a:ext>
              </a:extLst>
            </p:cNvPr>
            <p:cNvSpPr txBox="1"/>
            <p:nvPr/>
          </p:nvSpPr>
          <p:spPr>
            <a:xfrm>
              <a:off x="5898687" y="2893576"/>
              <a:ext cx="2329731" cy="565146"/>
            </a:xfrm>
            <a:prstGeom prst="rect">
              <a:avLst/>
            </a:prstGeom>
            <a:noFill/>
          </p:spPr>
          <p:txBody>
            <a:bodyPr wrap="none" lIns="36000" tIns="36000" rIns="36000" bIns="36000">
              <a:spAutoFit/>
            </a:bodyPr>
            <a:lstStyle/>
            <a:p>
              <a:pPr algn="ct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現地でのマーケティング</a:t>
              </a:r>
              <a:b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44.1%</a:t>
              </a: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p>
          </p:txBody>
        </p:sp>
      </p:grpSp>
      <p:grpSp>
        <p:nvGrpSpPr>
          <p:cNvPr id="15" name="グループ化 14">
            <a:extLst>
              <a:ext uri="{FF2B5EF4-FFF2-40B4-BE49-F238E27FC236}">
                <a16:creationId xmlns:a16="http://schemas.microsoft.com/office/drawing/2014/main" id="{68213C4F-CCD8-4D66-B50E-6D79DFECB48A}"/>
              </a:ext>
            </a:extLst>
          </p:cNvPr>
          <p:cNvGrpSpPr/>
          <p:nvPr/>
        </p:nvGrpSpPr>
        <p:grpSpPr>
          <a:xfrm>
            <a:off x="5587551" y="3833824"/>
            <a:ext cx="2952000" cy="648000"/>
            <a:chOff x="5591597" y="3770837"/>
            <a:chExt cx="2952000" cy="648000"/>
          </a:xfrm>
        </p:grpSpPr>
        <p:sp>
          <p:nvSpPr>
            <p:cNvPr id="5" name="角丸四角形 4"/>
            <p:cNvSpPr/>
            <p:nvPr/>
          </p:nvSpPr>
          <p:spPr>
            <a:xfrm>
              <a:off x="5591597" y="3770837"/>
              <a:ext cx="2952000" cy="64800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4" name="テキスト ボックス 13">
              <a:extLst>
                <a:ext uri="{FF2B5EF4-FFF2-40B4-BE49-F238E27FC236}">
                  <a16:creationId xmlns:a16="http://schemas.microsoft.com/office/drawing/2014/main" id="{B15BF196-668C-4B7D-BB18-1D44DF172E1B}"/>
                </a:ext>
              </a:extLst>
            </p:cNvPr>
            <p:cNvSpPr txBox="1"/>
            <p:nvPr/>
          </p:nvSpPr>
          <p:spPr>
            <a:xfrm>
              <a:off x="5800139" y="3843794"/>
              <a:ext cx="2534916" cy="565146"/>
            </a:xfrm>
            <a:prstGeom prst="rect">
              <a:avLst/>
            </a:prstGeom>
            <a:noFill/>
          </p:spPr>
          <p:txBody>
            <a:bodyPr wrap="none" lIns="36000" tIns="36000" rIns="36000" bIns="36000">
              <a:spAutoFit/>
            </a:bodyPr>
            <a:lstStyle/>
            <a:p>
              <a:pPr algn="ct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ビジネスパートナーの確保</a:t>
              </a:r>
              <a:b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36.2%</a:t>
              </a: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p>
          </p:txBody>
        </p:sp>
      </p:grpSp>
      <p:grpSp>
        <p:nvGrpSpPr>
          <p:cNvPr id="21" name="グループ化 20">
            <a:extLst>
              <a:ext uri="{FF2B5EF4-FFF2-40B4-BE49-F238E27FC236}">
                <a16:creationId xmlns:a16="http://schemas.microsoft.com/office/drawing/2014/main" id="{FF6D8765-2B83-459B-A947-77411D35C827}"/>
              </a:ext>
            </a:extLst>
          </p:cNvPr>
          <p:cNvGrpSpPr/>
          <p:nvPr/>
        </p:nvGrpSpPr>
        <p:grpSpPr>
          <a:xfrm>
            <a:off x="5591597" y="5460954"/>
            <a:ext cx="2943908" cy="648000"/>
            <a:chOff x="5591597" y="5609671"/>
            <a:chExt cx="2943908" cy="648000"/>
          </a:xfrm>
        </p:grpSpPr>
        <p:sp>
          <p:nvSpPr>
            <p:cNvPr id="7" name="角丸四角形 6"/>
            <p:cNvSpPr/>
            <p:nvPr/>
          </p:nvSpPr>
          <p:spPr>
            <a:xfrm>
              <a:off x="5591597" y="5609671"/>
              <a:ext cx="2943908" cy="64800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9" name="テキスト ボックス 18">
              <a:extLst>
                <a:ext uri="{FF2B5EF4-FFF2-40B4-BE49-F238E27FC236}">
                  <a16:creationId xmlns:a16="http://schemas.microsoft.com/office/drawing/2014/main" id="{87BBFF09-1E17-4631-BEA5-FF6907FD5EDF}"/>
                </a:ext>
              </a:extLst>
            </p:cNvPr>
            <p:cNvSpPr txBox="1"/>
            <p:nvPr/>
          </p:nvSpPr>
          <p:spPr>
            <a:xfrm>
              <a:off x="6103870" y="5682628"/>
              <a:ext cx="1919363" cy="565146"/>
            </a:xfrm>
            <a:prstGeom prst="rect">
              <a:avLst/>
            </a:prstGeom>
            <a:noFill/>
          </p:spPr>
          <p:txBody>
            <a:bodyPr wrap="none" lIns="36000" tIns="36000" rIns="36000" bIns="36000">
              <a:spAutoFit/>
            </a:bodyPr>
            <a:lstStyle/>
            <a:p>
              <a:pPr algn="ct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取引先の与信リスク</a:t>
              </a:r>
              <a:b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23.0%</a:t>
              </a: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p>
          </p:txBody>
        </p:sp>
      </p:grpSp>
      <p:grpSp>
        <p:nvGrpSpPr>
          <p:cNvPr id="16" name="グループ化 15">
            <a:extLst>
              <a:ext uri="{FF2B5EF4-FFF2-40B4-BE49-F238E27FC236}">
                <a16:creationId xmlns:a16="http://schemas.microsoft.com/office/drawing/2014/main" id="{BEF1D3D1-AD5C-4F80-8C7D-0DA989838EB4}"/>
              </a:ext>
            </a:extLst>
          </p:cNvPr>
          <p:cNvGrpSpPr/>
          <p:nvPr/>
        </p:nvGrpSpPr>
        <p:grpSpPr>
          <a:xfrm>
            <a:off x="5587551" y="4647388"/>
            <a:ext cx="2952000" cy="648000"/>
            <a:chOff x="5591598" y="4721055"/>
            <a:chExt cx="2952000" cy="648000"/>
          </a:xfrm>
        </p:grpSpPr>
        <p:sp>
          <p:nvSpPr>
            <p:cNvPr id="20" name="角丸四角形 4">
              <a:extLst>
                <a:ext uri="{FF2B5EF4-FFF2-40B4-BE49-F238E27FC236}">
                  <a16:creationId xmlns:a16="http://schemas.microsoft.com/office/drawing/2014/main" id="{0AE6DFB8-296F-4F85-A8D6-0AF1FA76D7B7}"/>
                </a:ext>
              </a:extLst>
            </p:cNvPr>
            <p:cNvSpPr/>
            <p:nvPr/>
          </p:nvSpPr>
          <p:spPr>
            <a:xfrm>
              <a:off x="5591598" y="4721055"/>
              <a:ext cx="2952000" cy="648000"/>
            </a:xfrm>
            <a:prstGeom prst="rect">
              <a:avLst/>
            </a:prstGeom>
            <a:solidFill>
              <a:schemeClr val="accent1">
                <a:lumMod val="20000"/>
                <a:lumOff val="8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8" name="テキスト ボックス 17">
              <a:extLst>
                <a:ext uri="{FF2B5EF4-FFF2-40B4-BE49-F238E27FC236}">
                  <a16:creationId xmlns:a16="http://schemas.microsoft.com/office/drawing/2014/main" id="{7A5C214E-A569-45D9-AE22-F1EC45C0F3C9}"/>
                </a:ext>
              </a:extLst>
            </p:cNvPr>
            <p:cNvSpPr txBox="1"/>
            <p:nvPr/>
          </p:nvSpPr>
          <p:spPr>
            <a:xfrm>
              <a:off x="6107917" y="4794012"/>
              <a:ext cx="1919363" cy="565146"/>
            </a:xfrm>
            <a:prstGeom prst="rect">
              <a:avLst/>
            </a:prstGeom>
            <a:noFill/>
          </p:spPr>
          <p:txBody>
            <a:bodyPr wrap="none" lIns="36000" tIns="36000" rIns="36000" bIns="36000">
              <a:spAutoFit/>
            </a:bodyPr>
            <a:lstStyle/>
            <a:p>
              <a:pPr algn="ct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現地における商慣習</a:t>
              </a:r>
              <a:b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b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r>
                <a:rPr lang="en-US" altLang="ja-JP"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35.6%</a:t>
              </a:r>
              <a:r>
                <a:rPr lang="ja-JP" altLang="en-US" sz="1600" dirty="0">
                  <a:solidFill>
                    <a:schemeClr val="tx1"/>
                  </a:solidFill>
                  <a:latin typeface="Segoe UI" panose="020B0502040204020203" pitchFamily="34" charset="0"/>
                  <a:ea typeface="游ゴシック" panose="020B0400000000000000" pitchFamily="50" charset="-128"/>
                  <a:cs typeface="Segoe UI" panose="020B0502040204020203" pitchFamily="34" charset="0"/>
                </a:rPr>
                <a:t>）</a:t>
              </a:r>
            </a:p>
          </p:txBody>
        </p:sp>
      </p:grpSp>
    </p:spTree>
    <p:extLst>
      <p:ext uri="{BB962C8B-B14F-4D97-AF65-F5344CB8AC3E}">
        <p14:creationId xmlns:p14="http://schemas.microsoft.com/office/powerpoint/2010/main" val="26835565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グループ化 3">
            <a:extLst>
              <a:ext uri="{FF2B5EF4-FFF2-40B4-BE49-F238E27FC236}">
                <a16:creationId xmlns:a16="http://schemas.microsoft.com/office/drawing/2014/main" id="{FA758D2F-5E87-4D4E-B9E1-1657FDEA02B8}"/>
              </a:ext>
            </a:extLst>
          </p:cNvPr>
          <p:cNvGrpSpPr/>
          <p:nvPr/>
        </p:nvGrpSpPr>
        <p:grpSpPr>
          <a:xfrm>
            <a:off x="772510" y="141751"/>
            <a:ext cx="8360980" cy="5802328"/>
            <a:chOff x="772510" y="141751"/>
            <a:chExt cx="8360980" cy="5802328"/>
          </a:xfrm>
        </p:grpSpPr>
        <p:sp>
          <p:nvSpPr>
            <p:cNvPr id="2" name="正方形/長方形 1"/>
            <p:cNvSpPr/>
            <p:nvPr/>
          </p:nvSpPr>
          <p:spPr>
            <a:xfrm>
              <a:off x="772510" y="1190920"/>
              <a:ext cx="8360980" cy="400110"/>
            </a:xfrm>
            <a:prstGeom prst="rect">
              <a:avLst/>
            </a:prstGeom>
          </p:spPr>
          <p:txBody>
            <a:bodyPr wrap="square">
              <a:spAutoFit/>
            </a:bodyPr>
            <a:lstStyle/>
            <a:p>
              <a:r>
                <a:rPr lang="zh-TW" altLang="en-US" sz="2000" dirty="0">
                  <a:latin typeface="Segoe UI" panose="020B0502040204020203" pitchFamily="34" charset="0"/>
                  <a:ea typeface="游ゴシック" panose="020B0400000000000000" pitchFamily="50" charset="-128"/>
                  <a:cs typeface="Segoe UI" panose="020B0502040204020203" pitchFamily="34" charset="0"/>
                </a:rPr>
                <a:t>只有推動</a:t>
              </a:r>
              <a:r>
                <a:rPr lang="ja-JP" altLang="en-US" sz="2000" dirty="0">
                  <a:latin typeface="Segoe UI" panose="020B0502040204020203" pitchFamily="34" charset="0"/>
                  <a:ea typeface="游ゴシック" panose="020B0400000000000000" pitchFamily="50" charset="-128"/>
                  <a:cs typeface="Segoe UI" panose="020B0502040204020203" pitchFamily="34" charset="0"/>
                </a:rPr>
                <a:t>「</a:t>
              </a:r>
              <a:r>
                <a:rPr lang="zh-TW" altLang="en-US" sz="2000" dirty="0">
                  <a:latin typeface="Segoe UI" panose="020B0502040204020203" pitchFamily="34" charset="0"/>
                  <a:ea typeface="游ゴシック" panose="020B0400000000000000" pitchFamily="50" charset="-128"/>
                  <a:cs typeface="Segoe UI" panose="020B0502040204020203" pitchFamily="34" charset="0"/>
                </a:rPr>
                <a:t>空無一物經營</a:t>
              </a:r>
              <a:r>
                <a:rPr lang="ja-JP" altLang="en-US" sz="2000" dirty="0">
                  <a:latin typeface="Segoe UI" panose="020B0502040204020203" pitchFamily="34" charset="0"/>
                  <a:ea typeface="游ゴシック" panose="020B0400000000000000" pitchFamily="50" charset="-128"/>
                  <a:cs typeface="Segoe UI" panose="020B0502040204020203" pitchFamily="34" charset="0"/>
                </a:rPr>
                <a:t>」</a:t>
              </a:r>
              <a:r>
                <a:rPr lang="zh-TW" altLang="en-US" sz="2000" dirty="0">
                  <a:latin typeface="Segoe UI" panose="020B0502040204020203" pitchFamily="34" charset="0"/>
                  <a:ea typeface="游ゴシック" panose="020B0400000000000000" pitchFamily="50" charset="-128"/>
                  <a:cs typeface="Segoe UI" panose="020B0502040204020203" pitchFamily="34" charset="0"/>
                </a:rPr>
                <a:t>的</a:t>
              </a:r>
              <a:r>
                <a:rPr lang="en-US" altLang="ja-JP" sz="2000" dirty="0" err="1">
                  <a:latin typeface="Segoe UI" panose="020B0502040204020203" pitchFamily="34" charset="0"/>
                  <a:ea typeface="游ゴシック" panose="020B0400000000000000" pitchFamily="50" charset="-128"/>
                  <a:cs typeface="Segoe UI" panose="020B0502040204020203" pitchFamily="34" charset="0"/>
                </a:rPr>
                <a:t>BPO</a:t>
              </a:r>
              <a:r>
                <a:rPr lang="ja-JP" altLang="en-US" sz="2000" dirty="0">
                  <a:latin typeface="Segoe UI" panose="020B0502040204020203" pitchFamily="34" charset="0"/>
                  <a:ea typeface="游ゴシック" panose="020B0400000000000000" pitchFamily="50" charset="-128"/>
                  <a:cs typeface="Segoe UI" panose="020B0502040204020203" pitchFamily="34" charset="0"/>
                </a:rPr>
                <a:t>、</a:t>
              </a:r>
              <a:r>
                <a:rPr lang="zh-TW" altLang="en-US" sz="2000" dirty="0">
                  <a:latin typeface="Segoe UI" panose="020B0502040204020203" pitchFamily="34" charset="0"/>
                  <a:ea typeface="游ゴシック" panose="020B0400000000000000" pitchFamily="50" charset="-128"/>
                  <a:cs typeface="Segoe UI" panose="020B0502040204020203" pitchFamily="34" charset="0"/>
                </a:rPr>
                <a:t>才能於新時代存活</a:t>
              </a:r>
              <a:r>
                <a:rPr lang="ja-JP" altLang="en-US" sz="2000" dirty="0">
                  <a:latin typeface="Segoe UI" panose="020B0502040204020203" pitchFamily="34" charset="0"/>
                  <a:ea typeface="游ゴシック" panose="020B0400000000000000" pitchFamily="50" charset="-128"/>
                  <a:cs typeface="Segoe UI" panose="020B0502040204020203" pitchFamily="34" charset="0"/>
                </a:rPr>
                <a:t>。</a:t>
              </a:r>
              <a:endParaRPr lang="en-US" altLang="ja-JP" sz="2000" dirty="0">
                <a:latin typeface="Segoe UI" panose="020B0502040204020203" pitchFamily="34" charset="0"/>
                <a:ea typeface="游ゴシック" panose="020B0400000000000000" pitchFamily="50" charset="-128"/>
                <a:cs typeface="Segoe UI" panose="020B0502040204020203" pitchFamily="34" charset="0"/>
              </a:endParaRPr>
            </a:p>
          </p:txBody>
        </p:sp>
        <p:sp>
          <p:nvSpPr>
            <p:cNvPr id="5" name="正方形/長方形 4"/>
            <p:cNvSpPr/>
            <p:nvPr/>
          </p:nvSpPr>
          <p:spPr>
            <a:xfrm>
              <a:off x="772510" y="1790577"/>
              <a:ext cx="8360980" cy="954107"/>
            </a:xfrm>
            <a:prstGeom prst="rect">
              <a:avLst/>
            </a:prstGeom>
          </p:spPr>
          <p:txBody>
            <a:bodyPr wrap="square">
              <a:spAutoFit/>
            </a:bodyPr>
            <a:lstStyle/>
            <a:p>
              <a:r>
                <a:rPr lang="ja-JP" altLang="en-US" sz="1400" dirty="0">
                  <a:latin typeface="Segoe UI" panose="020B0502040204020203" pitchFamily="34" charset="0"/>
                  <a:ea typeface="游ゴシック" panose="020B0400000000000000" pitchFamily="50" charset="-128"/>
                  <a:cs typeface="Segoe UI" panose="020B0502040204020203" pitchFamily="34" charset="0"/>
                </a:rPr>
                <a:t>グローバル分業が進む企業環境では、コストの安い地域へ</a:t>
              </a:r>
              <a:r>
                <a:rPr lang="en-US" altLang="ja-JP" sz="1400" dirty="0">
                  <a:latin typeface="Segoe UI" panose="020B0502040204020203" pitchFamily="34" charset="0"/>
                  <a:ea typeface="游ゴシック" panose="020B0400000000000000" pitchFamily="50" charset="-128"/>
                  <a:cs typeface="Segoe UI" panose="020B0502040204020203" pitchFamily="34" charset="0"/>
                </a:rPr>
                <a:t>BPO</a:t>
              </a:r>
              <a:r>
                <a:rPr lang="ja-JP" altLang="en-US" sz="1400" dirty="0">
                  <a:latin typeface="Segoe UI" panose="020B0502040204020203" pitchFamily="34" charset="0"/>
                  <a:ea typeface="游ゴシック" panose="020B0400000000000000" pitchFamily="50" charset="-128"/>
                  <a:cs typeface="Segoe UI" panose="020B0502040204020203" pitchFamily="34" charset="0"/>
                </a:rPr>
                <a:t>（</a:t>
              </a:r>
              <a:r>
                <a:rPr lang="en-US" altLang="ja-JP" sz="1400" dirty="0">
                  <a:latin typeface="Segoe UI" panose="020B0502040204020203" pitchFamily="34" charset="0"/>
                  <a:ea typeface="游ゴシック" panose="020B0400000000000000" pitchFamily="50" charset="-128"/>
                  <a:cs typeface="Segoe UI" panose="020B0502040204020203" pitchFamily="34" charset="0"/>
                </a:rPr>
                <a:t>Business Process Outsourcing</a:t>
              </a:r>
              <a:r>
                <a:rPr lang="ja-JP" altLang="en-US" sz="1400" dirty="0">
                  <a:latin typeface="Segoe UI" panose="020B0502040204020203" pitchFamily="34" charset="0"/>
                  <a:ea typeface="游ゴシック" panose="020B0400000000000000" pitchFamily="50" charset="-128"/>
                  <a:cs typeface="Segoe UI" panose="020B0502040204020203" pitchFamily="34" charset="0"/>
                </a:rPr>
                <a:t>）する「持たざる経営」を推進し、小さな本社、柔軟な組織を作り上げることが望まれます。ただし、現状の業務をそのまま移管しても効果は出ません。各社で異なる業務を標準化し、クラウド・コンピューティングでシステムを共用することが大事です。</a:t>
              </a:r>
              <a:endParaRPr lang="en-US" altLang="ja-JP" sz="1400" dirty="0">
                <a:latin typeface="Segoe UI" panose="020B0502040204020203" pitchFamily="34" charset="0"/>
                <a:ea typeface="游ゴシック" panose="020B0400000000000000" pitchFamily="50" charset="-128"/>
                <a:cs typeface="Segoe UI" panose="020B0502040204020203" pitchFamily="34" charset="0"/>
              </a:endParaRPr>
            </a:p>
          </p:txBody>
        </p:sp>
        <p:sp>
          <p:nvSpPr>
            <p:cNvPr id="15" name="正方形/長方形 14"/>
            <p:cNvSpPr/>
            <p:nvPr/>
          </p:nvSpPr>
          <p:spPr>
            <a:xfrm>
              <a:off x="772511" y="538264"/>
              <a:ext cx="8360979" cy="216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ja-JP" altLang="en-US" sz="2400">
                <a:latin typeface="Segoe UI" panose="020B0502040204020203" pitchFamily="34" charset="0"/>
                <a:ea typeface="游ゴシック" panose="020B0400000000000000" pitchFamily="50" charset="-128"/>
                <a:cs typeface="Segoe UI" panose="020B0502040204020203" pitchFamily="34" charset="0"/>
              </a:endParaRPr>
            </a:p>
          </p:txBody>
        </p:sp>
        <p:sp>
          <p:nvSpPr>
            <p:cNvPr id="3" name="正方形/長方形 2"/>
            <p:cNvSpPr/>
            <p:nvPr/>
          </p:nvSpPr>
          <p:spPr>
            <a:xfrm>
              <a:off x="4199301" y="141751"/>
              <a:ext cx="1507398" cy="338554"/>
            </a:xfrm>
            <a:prstGeom prst="rect">
              <a:avLst/>
            </a:prstGeom>
          </p:spPr>
          <p:txBody>
            <a:bodyPr wrap="square">
              <a:spAutoFit/>
            </a:bodyPr>
            <a:lstStyle/>
            <a:p>
              <a:pPr algn="ctr"/>
              <a:r>
                <a:rPr lang="en-US" altLang="ja-JP" sz="1600" dirty="0">
                  <a:latin typeface="Segoe UI" panose="020B0502040204020203" pitchFamily="34" charset="0"/>
                  <a:ea typeface="游ゴシック" panose="020B0400000000000000" pitchFamily="50" charset="-128"/>
                  <a:cs typeface="Segoe UI" panose="020B0502040204020203" pitchFamily="34" charset="0"/>
                </a:rPr>
                <a:t>PURPOSE</a:t>
              </a:r>
            </a:p>
          </p:txBody>
        </p:sp>
        <p:sp>
          <p:nvSpPr>
            <p:cNvPr id="10" name="正方形/長方形 9"/>
            <p:cNvSpPr/>
            <p:nvPr/>
          </p:nvSpPr>
          <p:spPr>
            <a:xfrm>
              <a:off x="1104048" y="5369061"/>
              <a:ext cx="1692000" cy="553998"/>
            </a:xfrm>
            <a:prstGeom prst="rect">
              <a:avLst/>
            </a:prstGeom>
          </p:spPr>
          <p:txBody>
            <a:bodyPr wrap="square">
              <a:spAutoFit/>
            </a:bodyPr>
            <a:lstStyle/>
            <a:p>
              <a:r>
                <a:rPr lang="ja-JP" altLang="en-US" sz="1000" dirty="0">
                  <a:latin typeface="Segoe UI" panose="020B0502040204020203" pitchFamily="34" charset="0"/>
                  <a:ea typeface="游ゴシック" panose="020B0400000000000000" pitchFamily="50" charset="-128"/>
                  <a:cs typeface="Segoe UI" panose="020B0502040204020203" pitchFamily="34" charset="0"/>
                </a:rPr>
                <a:t>複数の部門を横断する業務において、重複する業務プロセスを削減します。</a:t>
              </a:r>
              <a:endParaRPr lang="en-US" altLang="ja-JP" sz="1000" dirty="0">
                <a:latin typeface="Segoe UI" panose="020B0502040204020203" pitchFamily="34" charset="0"/>
                <a:ea typeface="游ゴシック" panose="020B0400000000000000" pitchFamily="50" charset="-128"/>
                <a:cs typeface="Segoe UI" panose="020B0502040204020203" pitchFamily="34" charset="0"/>
              </a:endParaRPr>
            </a:p>
          </p:txBody>
        </p:sp>
        <p:sp>
          <p:nvSpPr>
            <p:cNvPr id="6" name="円/楕円 5"/>
            <p:cNvSpPr/>
            <p:nvPr/>
          </p:nvSpPr>
          <p:spPr>
            <a:xfrm>
              <a:off x="1003694" y="3974296"/>
              <a:ext cx="1892708" cy="1099274"/>
            </a:xfrm>
            <a:prstGeom prst="rect">
              <a:avLst/>
            </a:prstGeom>
            <a:solidFill>
              <a:schemeClr val="accent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lstStyle/>
            <a:p>
              <a:pPr algn="ctr"/>
              <a:endParaRPr lang="ja-JP" altLang="en-US" sz="24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4" name="正方形/長方形 13">
              <a:extLst>
                <a:ext uri="{FF2B5EF4-FFF2-40B4-BE49-F238E27FC236}">
                  <a16:creationId xmlns:a16="http://schemas.microsoft.com/office/drawing/2014/main" id="{4129F914-FAD7-48B9-8171-92A7678E5FBB}"/>
                </a:ext>
              </a:extLst>
            </p:cNvPr>
            <p:cNvSpPr/>
            <p:nvPr/>
          </p:nvSpPr>
          <p:spPr>
            <a:xfrm>
              <a:off x="1216514" y="4354656"/>
              <a:ext cx="1467068" cy="400110"/>
            </a:xfrm>
            <a:prstGeom prst="rect">
              <a:avLst/>
            </a:prstGeom>
            <a:noFill/>
            <a:ln>
              <a:noFill/>
            </a:ln>
          </p:spPr>
          <p:txBody>
            <a:bodyPr wrap="none">
              <a:spAutoFit/>
            </a:bodyPr>
            <a:lstStyle/>
            <a:p>
              <a:pPr algn="ctr"/>
              <a:r>
                <a:rPr lang="ja-JP" altLang="en-US" sz="2000" dirty="0">
                  <a:solidFill>
                    <a:schemeClr val="bg1"/>
                  </a:solidFill>
                  <a:latin typeface="游ゴシック Medium" panose="020B0500000000000000" pitchFamily="50" charset="-128"/>
                  <a:ea typeface="游ゴシック Medium" panose="020B0500000000000000" pitchFamily="50" charset="-128"/>
                  <a:cs typeface="Segoe UI" panose="020B0502040204020203" pitchFamily="34" charset="0"/>
                </a:rPr>
                <a:t>重複しない</a:t>
              </a:r>
              <a:endParaRPr lang="en-US" altLang="ja-JP" sz="2000" dirty="0">
                <a:solidFill>
                  <a:schemeClr val="bg1"/>
                </a:solidFill>
                <a:latin typeface="游ゴシック Medium" panose="020B0500000000000000" pitchFamily="50" charset="-128"/>
                <a:ea typeface="游ゴシック Medium" panose="020B0500000000000000" pitchFamily="50" charset="-128"/>
                <a:cs typeface="Segoe UI" panose="020B0502040204020203" pitchFamily="34" charset="0"/>
              </a:endParaRPr>
            </a:p>
          </p:txBody>
        </p:sp>
        <p:sp>
          <p:nvSpPr>
            <p:cNvPr id="11" name="正方形/長方形 10"/>
            <p:cNvSpPr/>
            <p:nvPr/>
          </p:nvSpPr>
          <p:spPr>
            <a:xfrm>
              <a:off x="3235672" y="5369061"/>
              <a:ext cx="1692000" cy="553998"/>
            </a:xfrm>
            <a:prstGeom prst="rect">
              <a:avLst/>
            </a:prstGeom>
          </p:spPr>
          <p:txBody>
            <a:bodyPr wrap="square">
              <a:spAutoFit/>
            </a:bodyPr>
            <a:lstStyle/>
            <a:p>
              <a:r>
                <a:rPr lang="ja-JP" altLang="en-US" sz="1000" dirty="0">
                  <a:latin typeface="Segoe UI" panose="020B0502040204020203" pitchFamily="34" charset="0"/>
                  <a:ea typeface="游ゴシック" panose="020B0400000000000000" pitchFamily="50" charset="-128"/>
                  <a:cs typeface="Segoe UI" panose="020B0502040204020203" pitchFamily="34" charset="0"/>
                </a:rPr>
                <a:t>類似性の高い業務を標準化し、社員の能力差・負荷の不均衡を解消します。</a:t>
              </a:r>
              <a:endParaRPr lang="en-US" altLang="ja-JP" sz="1000" dirty="0">
                <a:latin typeface="Segoe UI" panose="020B0502040204020203" pitchFamily="34" charset="0"/>
                <a:ea typeface="游ゴシック" panose="020B0400000000000000" pitchFamily="50" charset="-128"/>
                <a:cs typeface="Segoe UI" panose="020B0502040204020203" pitchFamily="34" charset="0"/>
              </a:endParaRPr>
            </a:p>
          </p:txBody>
        </p:sp>
        <p:sp>
          <p:nvSpPr>
            <p:cNvPr id="7" name="楕円 6"/>
            <p:cNvSpPr/>
            <p:nvPr/>
          </p:nvSpPr>
          <p:spPr>
            <a:xfrm>
              <a:off x="3296262" y="3773155"/>
              <a:ext cx="1440000" cy="1440000"/>
            </a:xfrm>
            <a:prstGeom prst="ellipse">
              <a:avLst/>
            </a:prstGeom>
            <a:solidFill>
              <a:schemeClr val="accent2">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lstStyle/>
            <a:p>
              <a:pPr algn="ctr"/>
              <a:endParaRPr lang="ja-JP" altLang="en-US" sz="24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6" name="正方形/長方形 15">
              <a:extLst>
                <a:ext uri="{FF2B5EF4-FFF2-40B4-BE49-F238E27FC236}">
                  <a16:creationId xmlns:a16="http://schemas.microsoft.com/office/drawing/2014/main" id="{77130AC1-8BC9-4CD3-8704-86EF662F6567}"/>
                </a:ext>
              </a:extLst>
            </p:cNvPr>
            <p:cNvSpPr/>
            <p:nvPr/>
          </p:nvSpPr>
          <p:spPr>
            <a:xfrm>
              <a:off x="3539208" y="4118192"/>
              <a:ext cx="954107" cy="707886"/>
            </a:xfrm>
            <a:prstGeom prst="rect">
              <a:avLst/>
            </a:prstGeom>
            <a:noFill/>
            <a:ln>
              <a:noFill/>
            </a:ln>
          </p:spPr>
          <p:txBody>
            <a:bodyPr wrap="none">
              <a:spAutoFit/>
            </a:bodyPr>
            <a:lstStyle/>
            <a:p>
              <a:pPr algn="ctr"/>
              <a:r>
                <a:rPr lang="ja-JP" altLang="en-US" sz="2000" dirty="0">
                  <a:solidFill>
                    <a:schemeClr val="tx1"/>
                  </a:solidFill>
                  <a:latin typeface="游ゴシック Medium" panose="020B0500000000000000" pitchFamily="50" charset="-128"/>
                  <a:ea typeface="游ゴシック Medium" panose="020B0500000000000000" pitchFamily="50" charset="-128"/>
                  <a:cs typeface="Segoe UI" panose="020B0502040204020203" pitchFamily="34" charset="0"/>
                </a:rPr>
                <a:t>標準化</a:t>
              </a:r>
              <a:br>
                <a:rPr lang="en-US" altLang="ja-JP" sz="2000" dirty="0">
                  <a:solidFill>
                    <a:schemeClr val="tx1"/>
                  </a:solidFill>
                  <a:latin typeface="游ゴシック Medium" panose="020B0500000000000000" pitchFamily="50" charset="-128"/>
                  <a:ea typeface="游ゴシック Medium" panose="020B0500000000000000" pitchFamily="50" charset="-128"/>
                  <a:cs typeface="Segoe UI" panose="020B0502040204020203" pitchFamily="34" charset="0"/>
                </a:rPr>
              </a:br>
              <a:r>
                <a:rPr lang="ja-JP" altLang="en-US" sz="2000" dirty="0">
                  <a:solidFill>
                    <a:schemeClr val="tx1"/>
                  </a:solidFill>
                  <a:latin typeface="游ゴシック Medium" panose="020B0500000000000000" pitchFamily="50" charset="-128"/>
                  <a:ea typeface="游ゴシック Medium" panose="020B0500000000000000" pitchFamily="50" charset="-128"/>
                  <a:cs typeface="Segoe UI" panose="020B0502040204020203" pitchFamily="34" charset="0"/>
                </a:rPr>
                <a:t>する</a:t>
              </a:r>
              <a:endParaRPr lang="en-US" altLang="ja-JP" sz="2000" dirty="0">
                <a:latin typeface="游ゴシック Medium" panose="020B0500000000000000" pitchFamily="50" charset="-128"/>
                <a:ea typeface="游ゴシック Medium" panose="020B0500000000000000" pitchFamily="50" charset="-128"/>
                <a:cs typeface="Segoe UI" panose="020B0502040204020203" pitchFamily="34" charset="0"/>
              </a:endParaRPr>
            </a:p>
          </p:txBody>
        </p:sp>
        <p:sp>
          <p:nvSpPr>
            <p:cNvPr id="12" name="正方形/長方形 11"/>
            <p:cNvSpPr/>
            <p:nvPr/>
          </p:nvSpPr>
          <p:spPr>
            <a:xfrm>
              <a:off x="4969583" y="5369061"/>
              <a:ext cx="1692000" cy="553998"/>
            </a:xfrm>
            <a:prstGeom prst="rect">
              <a:avLst/>
            </a:prstGeom>
          </p:spPr>
          <p:txBody>
            <a:bodyPr wrap="square">
              <a:spAutoFit/>
            </a:bodyPr>
            <a:lstStyle/>
            <a:p>
              <a:r>
                <a:rPr lang="ja-JP" altLang="en-US" sz="1000" dirty="0">
                  <a:latin typeface="Segoe UI" panose="020B0502040204020203" pitchFamily="34" charset="0"/>
                  <a:ea typeface="游ゴシック" panose="020B0400000000000000" pitchFamily="50" charset="-128"/>
                  <a:cs typeface="Segoe UI" panose="020B0502040204020203" pitchFamily="34" charset="0"/>
                </a:rPr>
                <a:t>信頼できるシステムに任せて、人的負担や時間的浪費、ミスを減らします。</a:t>
              </a:r>
              <a:endParaRPr lang="en-US" altLang="ja-JP" sz="1000" dirty="0">
                <a:latin typeface="Segoe UI" panose="020B0502040204020203" pitchFamily="34" charset="0"/>
                <a:ea typeface="游ゴシック" panose="020B0400000000000000" pitchFamily="50" charset="-128"/>
                <a:cs typeface="Segoe UI" panose="020B0502040204020203" pitchFamily="34" charset="0"/>
              </a:endParaRPr>
            </a:p>
          </p:txBody>
        </p:sp>
        <p:sp>
          <p:nvSpPr>
            <p:cNvPr id="8" name="角丸四角形 7"/>
            <p:cNvSpPr/>
            <p:nvPr/>
          </p:nvSpPr>
          <p:spPr>
            <a:xfrm>
              <a:off x="5136122" y="3720605"/>
              <a:ext cx="1440000" cy="1440000"/>
            </a:xfrm>
            <a:prstGeom prst="roundRect">
              <a:avLst/>
            </a:prstGeom>
            <a:solidFill>
              <a:schemeClr val="accent5">
                <a:lumMod val="20000"/>
                <a:lumOff val="80000"/>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lstStyle/>
            <a:p>
              <a:pPr algn="ctr"/>
              <a:endParaRPr lang="ja-JP" altLang="en-US" sz="24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7" name="正方形/長方形 16">
              <a:extLst>
                <a:ext uri="{FF2B5EF4-FFF2-40B4-BE49-F238E27FC236}">
                  <a16:creationId xmlns:a16="http://schemas.microsoft.com/office/drawing/2014/main" id="{78578003-43B7-4999-ACB5-0345F5858BB9}"/>
                </a:ext>
              </a:extLst>
            </p:cNvPr>
            <p:cNvSpPr/>
            <p:nvPr/>
          </p:nvSpPr>
          <p:spPr>
            <a:xfrm>
              <a:off x="5374104" y="4107682"/>
              <a:ext cx="954107" cy="707886"/>
            </a:xfrm>
            <a:prstGeom prst="rect">
              <a:avLst/>
            </a:prstGeom>
            <a:noFill/>
            <a:ln>
              <a:noFill/>
            </a:ln>
          </p:spPr>
          <p:txBody>
            <a:bodyPr wrap="none">
              <a:spAutoFit/>
            </a:bodyPr>
            <a:lstStyle/>
            <a:p>
              <a:pPr algn="ctr"/>
              <a:r>
                <a:rPr lang="ja-JP" altLang="en-US" sz="2000" dirty="0">
                  <a:solidFill>
                    <a:schemeClr val="tx1"/>
                  </a:solidFill>
                  <a:latin typeface="游ゴシック Medium" panose="020B0500000000000000" pitchFamily="50" charset="-128"/>
                  <a:ea typeface="游ゴシック Medium" panose="020B0500000000000000" pitchFamily="50" charset="-128"/>
                  <a:cs typeface="Segoe UI" panose="020B0502040204020203" pitchFamily="34" charset="0"/>
                </a:rPr>
                <a:t>自動化</a:t>
              </a:r>
              <a:br>
                <a:rPr lang="en-US" altLang="ja-JP" sz="2000" dirty="0">
                  <a:solidFill>
                    <a:schemeClr val="tx1"/>
                  </a:solidFill>
                  <a:latin typeface="游ゴシック Medium" panose="020B0500000000000000" pitchFamily="50" charset="-128"/>
                  <a:ea typeface="游ゴシック Medium" panose="020B0500000000000000" pitchFamily="50" charset="-128"/>
                  <a:cs typeface="Segoe UI" panose="020B0502040204020203" pitchFamily="34" charset="0"/>
                </a:rPr>
              </a:br>
              <a:r>
                <a:rPr lang="ja-JP" altLang="en-US" sz="2000" dirty="0">
                  <a:solidFill>
                    <a:schemeClr val="tx1"/>
                  </a:solidFill>
                  <a:latin typeface="游ゴシック Medium" panose="020B0500000000000000" pitchFamily="50" charset="-128"/>
                  <a:ea typeface="游ゴシック Medium" panose="020B0500000000000000" pitchFamily="50" charset="-128"/>
                  <a:cs typeface="Segoe UI" panose="020B0502040204020203" pitchFamily="34" charset="0"/>
                </a:rPr>
                <a:t>する</a:t>
              </a:r>
              <a:endParaRPr lang="en-US" altLang="ja-JP" sz="2000" dirty="0">
                <a:latin typeface="游ゴシック Medium" panose="020B0500000000000000" pitchFamily="50" charset="-128"/>
                <a:ea typeface="游ゴシック Medium" panose="020B0500000000000000" pitchFamily="50" charset="-128"/>
                <a:cs typeface="Segoe UI" panose="020B0502040204020203" pitchFamily="34" charset="0"/>
              </a:endParaRPr>
            </a:p>
          </p:txBody>
        </p:sp>
        <p:sp>
          <p:nvSpPr>
            <p:cNvPr id="13" name="正方形/長方形 12"/>
            <p:cNvSpPr/>
            <p:nvPr/>
          </p:nvSpPr>
          <p:spPr>
            <a:xfrm>
              <a:off x="7176723" y="5390081"/>
              <a:ext cx="1692000" cy="553998"/>
            </a:xfrm>
            <a:prstGeom prst="rect">
              <a:avLst/>
            </a:prstGeom>
          </p:spPr>
          <p:txBody>
            <a:bodyPr wrap="square">
              <a:spAutoFit/>
            </a:bodyPr>
            <a:lstStyle/>
            <a:p>
              <a:r>
                <a:rPr lang="ja-JP" altLang="en-US" sz="1000" dirty="0">
                  <a:latin typeface="Segoe UI" panose="020B0502040204020203" pitchFamily="34" charset="0"/>
                  <a:ea typeface="游ゴシック" panose="020B0400000000000000" pitchFamily="50" charset="-128"/>
                  <a:cs typeface="Segoe UI" panose="020B0502040204020203" pitchFamily="34" charset="0"/>
                </a:rPr>
                <a:t>製造過程を重点管理することで、作業工数と検証項目を大幅に減らします。</a:t>
              </a:r>
              <a:endParaRPr lang="en-US" altLang="ja-JP" sz="1000" dirty="0">
                <a:latin typeface="Segoe UI" panose="020B0502040204020203" pitchFamily="34" charset="0"/>
                <a:ea typeface="游ゴシック" panose="020B0400000000000000" pitchFamily="50" charset="-128"/>
                <a:cs typeface="Segoe UI" panose="020B0502040204020203" pitchFamily="34" charset="0"/>
              </a:endParaRPr>
            </a:p>
          </p:txBody>
        </p:sp>
        <p:sp>
          <p:nvSpPr>
            <p:cNvPr id="9" name="円/楕円 8"/>
            <p:cNvSpPr/>
            <p:nvPr/>
          </p:nvSpPr>
          <p:spPr>
            <a:xfrm>
              <a:off x="7235952" y="3773155"/>
              <a:ext cx="1440000" cy="1440000"/>
            </a:xfrm>
            <a:prstGeom prst="foldedCorner">
              <a:avLst/>
            </a:prstGeom>
            <a:solidFill>
              <a:schemeClr val="accent2">
                <a:lumMod val="60000"/>
                <a:lumOff val="4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lstStyle/>
            <a:p>
              <a:pPr algn="ctr"/>
              <a:endParaRPr lang="ja-JP" altLang="en-US" sz="24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8" name="正方形/長方形 17">
              <a:extLst>
                <a:ext uri="{FF2B5EF4-FFF2-40B4-BE49-F238E27FC236}">
                  <a16:creationId xmlns:a16="http://schemas.microsoft.com/office/drawing/2014/main" id="{05DC41B6-3D85-4F6D-9A9F-DE657104B77A}"/>
                </a:ext>
              </a:extLst>
            </p:cNvPr>
            <p:cNvSpPr/>
            <p:nvPr/>
          </p:nvSpPr>
          <p:spPr>
            <a:xfrm>
              <a:off x="7478898" y="4191010"/>
              <a:ext cx="954107" cy="707886"/>
            </a:xfrm>
            <a:prstGeom prst="rect">
              <a:avLst/>
            </a:prstGeom>
            <a:noFill/>
            <a:ln>
              <a:noFill/>
            </a:ln>
          </p:spPr>
          <p:txBody>
            <a:bodyPr wrap="none">
              <a:spAutoFit/>
            </a:bodyPr>
            <a:lstStyle/>
            <a:p>
              <a:pPr algn="ctr"/>
              <a:r>
                <a:rPr lang="ja-JP" altLang="en-US" sz="2000" dirty="0">
                  <a:solidFill>
                    <a:schemeClr val="tx1"/>
                  </a:solidFill>
                  <a:latin typeface="游ゴシック Medium" panose="020B0500000000000000" pitchFamily="50" charset="-128"/>
                  <a:ea typeface="游ゴシック Medium" panose="020B0500000000000000" pitchFamily="50" charset="-128"/>
                  <a:cs typeface="Segoe UI" panose="020B0502040204020203" pitchFamily="34" charset="0"/>
                </a:rPr>
                <a:t>簡素化</a:t>
              </a:r>
              <a:br>
                <a:rPr lang="en-US" altLang="ja-JP" sz="2000" dirty="0">
                  <a:solidFill>
                    <a:schemeClr val="tx1"/>
                  </a:solidFill>
                  <a:latin typeface="游ゴシック Medium" panose="020B0500000000000000" pitchFamily="50" charset="-128"/>
                  <a:ea typeface="游ゴシック Medium" panose="020B0500000000000000" pitchFamily="50" charset="-128"/>
                  <a:cs typeface="Segoe UI" panose="020B0502040204020203" pitchFamily="34" charset="0"/>
                </a:rPr>
              </a:br>
              <a:r>
                <a:rPr lang="ja-JP" altLang="en-US" sz="2000" dirty="0">
                  <a:solidFill>
                    <a:schemeClr val="tx1"/>
                  </a:solidFill>
                  <a:latin typeface="游ゴシック Medium" panose="020B0500000000000000" pitchFamily="50" charset="-128"/>
                  <a:ea typeface="游ゴシック Medium" panose="020B0500000000000000" pitchFamily="50" charset="-128"/>
                  <a:cs typeface="Segoe UI" panose="020B0502040204020203" pitchFamily="34" charset="0"/>
                </a:rPr>
                <a:t>する</a:t>
              </a:r>
              <a:endParaRPr lang="en-US" altLang="ja-JP" sz="2000" dirty="0">
                <a:latin typeface="游ゴシック Medium" panose="020B0500000000000000" pitchFamily="50" charset="-128"/>
                <a:ea typeface="游ゴシック Medium" panose="020B0500000000000000" pitchFamily="50" charset="-128"/>
                <a:cs typeface="Segoe UI" panose="020B0502040204020203" pitchFamily="34" charset="0"/>
              </a:endParaRPr>
            </a:p>
          </p:txBody>
        </p:sp>
      </p:grpSp>
    </p:spTree>
    <p:extLst>
      <p:ext uri="{BB962C8B-B14F-4D97-AF65-F5344CB8AC3E}">
        <p14:creationId xmlns:p14="http://schemas.microsoft.com/office/powerpoint/2010/main" val="402500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グループ化 37">
            <a:extLst>
              <a:ext uri="{FF2B5EF4-FFF2-40B4-BE49-F238E27FC236}">
                <a16:creationId xmlns:a16="http://schemas.microsoft.com/office/drawing/2014/main" id="{4F8D104F-F810-4A0A-BBE9-D8B98A7664C7}"/>
              </a:ext>
            </a:extLst>
          </p:cNvPr>
          <p:cNvGrpSpPr/>
          <p:nvPr/>
        </p:nvGrpSpPr>
        <p:grpSpPr>
          <a:xfrm>
            <a:off x="0" y="0"/>
            <a:ext cx="9906000" cy="6468557"/>
            <a:chOff x="0" y="0"/>
            <a:chExt cx="9906000" cy="6468557"/>
          </a:xfrm>
        </p:grpSpPr>
        <p:grpSp>
          <p:nvGrpSpPr>
            <p:cNvPr id="32" name="グループ化 31">
              <a:extLst>
                <a:ext uri="{FF2B5EF4-FFF2-40B4-BE49-F238E27FC236}">
                  <a16:creationId xmlns:a16="http://schemas.microsoft.com/office/drawing/2014/main" id="{BCCEE6B1-E871-4A9C-B270-BC462158DF28}"/>
                </a:ext>
              </a:extLst>
            </p:cNvPr>
            <p:cNvGrpSpPr/>
            <p:nvPr/>
          </p:nvGrpSpPr>
          <p:grpSpPr>
            <a:xfrm>
              <a:off x="0" y="0"/>
              <a:ext cx="9906000" cy="6468557"/>
              <a:chOff x="0" y="0"/>
              <a:chExt cx="9906000" cy="6468557"/>
            </a:xfrm>
          </p:grpSpPr>
          <p:sp>
            <p:nvSpPr>
              <p:cNvPr id="2" name="正方形/長方形 1"/>
              <p:cNvSpPr/>
              <p:nvPr/>
            </p:nvSpPr>
            <p:spPr>
              <a:xfrm>
                <a:off x="1760865" y="885104"/>
                <a:ext cx="6867746" cy="954107"/>
              </a:xfrm>
              <a:prstGeom prst="rect">
                <a:avLst/>
              </a:prstGeom>
            </p:spPr>
            <p:txBody>
              <a:bodyPr wrap="square">
                <a:spAutoFit/>
              </a:bodyPr>
              <a:lstStyle/>
              <a:p>
                <a:r>
                  <a:rPr lang="zh-TW" altLang="en-US" sz="2800" dirty="0">
                    <a:solidFill>
                      <a:schemeClr val="accent5">
                        <a:lumMod val="50000"/>
                      </a:schemeClr>
                    </a:solidFill>
                    <a:latin typeface="游ゴシック Medium" panose="020B0500000000000000" pitchFamily="50" charset="-128"/>
                    <a:ea typeface="游ゴシック Medium" panose="020B0500000000000000" pitchFamily="50" charset="-128"/>
                    <a:cs typeface="Segoe UI" panose="020B0502040204020203" pitchFamily="34" charset="0"/>
                  </a:rPr>
                  <a:t>只有推動「空無一物經營」的</a:t>
                </a:r>
                <a:r>
                  <a:rPr lang="en-US" altLang="zh-TW" sz="2800" dirty="0" err="1">
                    <a:solidFill>
                      <a:schemeClr val="accent5">
                        <a:lumMod val="50000"/>
                      </a:schemeClr>
                    </a:solidFill>
                    <a:latin typeface="游ゴシック Medium" panose="020B0500000000000000" pitchFamily="50" charset="-128"/>
                    <a:ea typeface="游ゴシック Medium" panose="020B0500000000000000" pitchFamily="50" charset="-128"/>
                    <a:cs typeface="Segoe UI" panose="020B0502040204020203" pitchFamily="34" charset="0"/>
                  </a:rPr>
                  <a:t>BPO</a:t>
                </a:r>
                <a:r>
                  <a:rPr lang="zh-TW" altLang="en-US" sz="2800">
                    <a:solidFill>
                      <a:schemeClr val="accent5">
                        <a:lumMod val="50000"/>
                      </a:schemeClr>
                    </a:solidFill>
                    <a:latin typeface="游ゴシック Medium" panose="020B0500000000000000" pitchFamily="50" charset="-128"/>
                    <a:ea typeface="游ゴシック Medium" panose="020B0500000000000000" pitchFamily="50" charset="-128"/>
                    <a:cs typeface="Segoe UI" panose="020B0502040204020203" pitchFamily="34" charset="0"/>
                  </a:rPr>
                  <a:t>、才能於新時代存活。</a:t>
                </a:r>
                <a:endParaRPr lang="en-US" altLang="ja-JP" sz="2800" dirty="0">
                  <a:solidFill>
                    <a:schemeClr val="accent5">
                      <a:lumMod val="50000"/>
                    </a:schemeClr>
                  </a:solidFill>
                  <a:latin typeface="游ゴシック Medium" panose="020B0500000000000000" pitchFamily="50" charset="-128"/>
                  <a:ea typeface="游ゴシック Medium" panose="020B0500000000000000" pitchFamily="50" charset="-128"/>
                  <a:cs typeface="Segoe UI" panose="020B0502040204020203" pitchFamily="34" charset="0"/>
                </a:endParaRPr>
              </a:p>
            </p:txBody>
          </p:sp>
          <p:sp>
            <p:nvSpPr>
              <p:cNvPr id="5" name="正方形/長方形 4"/>
              <p:cNvSpPr/>
              <p:nvPr/>
            </p:nvSpPr>
            <p:spPr>
              <a:xfrm>
                <a:off x="1760865" y="2066446"/>
                <a:ext cx="6867747" cy="1323439"/>
              </a:xfrm>
              <a:prstGeom prst="rect">
                <a:avLst/>
              </a:prstGeom>
            </p:spPr>
            <p:txBody>
              <a:bodyPr wrap="square">
                <a:spAutoFit/>
              </a:bodyPr>
              <a:lstStyle/>
              <a:p>
                <a:pPr algn="just"/>
                <a:r>
                  <a:rPr lang="ja-JP" altLang="en-US" sz="1600" dirty="0">
                    <a:latin typeface="Segoe UI" panose="020B0502040204020203" pitchFamily="34" charset="0"/>
                    <a:ea typeface="游ゴシック" panose="020B0400000000000000" pitchFamily="50" charset="-128"/>
                    <a:cs typeface="Segoe UI" panose="020B0502040204020203" pitchFamily="34" charset="0"/>
                  </a:rPr>
                  <a:t>グローバル分業が進む企業環境では、コストの安い地域へ</a:t>
                </a:r>
                <a:r>
                  <a:rPr lang="en-US" altLang="ja-JP" sz="1600" dirty="0">
                    <a:latin typeface="Segoe UI" panose="020B0502040204020203" pitchFamily="34" charset="0"/>
                    <a:ea typeface="游ゴシック" panose="020B0400000000000000" pitchFamily="50" charset="-128"/>
                    <a:cs typeface="Segoe UI" panose="020B0502040204020203" pitchFamily="34" charset="0"/>
                  </a:rPr>
                  <a:t>BPO</a:t>
                </a:r>
                <a:r>
                  <a:rPr lang="ja-JP" altLang="en-US" sz="1600" dirty="0">
                    <a:latin typeface="Segoe UI" panose="020B0502040204020203" pitchFamily="34" charset="0"/>
                    <a:ea typeface="游ゴシック" panose="020B0400000000000000" pitchFamily="50" charset="-128"/>
                    <a:cs typeface="Segoe UI" panose="020B0502040204020203" pitchFamily="34" charset="0"/>
                  </a:rPr>
                  <a:t>（</a:t>
                </a:r>
                <a:r>
                  <a:rPr lang="en-US" altLang="ja-JP" sz="1600" dirty="0">
                    <a:latin typeface="Segoe UI" panose="020B0502040204020203" pitchFamily="34" charset="0"/>
                    <a:ea typeface="游ゴシック" panose="020B0400000000000000" pitchFamily="50" charset="-128"/>
                    <a:cs typeface="Segoe UI" panose="020B0502040204020203" pitchFamily="34" charset="0"/>
                  </a:rPr>
                  <a:t>Business Process Outsourcing</a:t>
                </a:r>
                <a:r>
                  <a:rPr lang="ja-JP" altLang="en-US" sz="1600" dirty="0">
                    <a:latin typeface="Segoe UI" panose="020B0502040204020203" pitchFamily="34" charset="0"/>
                    <a:ea typeface="游ゴシック" panose="020B0400000000000000" pitchFamily="50" charset="-128"/>
                    <a:cs typeface="Segoe UI" panose="020B0502040204020203" pitchFamily="34" charset="0"/>
                  </a:rPr>
                  <a:t>）する「持たざる経営」を推進し、小さな本社、柔軟な組織を作り上げることが望まれます。ただし、現状の業務をそのまま移管しても効果は出ません。各社で異なる業務を標準化し、クラウド・コンピューティングでシステムを共用することが大事です。</a:t>
                </a:r>
                <a:endParaRPr lang="en-US" altLang="ja-JP" sz="1600" dirty="0">
                  <a:latin typeface="Segoe UI" panose="020B0502040204020203" pitchFamily="34" charset="0"/>
                  <a:ea typeface="游ゴシック" panose="020B0400000000000000" pitchFamily="50" charset="-128"/>
                  <a:cs typeface="Segoe UI" panose="020B0502040204020203" pitchFamily="34" charset="0"/>
                </a:endParaRPr>
              </a:p>
            </p:txBody>
          </p:sp>
          <p:sp>
            <p:nvSpPr>
              <p:cNvPr id="15" name="正方形/長方形 14"/>
              <p:cNvSpPr/>
              <p:nvPr/>
            </p:nvSpPr>
            <p:spPr>
              <a:xfrm>
                <a:off x="0" y="0"/>
                <a:ext cx="9906000" cy="489483"/>
              </a:xfrm>
              <a:prstGeom prst="rec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36000" tIns="36000" rIns="36000" bIns="36000" numCol="1" spcCol="0" rtlCol="0" fromWordArt="0" anchor="ctr" anchorCtr="0" forceAA="0" compatLnSpc="1">
                <a:prstTxWarp prst="textNoShape">
                  <a:avLst/>
                </a:prstTxWarp>
                <a:noAutofit/>
              </a:bodyPr>
              <a:lstStyle/>
              <a:p>
                <a:pPr algn="ctr"/>
                <a:endParaRPr lang="ja-JP" altLang="en-US" sz="2400">
                  <a:latin typeface="Segoe UI" panose="020B0502040204020203" pitchFamily="34" charset="0"/>
                  <a:ea typeface="游ゴシック" panose="020B0400000000000000" pitchFamily="50" charset="-128"/>
                  <a:cs typeface="Segoe UI" panose="020B0502040204020203" pitchFamily="34" charset="0"/>
                </a:endParaRPr>
              </a:p>
            </p:txBody>
          </p:sp>
          <p:sp>
            <p:nvSpPr>
              <p:cNvPr id="3" name="正方形/長方形 2"/>
              <p:cNvSpPr/>
              <p:nvPr/>
            </p:nvSpPr>
            <p:spPr>
              <a:xfrm>
                <a:off x="378496" y="113757"/>
                <a:ext cx="1277389" cy="307777"/>
              </a:xfrm>
              <a:prstGeom prst="rect">
                <a:avLst/>
              </a:prstGeom>
            </p:spPr>
            <p:txBody>
              <a:bodyPr wrap="square">
                <a:spAutoFit/>
              </a:bodyPr>
              <a:lstStyle/>
              <a:p>
                <a:pPr algn="r"/>
                <a:r>
                  <a:rPr lang="en-US" altLang="ja-JP" sz="1400" dirty="0">
                    <a:solidFill>
                      <a:schemeClr val="bg1"/>
                    </a:solidFill>
                    <a:latin typeface="Segoe UI" panose="020B0502040204020203" pitchFamily="34" charset="0"/>
                    <a:ea typeface="游ゴシック" panose="020B0400000000000000" pitchFamily="50" charset="-128"/>
                    <a:cs typeface="Segoe UI" panose="020B0502040204020203" pitchFamily="34" charset="0"/>
                  </a:rPr>
                  <a:t>PURPOSE</a:t>
                </a:r>
              </a:p>
            </p:txBody>
          </p:sp>
          <p:sp>
            <p:nvSpPr>
              <p:cNvPr id="10" name="正方形/長方形 9"/>
              <p:cNvSpPr/>
              <p:nvPr/>
            </p:nvSpPr>
            <p:spPr>
              <a:xfrm>
                <a:off x="1634865" y="5914559"/>
                <a:ext cx="1692000" cy="553998"/>
              </a:xfrm>
              <a:prstGeom prst="rect">
                <a:avLst/>
              </a:prstGeom>
            </p:spPr>
            <p:txBody>
              <a:bodyPr wrap="square">
                <a:spAutoFit/>
              </a:bodyPr>
              <a:lstStyle/>
              <a:p>
                <a:r>
                  <a:rPr lang="ja-JP" altLang="en-US" sz="1000" dirty="0">
                    <a:latin typeface="Segoe UI" panose="020B0502040204020203" pitchFamily="34" charset="0"/>
                    <a:ea typeface="游ゴシック" panose="020B0400000000000000" pitchFamily="50" charset="-128"/>
                    <a:cs typeface="Segoe UI" panose="020B0502040204020203" pitchFamily="34" charset="0"/>
                  </a:rPr>
                  <a:t>複数の部門を横断する業務において、重複する業務プロセスを削減します。</a:t>
                </a:r>
                <a:endParaRPr lang="en-US" altLang="ja-JP" sz="1000" dirty="0">
                  <a:latin typeface="Segoe UI" panose="020B0502040204020203" pitchFamily="34" charset="0"/>
                  <a:ea typeface="游ゴシック" panose="020B0400000000000000" pitchFamily="50" charset="-128"/>
                  <a:cs typeface="Segoe UI" panose="020B0502040204020203" pitchFamily="34" charset="0"/>
                </a:endParaRPr>
              </a:p>
            </p:txBody>
          </p:sp>
          <p:sp>
            <p:nvSpPr>
              <p:cNvPr id="6" name="円/楕円 5"/>
              <p:cNvSpPr/>
              <p:nvPr/>
            </p:nvSpPr>
            <p:spPr>
              <a:xfrm>
                <a:off x="1760865" y="4318653"/>
                <a:ext cx="1440000" cy="1440000"/>
              </a:xfrm>
              <a:prstGeom prst="ellipse">
                <a:avLst/>
              </a:prstGeom>
              <a:solidFill>
                <a:schemeClr val="accent5">
                  <a:lumMod val="20000"/>
                  <a:lumOff val="80000"/>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lstStyle/>
              <a:p>
                <a:pPr algn="ctr"/>
                <a:endParaRPr lang="ja-JP" altLang="en-US" sz="24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4" name="正方形/長方形 13">
                <a:extLst>
                  <a:ext uri="{FF2B5EF4-FFF2-40B4-BE49-F238E27FC236}">
                    <a16:creationId xmlns:a16="http://schemas.microsoft.com/office/drawing/2014/main" id="{4129F914-FAD7-48B9-8171-92A7678E5FBB}"/>
                  </a:ext>
                </a:extLst>
              </p:cNvPr>
              <p:cNvSpPr/>
              <p:nvPr/>
            </p:nvSpPr>
            <p:spPr>
              <a:xfrm>
                <a:off x="1875571" y="4869376"/>
                <a:ext cx="1210588" cy="338554"/>
              </a:xfrm>
              <a:prstGeom prst="rect">
                <a:avLst/>
              </a:prstGeom>
              <a:noFill/>
              <a:ln>
                <a:noFill/>
              </a:ln>
            </p:spPr>
            <p:txBody>
              <a:bodyPr wrap="none">
                <a:spAutoFit/>
              </a:bodyPr>
              <a:lstStyle/>
              <a:p>
                <a:pPr algn="ctr"/>
                <a:r>
                  <a:rPr lang="ja-JP" altLang="en-US" sz="1600" dirty="0">
                    <a:latin typeface="游ゴシック Medium" panose="020B0500000000000000" pitchFamily="50" charset="-128"/>
                    <a:ea typeface="游ゴシック Medium" panose="020B0500000000000000" pitchFamily="50" charset="-128"/>
                    <a:cs typeface="Segoe UI" panose="020B0502040204020203" pitchFamily="34" charset="0"/>
                  </a:rPr>
                  <a:t>重複しない</a:t>
                </a:r>
                <a:endParaRPr lang="en-US" altLang="ja-JP" sz="1600" dirty="0">
                  <a:latin typeface="游ゴシック Medium" panose="020B0500000000000000" pitchFamily="50" charset="-128"/>
                  <a:ea typeface="游ゴシック Medium" panose="020B0500000000000000" pitchFamily="50" charset="-128"/>
                  <a:cs typeface="Segoe UI" panose="020B0502040204020203" pitchFamily="34" charset="0"/>
                </a:endParaRPr>
              </a:p>
            </p:txBody>
          </p:sp>
          <p:sp>
            <p:nvSpPr>
              <p:cNvPr id="22" name="下矢印 21">
                <a:extLst>
                  <a:ext uri="{FF2B5EF4-FFF2-40B4-BE49-F238E27FC236}">
                    <a16:creationId xmlns:a16="http://schemas.microsoft.com/office/drawing/2014/main" id="{B67B175C-99C5-4FB6-A62F-AC40F5C48F2F}"/>
                  </a:ext>
                </a:extLst>
              </p:cNvPr>
              <p:cNvSpPr/>
              <p:nvPr/>
            </p:nvSpPr>
            <p:spPr>
              <a:xfrm>
                <a:off x="2064124" y="3905382"/>
                <a:ext cx="833481" cy="299405"/>
              </a:xfrm>
              <a:prstGeom prst="downArrow">
                <a:avLst/>
              </a:prstGeom>
              <a:gradFill flip="none" rotWithShape="1">
                <a:gsLst>
                  <a:gs pos="0">
                    <a:schemeClr val="accent5">
                      <a:lumMod val="75000"/>
                    </a:schemeClr>
                  </a:gs>
                  <a:gs pos="25000">
                    <a:schemeClr val="accent5"/>
                  </a:gs>
                  <a:gs pos="50000">
                    <a:schemeClr val="accent5">
                      <a:lumMod val="60000"/>
                      <a:lumOff val="4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游ゴシック" panose="020B0400000000000000" pitchFamily="50" charset="-128"/>
                  <a:cs typeface="Segoe UI" panose="020B0502040204020203" pitchFamily="34" charset="0"/>
                </a:endParaRPr>
              </a:p>
            </p:txBody>
          </p:sp>
          <p:sp>
            <p:nvSpPr>
              <p:cNvPr id="11" name="正方形/長方形 10"/>
              <p:cNvSpPr/>
              <p:nvPr/>
            </p:nvSpPr>
            <p:spPr>
              <a:xfrm>
                <a:off x="3444114" y="5914559"/>
                <a:ext cx="1692000" cy="553998"/>
              </a:xfrm>
              <a:prstGeom prst="rect">
                <a:avLst/>
              </a:prstGeom>
            </p:spPr>
            <p:txBody>
              <a:bodyPr wrap="square">
                <a:spAutoFit/>
              </a:bodyPr>
              <a:lstStyle/>
              <a:p>
                <a:r>
                  <a:rPr lang="ja-JP" altLang="en-US" sz="1000" dirty="0">
                    <a:latin typeface="Segoe UI" panose="020B0502040204020203" pitchFamily="34" charset="0"/>
                    <a:ea typeface="游ゴシック" panose="020B0400000000000000" pitchFamily="50" charset="-128"/>
                    <a:cs typeface="Segoe UI" panose="020B0502040204020203" pitchFamily="34" charset="0"/>
                  </a:rPr>
                  <a:t>類似性の高い業務を標準化し、社員の能力差・負荷の不均衡を解消します。</a:t>
                </a:r>
                <a:endParaRPr lang="en-US" altLang="ja-JP" sz="1000" dirty="0">
                  <a:latin typeface="Segoe UI" panose="020B0502040204020203" pitchFamily="34" charset="0"/>
                  <a:ea typeface="游ゴシック" panose="020B0400000000000000" pitchFamily="50" charset="-128"/>
                  <a:cs typeface="Segoe UI" panose="020B0502040204020203" pitchFamily="34" charset="0"/>
                </a:endParaRPr>
              </a:p>
            </p:txBody>
          </p:sp>
          <p:sp>
            <p:nvSpPr>
              <p:cNvPr id="7" name="楕円 6"/>
              <p:cNvSpPr/>
              <p:nvPr/>
            </p:nvSpPr>
            <p:spPr>
              <a:xfrm>
                <a:off x="3580042" y="4318653"/>
                <a:ext cx="1440000" cy="1440000"/>
              </a:xfrm>
              <a:prstGeom prst="ellipse">
                <a:avLst/>
              </a:prstGeom>
              <a:solidFill>
                <a:schemeClr val="accent5">
                  <a:lumMod val="20000"/>
                  <a:lumOff val="80000"/>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lstStyle/>
              <a:p>
                <a:pPr algn="ctr"/>
                <a:endParaRPr lang="ja-JP" altLang="en-US" sz="24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6" name="正方形/長方形 15">
                <a:extLst>
                  <a:ext uri="{FF2B5EF4-FFF2-40B4-BE49-F238E27FC236}">
                    <a16:creationId xmlns:a16="http://schemas.microsoft.com/office/drawing/2014/main" id="{77130AC1-8BC9-4CD3-8704-86EF662F6567}"/>
                  </a:ext>
                </a:extLst>
              </p:cNvPr>
              <p:cNvSpPr/>
              <p:nvPr/>
            </p:nvSpPr>
            <p:spPr>
              <a:xfrm>
                <a:off x="3694748" y="4869376"/>
                <a:ext cx="1210588" cy="338554"/>
              </a:xfrm>
              <a:prstGeom prst="rect">
                <a:avLst/>
              </a:prstGeom>
              <a:noFill/>
              <a:ln>
                <a:noFill/>
              </a:ln>
            </p:spPr>
            <p:txBody>
              <a:bodyPr wrap="none">
                <a:spAutoFit/>
              </a:bodyPr>
              <a:lstStyle/>
              <a:p>
                <a:pPr algn="ctr"/>
                <a:r>
                  <a:rPr lang="ja-JP" altLang="en-US" sz="1600" dirty="0">
                    <a:solidFill>
                      <a:schemeClr val="tx1"/>
                    </a:solidFill>
                    <a:latin typeface="游ゴシック Medium" panose="020B0500000000000000" pitchFamily="50" charset="-128"/>
                    <a:ea typeface="游ゴシック Medium" panose="020B0500000000000000" pitchFamily="50" charset="-128"/>
                    <a:cs typeface="Segoe UI" panose="020B0502040204020203" pitchFamily="34" charset="0"/>
                  </a:rPr>
                  <a:t>標準化する</a:t>
                </a:r>
                <a:endParaRPr lang="en-US" altLang="ja-JP" sz="1600" dirty="0">
                  <a:latin typeface="游ゴシック Medium" panose="020B0500000000000000" pitchFamily="50" charset="-128"/>
                  <a:ea typeface="游ゴシック Medium" panose="020B0500000000000000" pitchFamily="50" charset="-128"/>
                  <a:cs typeface="Segoe UI" panose="020B0502040204020203" pitchFamily="34" charset="0"/>
                </a:endParaRPr>
              </a:p>
            </p:txBody>
          </p:sp>
          <p:sp>
            <p:nvSpPr>
              <p:cNvPr id="23" name="下矢印 21">
                <a:extLst>
                  <a:ext uri="{FF2B5EF4-FFF2-40B4-BE49-F238E27FC236}">
                    <a16:creationId xmlns:a16="http://schemas.microsoft.com/office/drawing/2014/main" id="{8C1DA62F-45F0-4167-A544-2C570484E90E}"/>
                  </a:ext>
                </a:extLst>
              </p:cNvPr>
              <p:cNvSpPr/>
              <p:nvPr/>
            </p:nvSpPr>
            <p:spPr>
              <a:xfrm>
                <a:off x="3883301" y="3905382"/>
                <a:ext cx="833481" cy="299405"/>
              </a:xfrm>
              <a:prstGeom prst="downArrow">
                <a:avLst/>
              </a:prstGeom>
              <a:gradFill flip="none" rotWithShape="1">
                <a:gsLst>
                  <a:gs pos="0">
                    <a:schemeClr val="accent5">
                      <a:lumMod val="75000"/>
                    </a:schemeClr>
                  </a:gs>
                  <a:gs pos="25000">
                    <a:schemeClr val="accent5"/>
                  </a:gs>
                  <a:gs pos="50000">
                    <a:schemeClr val="accent5">
                      <a:lumMod val="60000"/>
                      <a:lumOff val="4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游ゴシック" panose="020B0400000000000000" pitchFamily="50" charset="-128"/>
                  <a:cs typeface="Segoe UI" panose="020B0502040204020203" pitchFamily="34" charset="0"/>
                </a:endParaRPr>
              </a:p>
            </p:txBody>
          </p:sp>
          <p:sp>
            <p:nvSpPr>
              <p:cNvPr id="12" name="正方形/長方形 11"/>
              <p:cNvSpPr/>
              <p:nvPr/>
            </p:nvSpPr>
            <p:spPr>
              <a:xfrm>
                <a:off x="5253363" y="5914559"/>
                <a:ext cx="1692000" cy="553998"/>
              </a:xfrm>
              <a:prstGeom prst="rect">
                <a:avLst/>
              </a:prstGeom>
            </p:spPr>
            <p:txBody>
              <a:bodyPr wrap="square">
                <a:spAutoFit/>
              </a:bodyPr>
              <a:lstStyle/>
              <a:p>
                <a:r>
                  <a:rPr lang="ja-JP" altLang="en-US" sz="1000" dirty="0">
                    <a:latin typeface="Segoe UI" panose="020B0502040204020203" pitchFamily="34" charset="0"/>
                    <a:ea typeface="游ゴシック" panose="020B0400000000000000" pitchFamily="50" charset="-128"/>
                    <a:cs typeface="Segoe UI" panose="020B0502040204020203" pitchFamily="34" charset="0"/>
                  </a:rPr>
                  <a:t>信頼できるシステムに任せて、人的負担や時間的浪費、ミスを減らします。</a:t>
                </a:r>
                <a:endParaRPr lang="en-US" altLang="ja-JP" sz="1000" dirty="0">
                  <a:latin typeface="Segoe UI" panose="020B0502040204020203" pitchFamily="34" charset="0"/>
                  <a:ea typeface="游ゴシック" panose="020B0400000000000000" pitchFamily="50" charset="-128"/>
                  <a:cs typeface="Segoe UI" panose="020B0502040204020203" pitchFamily="34" charset="0"/>
                </a:endParaRPr>
              </a:p>
            </p:txBody>
          </p:sp>
          <p:sp>
            <p:nvSpPr>
              <p:cNvPr id="8" name="角丸四角形 7"/>
              <p:cNvSpPr/>
              <p:nvPr/>
            </p:nvSpPr>
            <p:spPr>
              <a:xfrm>
                <a:off x="5384327" y="4318653"/>
                <a:ext cx="1440000" cy="1440000"/>
              </a:xfrm>
              <a:prstGeom prst="ellipse">
                <a:avLst/>
              </a:prstGeom>
              <a:solidFill>
                <a:schemeClr val="accent5">
                  <a:lumMod val="20000"/>
                  <a:lumOff val="80000"/>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lstStyle/>
              <a:p>
                <a:pPr algn="ctr"/>
                <a:endParaRPr lang="ja-JP" altLang="en-US" sz="24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7" name="正方形/長方形 16">
                <a:extLst>
                  <a:ext uri="{FF2B5EF4-FFF2-40B4-BE49-F238E27FC236}">
                    <a16:creationId xmlns:a16="http://schemas.microsoft.com/office/drawing/2014/main" id="{78578003-43B7-4999-ACB5-0345F5858BB9}"/>
                  </a:ext>
                </a:extLst>
              </p:cNvPr>
              <p:cNvSpPr/>
              <p:nvPr/>
            </p:nvSpPr>
            <p:spPr>
              <a:xfrm>
                <a:off x="5494069" y="4869376"/>
                <a:ext cx="1210588" cy="338554"/>
              </a:xfrm>
              <a:prstGeom prst="rect">
                <a:avLst/>
              </a:prstGeom>
              <a:noFill/>
              <a:ln>
                <a:noFill/>
              </a:ln>
            </p:spPr>
            <p:txBody>
              <a:bodyPr wrap="none">
                <a:spAutoFit/>
              </a:bodyPr>
              <a:lstStyle/>
              <a:p>
                <a:pPr algn="ctr"/>
                <a:r>
                  <a:rPr lang="ja-JP" altLang="en-US" sz="1600" dirty="0">
                    <a:solidFill>
                      <a:schemeClr val="tx1"/>
                    </a:solidFill>
                    <a:latin typeface="游ゴシック Medium" panose="020B0500000000000000" pitchFamily="50" charset="-128"/>
                    <a:ea typeface="游ゴシック Medium" panose="020B0500000000000000" pitchFamily="50" charset="-128"/>
                    <a:cs typeface="Segoe UI" panose="020B0502040204020203" pitchFamily="34" charset="0"/>
                  </a:rPr>
                  <a:t>自動化する</a:t>
                </a:r>
                <a:endParaRPr lang="en-US" altLang="ja-JP" sz="1600" dirty="0">
                  <a:latin typeface="游ゴシック Medium" panose="020B0500000000000000" pitchFamily="50" charset="-128"/>
                  <a:ea typeface="游ゴシック Medium" panose="020B0500000000000000" pitchFamily="50" charset="-128"/>
                  <a:cs typeface="Segoe UI" panose="020B0502040204020203" pitchFamily="34" charset="0"/>
                </a:endParaRPr>
              </a:p>
            </p:txBody>
          </p:sp>
          <p:sp>
            <p:nvSpPr>
              <p:cNvPr id="24" name="下矢印 21">
                <a:extLst>
                  <a:ext uri="{FF2B5EF4-FFF2-40B4-BE49-F238E27FC236}">
                    <a16:creationId xmlns:a16="http://schemas.microsoft.com/office/drawing/2014/main" id="{9E30BF8E-A875-44CE-ACF5-395A1C2CE9F6}"/>
                  </a:ext>
                </a:extLst>
              </p:cNvPr>
              <p:cNvSpPr/>
              <p:nvPr/>
            </p:nvSpPr>
            <p:spPr>
              <a:xfrm>
                <a:off x="5687586" y="3905382"/>
                <a:ext cx="833481" cy="299405"/>
              </a:xfrm>
              <a:prstGeom prst="downArrow">
                <a:avLst/>
              </a:prstGeom>
              <a:gradFill flip="none" rotWithShape="1">
                <a:gsLst>
                  <a:gs pos="0">
                    <a:schemeClr val="accent5">
                      <a:lumMod val="75000"/>
                    </a:schemeClr>
                  </a:gs>
                  <a:gs pos="25000">
                    <a:schemeClr val="accent5"/>
                  </a:gs>
                  <a:gs pos="50000">
                    <a:schemeClr val="accent5">
                      <a:lumMod val="60000"/>
                      <a:lumOff val="4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游ゴシック" panose="020B0400000000000000" pitchFamily="50" charset="-128"/>
                  <a:cs typeface="Segoe UI" panose="020B0502040204020203" pitchFamily="34" charset="0"/>
                </a:endParaRPr>
              </a:p>
            </p:txBody>
          </p:sp>
          <p:sp>
            <p:nvSpPr>
              <p:cNvPr id="13" name="正方形/長方形 12"/>
              <p:cNvSpPr/>
              <p:nvPr/>
            </p:nvSpPr>
            <p:spPr>
              <a:xfrm>
                <a:off x="7062613" y="5914559"/>
                <a:ext cx="1692000" cy="553998"/>
              </a:xfrm>
              <a:prstGeom prst="rect">
                <a:avLst/>
              </a:prstGeom>
            </p:spPr>
            <p:txBody>
              <a:bodyPr wrap="square">
                <a:spAutoFit/>
              </a:bodyPr>
              <a:lstStyle/>
              <a:p>
                <a:r>
                  <a:rPr lang="ja-JP" altLang="en-US" sz="1000" dirty="0">
                    <a:latin typeface="Segoe UI" panose="020B0502040204020203" pitchFamily="34" charset="0"/>
                    <a:ea typeface="游ゴシック" panose="020B0400000000000000" pitchFamily="50" charset="-128"/>
                    <a:cs typeface="Segoe UI" panose="020B0502040204020203" pitchFamily="34" charset="0"/>
                  </a:rPr>
                  <a:t>製造過程を重点管理することで、作業工数と検証項目を大幅に減らします。</a:t>
                </a:r>
                <a:endParaRPr lang="en-US" altLang="ja-JP" sz="1000" dirty="0">
                  <a:latin typeface="Segoe UI" panose="020B0502040204020203" pitchFamily="34" charset="0"/>
                  <a:ea typeface="游ゴシック" panose="020B0400000000000000" pitchFamily="50" charset="-128"/>
                  <a:cs typeface="Segoe UI" panose="020B0502040204020203" pitchFamily="34" charset="0"/>
                </a:endParaRPr>
              </a:p>
            </p:txBody>
          </p:sp>
          <p:sp>
            <p:nvSpPr>
              <p:cNvPr id="9" name="円/楕円 8"/>
              <p:cNvSpPr/>
              <p:nvPr/>
            </p:nvSpPr>
            <p:spPr>
              <a:xfrm>
                <a:off x="7188613" y="4318653"/>
                <a:ext cx="1440000" cy="1440000"/>
              </a:xfrm>
              <a:prstGeom prst="ellipse">
                <a:avLst/>
              </a:prstGeom>
              <a:solidFill>
                <a:schemeClr val="accent5">
                  <a:lumMod val="20000"/>
                  <a:lumOff val="80000"/>
                </a:schemeClr>
              </a:solidFill>
              <a:ln w="190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lstStyle/>
              <a:p>
                <a:pPr algn="ctr"/>
                <a:endParaRPr lang="ja-JP" altLang="en-US" sz="2400" dirty="0">
                  <a:solidFill>
                    <a:schemeClr val="tx1"/>
                  </a:solidFill>
                  <a:latin typeface="Segoe UI" panose="020B0502040204020203" pitchFamily="34" charset="0"/>
                  <a:ea typeface="游ゴシック" panose="020B0400000000000000" pitchFamily="50" charset="-128"/>
                  <a:cs typeface="Segoe UI" panose="020B0502040204020203" pitchFamily="34" charset="0"/>
                </a:endParaRPr>
              </a:p>
            </p:txBody>
          </p:sp>
          <p:sp>
            <p:nvSpPr>
              <p:cNvPr id="18" name="正方形/長方形 17">
                <a:extLst>
                  <a:ext uri="{FF2B5EF4-FFF2-40B4-BE49-F238E27FC236}">
                    <a16:creationId xmlns:a16="http://schemas.microsoft.com/office/drawing/2014/main" id="{05DC41B6-3D85-4F6D-9A9F-DE657104B77A}"/>
                  </a:ext>
                </a:extLst>
              </p:cNvPr>
              <p:cNvSpPr/>
              <p:nvPr/>
            </p:nvSpPr>
            <p:spPr>
              <a:xfrm>
                <a:off x="7303319" y="4869376"/>
                <a:ext cx="1210588" cy="338554"/>
              </a:xfrm>
              <a:prstGeom prst="rect">
                <a:avLst/>
              </a:prstGeom>
              <a:noFill/>
              <a:ln>
                <a:noFill/>
              </a:ln>
            </p:spPr>
            <p:txBody>
              <a:bodyPr wrap="none">
                <a:spAutoFit/>
              </a:bodyPr>
              <a:lstStyle/>
              <a:p>
                <a:pPr algn="ctr"/>
                <a:r>
                  <a:rPr lang="ja-JP" altLang="en-US" sz="1600" dirty="0">
                    <a:solidFill>
                      <a:schemeClr val="tx1"/>
                    </a:solidFill>
                    <a:latin typeface="游ゴシック Medium" panose="020B0500000000000000" pitchFamily="50" charset="-128"/>
                    <a:ea typeface="游ゴシック Medium" panose="020B0500000000000000" pitchFamily="50" charset="-128"/>
                    <a:cs typeface="Segoe UI" panose="020B0502040204020203" pitchFamily="34" charset="0"/>
                  </a:rPr>
                  <a:t>簡素化する</a:t>
                </a:r>
                <a:endParaRPr lang="en-US" altLang="ja-JP" sz="1600" dirty="0">
                  <a:latin typeface="游ゴシック Medium" panose="020B0500000000000000" pitchFamily="50" charset="-128"/>
                  <a:ea typeface="游ゴシック Medium" panose="020B0500000000000000" pitchFamily="50" charset="-128"/>
                  <a:cs typeface="Segoe UI" panose="020B0502040204020203" pitchFamily="34" charset="0"/>
                </a:endParaRPr>
              </a:p>
            </p:txBody>
          </p:sp>
          <p:sp>
            <p:nvSpPr>
              <p:cNvPr id="25" name="下矢印 21">
                <a:extLst>
                  <a:ext uri="{FF2B5EF4-FFF2-40B4-BE49-F238E27FC236}">
                    <a16:creationId xmlns:a16="http://schemas.microsoft.com/office/drawing/2014/main" id="{5DCD9315-F54C-4210-9874-35789A618260}"/>
                  </a:ext>
                </a:extLst>
              </p:cNvPr>
              <p:cNvSpPr/>
              <p:nvPr/>
            </p:nvSpPr>
            <p:spPr>
              <a:xfrm>
                <a:off x="7491872" y="3905382"/>
                <a:ext cx="833481" cy="299405"/>
              </a:xfrm>
              <a:prstGeom prst="downArrow">
                <a:avLst/>
              </a:prstGeom>
              <a:gradFill flip="none" rotWithShape="1">
                <a:gsLst>
                  <a:gs pos="0">
                    <a:schemeClr val="accent5">
                      <a:lumMod val="75000"/>
                    </a:schemeClr>
                  </a:gs>
                  <a:gs pos="25000">
                    <a:schemeClr val="accent5"/>
                  </a:gs>
                  <a:gs pos="50000">
                    <a:schemeClr val="accent5">
                      <a:lumMod val="60000"/>
                      <a:lumOff val="40000"/>
                    </a:schemeClr>
                  </a:gs>
                  <a:gs pos="100000">
                    <a:schemeClr val="accent1">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Segoe UI" panose="020B0502040204020203" pitchFamily="34" charset="0"/>
                  <a:ea typeface="游ゴシック" panose="020B0400000000000000" pitchFamily="50" charset="-128"/>
                  <a:cs typeface="Segoe UI" panose="020B0502040204020203" pitchFamily="34" charset="0"/>
                </a:endParaRPr>
              </a:p>
            </p:txBody>
          </p:sp>
        </p:grpSp>
        <p:cxnSp>
          <p:nvCxnSpPr>
            <p:cNvPr id="36" name="直線コネクタ 35">
              <a:extLst>
                <a:ext uri="{FF2B5EF4-FFF2-40B4-BE49-F238E27FC236}">
                  <a16:creationId xmlns:a16="http://schemas.microsoft.com/office/drawing/2014/main" id="{C2680622-032D-4104-8961-14C44AF587D9}"/>
                </a:ext>
              </a:extLst>
            </p:cNvPr>
            <p:cNvCxnSpPr>
              <a:cxnSpLocks/>
            </p:cNvCxnSpPr>
            <p:nvPr/>
          </p:nvCxnSpPr>
          <p:spPr>
            <a:xfrm>
              <a:off x="1703565" y="318311"/>
              <a:ext cx="0" cy="1440000"/>
            </a:xfrm>
            <a:prstGeom prst="line">
              <a:avLst/>
            </a:prstGeom>
            <a:ln w="28575">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16846672"/>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262</TotalTime>
  <Words>1048</Words>
  <Application>Microsoft Office PowerPoint</Application>
  <PresentationFormat>A4 紙張 (210x297 公釐)</PresentationFormat>
  <Paragraphs>44</Paragraphs>
  <Slides>4</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4</vt:i4>
      </vt:variant>
    </vt:vector>
  </HeadingPairs>
  <TitlesOfParts>
    <vt:vector size="11" baseType="lpstr">
      <vt:lpstr>游ゴシック</vt:lpstr>
      <vt:lpstr>游ゴシック Medium</vt:lpstr>
      <vt:lpstr>Arial</vt:lpstr>
      <vt:lpstr>Calibri</vt:lpstr>
      <vt:lpstr>Calibri Light</vt:lpstr>
      <vt:lpstr>Segoe UI</vt:lpstr>
      <vt:lpstr>Office テーマ</vt:lpstr>
      <vt:lpstr>PowerPoint 簡報</vt:lpstr>
      <vt:lpstr>PowerPoint 簡報</vt:lpstr>
      <vt:lpstr>PowerPoint 簡報</vt:lpstr>
      <vt:lpstr>PowerPoint 簡報</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渡辺 克之</dc:creator>
  <cp:lastPrinted>2021-08-15T04:36:03Z</cp:lastPrinted>
  <dcterms:created xsi:type="dcterms:W3CDTF">2021-06-10T05:29:32Z</dcterms:created>
  <dcterms:modified xsi:type="dcterms:W3CDTF">2022-04-18T02:34:40Z</dcterms:modified>
</cp:coreProperties>
</file>